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2"/>
  </p:notesMasterIdLst>
  <p:sldIdLst>
    <p:sldId id="256" r:id="rId2"/>
    <p:sldId id="458" r:id="rId3"/>
    <p:sldId id="660" r:id="rId4"/>
    <p:sldId id="498" r:id="rId5"/>
    <p:sldId id="592" r:id="rId6"/>
    <p:sldId id="593" r:id="rId7"/>
    <p:sldId id="476" r:id="rId8"/>
    <p:sldId id="477" r:id="rId9"/>
    <p:sldId id="473" r:id="rId10"/>
    <p:sldId id="454" r:id="rId11"/>
    <p:sldId id="495" r:id="rId12"/>
    <p:sldId id="496" r:id="rId13"/>
    <p:sldId id="492" r:id="rId14"/>
    <p:sldId id="404" r:id="rId15"/>
    <p:sldId id="579" r:id="rId16"/>
    <p:sldId id="580" r:id="rId17"/>
    <p:sldId id="581" r:id="rId18"/>
    <p:sldId id="582" r:id="rId19"/>
    <p:sldId id="650" r:id="rId20"/>
    <p:sldId id="583" r:id="rId21"/>
    <p:sldId id="584" r:id="rId22"/>
    <p:sldId id="589" r:id="rId23"/>
    <p:sldId id="590" r:id="rId24"/>
    <p:sldId id="585" r:id="rId25"/>
    <p:sldId id="586" r:id="rId26"/>
    <p:sldId id="587" r:id="rId27"/>
    <p:sldId id="644" r:id="rId28"/>
    <p:sldId id="645" r:id="rId29"/>
    <p:sldId id="646" r:id="rId30"/>
    <p:sldId id="647" r:id="rId31"/>
    <p:sldId id="648" r:id="rId32"/>
    <p:sldId id="649" r:id="rId33"/>
    <p:sldId id="588" r:id="rId34"/>
    <p:sldId id="591" r:id="rId35"/>
    <p:sldId id="661" r:id="rId36"/>
    <p:sldId id="595" r:id="rId37"/>
    <p:sldId id="596" r:id="rId38"/>
    <p:sldId id="597" r:id="rId39"/>
    <p:sldId id="598" r:id="rId40"/>
    <p:sldId id="599" r:id="rId41"/>
    <p:sldId id="600" r:id="rId42"/>
    <p:sldId id="601" r:id="rId43"/>
    <p:sldId id="602" r:id="rId44"/>
    <p:sldId id="603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624" r:id="rId56"/>
    <p:sldId id="625" r:id="rId57"/>
    <p:sldId id="626" r:id="rId58"/>
    <p:sldId id="627" r:id="rId59"/>
    <p:sldId id="628" r:id="rId60"/>
    <p:sldId id="629" r:id="rId61"/>
    <p:sldId id="631" r:id="rId62"/>
    <p:sldId id="632" r:id="rId63"/>
    <p:sldId id="633" r:id="rId64"/>
    <p:sldId id="634" r:id="rId65"/>
    <p:sldId id="635" r:id="rId66"/>
    <p:sldId id="651" r:id="rId67"/>
    <p:sldId id="652" r:id="rId68"/>
    <p:sldId id="655" r:id="rId69"/>
    <p:sldId id="656" r:id="rId70"/>
    <p:sldId id="662" r:id="rId71"/>
    <p:sldId id="637" r:id="rId72"/>
    <p:sldId id="663" r:id="rId73"/>
    <p:sldId id="664" r:id="rId74"/>
    <p:sldId id="657" r:id="rId75"/>
    <p:sldId id="658" r:id="rId76"/>
    <p:sldId id="659" r:id="rId77"/>
    <p:sldId id="638" r:id="rId78"/>
    <p:sldId id="639" r:id="rId79"/>
    <p:sldId id="641" r:id="rId80"/>
    <p:sldId id="665" r:id="rId81"/>
  </p:sldIdLst>
  <p:sldSz cx="9144000" cy="6858000" type="screen4x3"/>
  <p:notesSz cx="6858000" cy="9144000"/>
  <p:embeddedFontLst>
    <p:embeddedFont>
      <p:font typeface="cmtt8" pitchFamily="34" charset="0"/>
      <p:regular r:id="rId83"/>
    </p:embeddedFont>
    <p:embeddedFont>
      <p:font typeface="cmsy8" pitchFamily="34" charset="0"/>
      <p:regular r:id="rId84"/>
    </p:embeddedFont>
    <p:embeddedFont>
      <p:font typeface="cmex10" pitchFamily="34" charset="0"/>
      <p:regular r:id="rId85"/>
    </p:embeddedFont>
    <p:embeddedFont>
      <p:font typeface="cmsy10" pitchFamily="34" charset="0"/>
      <p:regular r:id="rId86"/>
    </p:embeddedFont>
    <p:embeddedFont>
      <p:font typeface="lcmss8" pitchFamily="34" charset="0"/>
      <p:regular r:id="rId87"/>
    </p:embeddedFont>
    <p:embeddedFont>
      <p:font typeface="Arial Narrow" pitchFamily="34" charset="0"/>
      <p:regular r:id="rId88"/>
      <p:bold r:id="rId89"/>
      <p:italic r:id="rId90"/>
      <p:boldItalic r:id="rId91"/>
    </p:embeddedFont>
    <p:embeddedFont>
      <p:font typeface="Cambria Math" pitchFamily="18" charset="0"/>
      <p:regular r:id="rId92"/>
    </p:embeddedFont>
    <p:embeddedFont>
      <p:font typeface="MT Extra" pitchFamily="18" charset="2"/>
      <p:regular r:id="rId93"/>
    </p:embeddedFont>
    <p:embeddedFont>
      <p:font typeface="cmmi8" pitchFamily="34" charset="0"/>
      <p:regular r:id="rId94"/>
    </p:embeddedFont>
  </p:embeddedFontLst>
  <p:custDataLst>
    <p:tags r:id="rId9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1FFDE"/>
    <a:srgbClr val="0099FF"/>
    <a:srgbClr val="A3FFE7"/>
    <a:srgbClr val="990033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52" autoAdjust="0"/>
  </p:normalViewPr>
  <p:slideViewPr>
    <p:cSldViewPr>
      <p:cViewPr varScale="1">
        <p:scale>
          <a:sx n="92" d="100"/>
          <a:sy n="92" d="100"/>
        </p:scale>
        <p:origin x="-2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90" Type="http://schemas.openxmlformats.org/officeDocument/2006/relationships/font" Target="fonts/font8.fntdata"/><Relationship Id="rId95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93" Type="http://schemas.openxmlformats.org/officeDocument/2006/relationships/font" Target="fonts/font11.fntdata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4.fntdata"/><Relationship Id="rId94" Type="http://schemas.openxmlformats.org/officeDocument/2006/relationships/font" Target="fonts/font12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5786438"/>
            <a:ext cx="2646363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88113" y="8869363"/>
            <a:ext cx="369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4496ED2E-30E9-4FC4-9642-8E60FE515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96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D71953CA-F080-4F00-BC85-340F365BA924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00150" cy="27463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88375" y="8867001"/>
            <a:ext cx="269625" cy="276999"/>
          </a:xfrm>
          <a:ln/>
        </p:spPr>
        <p:txBody>
          <a:bodyPr/>
          <a:lstStyle/>
          <a:p>
            <a:fld id="{A2880D0E-626C-4CD1-ACE0-E845CA917413}" type="slidenum">
              <a:rPr lang="en-US"/>
              <a:pPr/>
              <a:t>5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6261507"/>
            <a:ext cx="184731" cy="276999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150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88375" y="8867001"/>
            <a:ext cx="269625" cy="276999"/>
          </a:xfrm>
          <a:ln/>
        </p:spPr>
        <p:txBody>
          <a:bodyPr/>
          <a:lstStyle/>
          <a:p>
            <a:fld id="{1141321C-F592-4FE6-BB22-C7DA0D04BA92}" type="slidenum">
              <a:rPr lang="en-US"/>
              <a:pPr/>
              <a:t>6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6261507"/>
            <a:ext cx="184731" cy="276999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170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A1F8-9D3B-4DB0-B0C2-FBDB49D717C5}" type="slidenum">
              <a:rPr lang="en-US"/>
              <a:pPr/>
              <a:t>44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0015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58D87-8C70-40D4-8CCF-3C1DF65C74DE}" type="slidenum">
              <a:rPr lang="en-US"/>
              <a:pPr/>
              <a:t>45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0015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669B8-82CF-4567-97C5-EFEE8B6DE2CA}" type="slidenum">
              <a:rPr lang="en-US"/>
              <a:pPr/>
              <a:t>46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0015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2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7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8530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3014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3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45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0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4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34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36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87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9900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31.png"/><Relationship Id="rId3" Type="http://schemas.openxmlformats.org/officeDocument/2006/relationships/image" Target="../media/image33.png"/><Relationship Id="rId7" Type="http://schemas.openxmlformats.org/officeDocument/2006/relationships/image" Target="../media/image190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7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37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1.png"/><Relationship Id="rId7" Type="http://schemas.openxmlformats.org/officeDocument/2006/relationships/image" Target="../media/image9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2.png"/><Relationship Id="rId5" Type="http://schemas.openxmlformats.org/officeDocument/2006/relationships/image" Target="../media/image93.png"/><Relationship Id="rId10" Type="http://schemas.openxmlformats.org/officeDocument/2006/relationships/image" Target="../media/image101.png"/><Relationship Id="rId4" Type="http://schemas.openxmlformats.org/officeDocument/2006/relationships/image" Target="../media/image92.png"/><Relationship Id="rId9" Type="http://schemas.openxmlformats.org/officeDocument/2006/relationships/image" Target="../media/image10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.png"/><Relationship Id="rId10" Type="http://schemas.openxmlformats.org/officeDocument/2006/relationships/image" Target="../media/image103.png"/><Relationship Id="rId9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05.png"/><Relationship Id="rId7" Type="http://schemas.openxmlformats.org/officeDocument/2006/relationships/image" Target="../media/image25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10" Type="http://schemas.openxmlformats.org/officeDocument/2006/relationships/image" Target="../media/image106.png"/><Relationship Id="rId4" Type="http://schemas.openxmlformats.org/officeDocument/2006/relationships/image" Target="../media/image22.png"/><Relationship Id="rId9" Type="http://schemas.openxmlformats.org/officeDocument/2006/relationships/image" Target="../media/image2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Software Model Checking with SMT</a:t>
            </a:r>
            <a:br>
              <a:rPr lang="en-US" dirty="0" smtClean="0"/>
            </a:b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Ken McMillan</a:t>
            </a:r>
          </a:p>
          <a:p>
            <a:pPr eaLnBrk="1" hangingPunct="1"/>
            <a:r>
              <a:rPr lang="en-US" dirty="0" smtClean="0"/>
              <a:t>Microsoft Research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>
                <a:effectLst/>
                <a:latin typeface="Arial" pitchFamily="34" charset="0"/>
              </a:rPr>
              <a:t>TexPoint fonts used in EMF: </a:t>
            </a:r>
            <a:r>
              <a:rPr lang="en-US" sz="1800">
                <a:effectLst/>
                <a:latin typeface="cmmi8" pitchFamily="34" charset="0"/>
              </a:rPr>
              <a:t>A</a:t>
            </a:r>
            <a:r>
              <a:rPr lang="en-US" sz="1800">
                <a:effectLst/>
                <a:latin typeface="cmsy8" pitchFamily="34" charset="0"/>
              </a:rPr>
              <a:t>A</a:t>
            </a:r>
            <a:r>
              <a:rPr lang="en-US" sz="1800">
                <a:effectLst/>
                <a:latin typeface="lcmss8" pitchFamily="34" charset="0"/>
              </a:rPr>
              <a:t>A</a:t>
            </a:r>
            <a:r>
              <a:rPr lang="en-US" sz="1800">
                <a:effectLst/>
                <a:latin typeface="cmex10" pitchFamily="34" charset="0"/>
              </a:rPr>
              <a:t>A</a:t>
            </a:r>
            <a:r>
              <a:rPr lang="en-US" sz="1800">
                <a:effectLst/>
                <a:latin typeface="cmtt8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Relevance and refinement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2895600"/>
          </a:xfrm>
        </p:spPr>
        <p:txBody>
          <a:bodyPr/>
          <a:lstStyle/>
          <a:p>
            <a:pPr eaLnBrk="1" hangingPunct="1"/>
            <a:r>
              <a:rPr lang="en-US" dirty="0" smtClean="0"/>
              <a:t>Problem: how do we decide what deductions are relevant to a property? </a:t>
            </a:r>
          </a:p>
          <a:p>
            <a:pPr lvl="1" eaLnBrk="1" hangingPunct="1"/>
            <a:r>
              <a:rPr lang="en-US" dirty="0" smtClean="0"/>
              <a:t>Is relevance even a well defined notion?</a:t>
            </a:r>
          </a:p>
          <a:p>
            <a:pPr eaLnBrk="1" hangingPunct="1"/>
            <a:r>
              <a:rPr lang="en-US" dirty="0" smtClean="0"/>
              <a:t>Relevance:</a:t>
            </a:r>
          </a:p>
          <a:p>
            <a:pPr lvl="1" eaLnBrk="1" hangingPunct="1"/>
            <a:r>
              <a:rPr lang="en-US" dirty="0" smtClean="0"/>
              <a:t>A relevant deduction is one that is used in a simple proof of the desired property.</a:t>
            </a:r>
          </a:p>
          <a:p>
            <a:pPr eaLnBrk="1" hangingPunct="1"/>
            <a:r>
              <a:rPr lang="en-US" dirty="0" smtClean="0"/>
              <a:t>Generalization principle:</a:t>
            </a:r>
          </a:p>
          <a:p>
            <a:pPr lvl="1" eaLnBrk="1" hangingPunct="1"/>
            <a:r>
              <a:rPr lang="en-US" dirty="0"/>
              <a:t>D</a:t>
            </a:r>
            <a:r>
              <a:rPr lang="en-US" dirty="0" smtClean="0"/>
              <a:t>eductions used in the proof of special cases tend to be relevant to the overall proof.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A proof is a series of deductions, from premises to conclusions</a:t>
            </a:r>
          </a:p>
          <a:p>
            <a:pPr eaLnBrk="1" hangingPunct="1"/>
            <a:r>
              <a:rPr lang="en-US" dirty="0" smtClean="0"/>
              <a:t>Each deduction is an instance of an </a:t>
            </a:r>
            <a:r>
              <a:rPr lang="en-US" i="1" dirty="0" smtClean="0"/>
              <a:t>inference rule</a:t>
            </a:r>
          </a:p>
          <a:p>
            <a:pPr eaLnBrk="1" hangingPunct="1"/>
            <a:r>
              <a:rPr lang="en-US" dirty="0" smtClean="0"/>
              <a:t>Usually, we represent a proof as a tree...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8200" y="2651125"/>
            <a:ext cx="3276600" cy="2165350"/>
            <a:chOff x="838200" y="2651125"/>
            <a:chExt cx="3276600" cy="2165350"/>
          </a:xfrm>
        </p:grpSpPr>
        <p:sp>
          <p:nvSpPr>
            <p:cNvPr id="395268" name="Line 4"/>
            <p:cNvSpPr>
              <a:spLocks noChangeShapeType="1"/>
            </p:cNvSpPr>
            <p:nvPr/>
          </p:nvSpPr>
          <p:spPr bwMode="auto">
            <a:xfrm>
              <a:off x="1600200" y="32766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69" name="Line 5"/>
            <p:cNvSpPr>
              <a:spLocks noChangeShapeType="1"/>
            </p:cNvSpPr>
            <p:nvPr/>
          </p:nvSpPr>
          <p:spPr bwMode="auto">
            <a:xfrm flipH="1">
              <a:off x="1905000" y="32766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70" name="Line 6"/>
            <p:cNvSpPr>
              <a:spLocks noChangeShapeType="1"/>
            </p:cNvSpPr>
            <p:nvPr/>
          </p:nvSpPr>
          <p:spPr bwMode="auto">
            <a:xfrm>
              <a:off x="1905000" y="36576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71" name="Line 7"/>
            <p:cNvSpPr>
              <a:spLocks noChangeShapeType="1"/>
            </p:cNvSpPr>
            <p:nvPr/>
          </p:nvSpPr>
          <p:spPr bwMode="auto">
            <a:xfrm flipH="1">
              <a:off x="2209800" y="36576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72" name="Line 8"/>
            <p:cNvSpPr>
              <a:spLocks noChangeShapeType="1"/>
            </p:cNvSpPr>
            <p:nvPr/>
          </p:nvSpPr>
          <p:spPr bwMode="auto">
            <a:xfrm>
              <a:off x="2209800" y="40386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73" name="Line 9"/>
            <p:cNvSpPr>
              <a:spLocks noChangeShapeType="1"/>
            </p:cNvSpPr>
            <p:nvPr/>
          </p:nvSpPr>
          <p:spPr bwMode="auto">
            <a:xfrm flipH="1">
              <a:off x="2743200" y="4038600"/>
              <a:ext cx="609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74" name="Line 10"/>
            <p:cNvSpPr>
              <a:spLocks noChangeShapeType="1"/>
            </p:cNvSpPr>
            <p:nvPr/>
          </p:nvSpPr>
          <p:spPr bwMode="auto">
            <a:xfrm>
              <a:off x="3048000" y="36576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75" name="Line 11"/>
            <p:cNvSpPr>
              <a:spLocks noChangeShapeType="1"/>
            </p:cNvSpPr>
            <p:nvPr/>
          </p:nvSpPr>
          <p:spPr bwMode="auto">
            <a:xfrm flipH="1">
              <a:off x="3352800" y="36576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76" name="Text Box 12"/>
            <p:cNvSpPr txBox="1">
              <a:spLocks noChangeArrowheads="1"/>
            </p:cNvSpPr>
            <p:nvPr/>
          </p:nvSpPr>
          <p:spPr bwMode="auto">
            <a:xfrm>
              <a:off x="1352550" y="2822575"/>
              <a:ext cx="4460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P</a:t>
              </a:r>
              <a:r>
                <a:rPr lang="en-US" baseline="-250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1</a:t>
              </a:r>
              <a:endPara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95277" name="Text Box 13"/>
            <p:cNvSpPr txBox="1">
              <a:spLocks noChangeArrowheads="1"/>
            </p:cNvSpPr>
            <p:nvPr/>
          </p:nvSpPr>
          <p:spPr bwMode="auto">
            <a:xfrm>
              <a:off x="2087563" y="2822575"/>
              <a:ext cx="4460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P</a:t>
              </a:r>
              <a:r>
                <a:rPr lang="en-US" baseline="-250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2</a:t>
              </a:r>
              <a:endPara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95278" name="Text Box 14"/>
            <p:cNvSpPr txBox="1">
              <a:spLocks noChangeArrowheads="1"/>
            </p:cNvSpPr>
            <p:nvPr/>
          </p:nvSpPr>
          <p:spPr bwMode="auto">
            <a:xfrm>
              <a:off x="2316163" y="3203575"/>
              <a:ext cx="4460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P</a:t>
              </a:r>
              <a:r>
                <a:rPr lang="en-US" baseline="-250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3</a:t>
              </a:r>
              <a:endPara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95279" name="Text Box 15"/>
            <p:cNvSpPr txBox="1">
              <a:spLocks noChangeArrowheads="1"/>
            </p:cNvSpPr>
            <p:nvPr/>
          </p:nvSpPr>
          <p:spPr bwMode="auto">
            <a:xfrm>
              <a:off x="2773363" y="3187700"/>
              <a:ext cx="4460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P</a:t>
              </a:r>
              <a:r>
                <a:rPr lang="en-US" baseline="-250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4</a:t>
              </a:r>
              <a:endPara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95280" name="Text Box 16"/>
            <p:cNvSpPr txBox="1">
              <a:spLocks noChangeArrowheads="1"/>
            </p:cNvSpPr>
            <p:nvPr/>
          </p:nvSpPr>
          <p:spPr bwMode="auto">
            <a:xfrm>
              <a:off x="3535363" y="3171825"/>
              <a:ext cx="4460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P</a:t>
              </a:r>
              <a:r>
                <a:rPr lang="en-US" baseline="-250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5</a:t>
              </a:r>
              <a:endPara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95281" name="Text Box 17"/>
            <p:cNvSpPr txBox="1">
              <a:spLocks noChangeArrowheads="1"/>
            </p:cNvSpPr>
            <p:nvPr/>
          </p:nvSpPr>
          <p:spPr bwMode="auto">
            <a:xfrm>
              <a:off x="2514600" y="4419600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</a:t>
              </a:r>
            </a:p>
          </p:txBody>
        </p:sp>
        <p:sp>
          <p:nvSpPr>
            <p:cNvPr id="395282" name="Text Box 18"/>
            <p:cNvSpPr txBox="1">
              <a:spLocks noChangeArrowheads="1"/>
            </p:cNvSpPr>
            <p:nvPr/>
          </p:nvSpPr>
          <p:spPr bwMode="auto">
            <a:xfrm>
              <a:off x="2871788" y="2651125"/>
              <a:ext cx="12430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Premises</a:t>
              </a:r>
            </a:p>
          </p:txBody>
        </p:sp>
        <p:sp>
          <p:nvSpPr>
            <p:cNvPr id="395283" name="Text Box 19"/>
            <p:cNvSpPr txBox="1">
              <a:spLocks noChangeArrowheads="1"/>
            </p:cNvSpPr>
            <p:nvPr/>
          </p:nvSpPr>
          <p:spPr bwMode="auto">
            <a:xfrm>
              <a:off x="838200" y="4419600"/>
              <a:ext cx="14430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Conclusion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4200" y="3592513"/>
            <a:ext cx="3276600" cy="827087"/>
            <a:chOff x="3124200" y="3592513"/>
            <a:chExt cx="3276600" cy="827087"/>
          </a:xfrm>
        </p:grpSpPr>
        <p:sp>
          <p:nvSpPr>
            <p:cNvPr id="395284" name="Oval 20"/>
            <p:cNvSpPr>
              <a:spLocks noChangeArrowheads="1"/>
            </p:cNvSpPr>
            <p:nvPr/>
          </p:nvSpPr>
          <p:spPr bwMode="auto">
            <a:xfrm>
              <a:off x="3124200" y="38862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85" name="Line 21"/>
            <p:cNvSpPr>
              <a:spLocks noChangeShapeType="1"/>
            </p:cNvSpPr>
            <p:nvPr/>
          </p:nvSpPr>
          <p:spPr bwMode="auto">
            <a:xfrm>
              <a:off x="3657600" y="40386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86" name="Text Box 22"/>
            <p:cNvSpPr txBox="1">
              <a:spLocks noChangeArrowheads="1"/>
            </p:cNvSpPr>
            <p:nvPr/>
          </p:nvSpPr>
          <p:spPr bwMode="auto">
            <a:xfrm>
              <a:off x="5549900" y="3592513"/>
              <a:ext cx="847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P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P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</a:t>
              </a:r>
            </a:p>
          </p:txBody>
        </p:sp>
        <p:sp>
          <p:nvSpPr>
            <p:cNvPr id="395287" name="Line 23"/>
            <p:cNvSpPr>
              <a:spLocks noChangeShapeType="1"/>
            </p:cNvSpPr>
            <p:nvPr/>
          </p:nvSpPr>
          <p:spPr bwMode="auto">
            <a:xfrm>
              <a:off x="5562600" y="4038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88" name="Text Box 24"/>
            <p:cNvSpPr txBox="1">
              <a:spLocks noChangeArrowheads="1"/>
            </p:cNvSpPr>
            <p:nvPr/>
          </p:nvSpPr>
          <p:spPr bwMode="auto">
            <a:xfrm>
              <a:off x="5803900" y="4022725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</a:t>
              </a:r>
            </a:p>
          </p:txBody>
        </p:sp>
      </p:grpSp>
      <p:sp>
        <p:nvSpPr>
          <p:cNvPr id="395289" name="Text Box 25"/>
          <p:cNvSpPr txBox="1">
            <a:spLocks noChangeArrowheads="1"/>
          </p:cNvSpPr>
          <p:nvPr/>
        </p:nvSpPr>
        <p:spPr bwMode="auto">
          <a:xfrm>
            <a:off x="1536700" y="5470525"/>
            <a:ext cx="577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If the conclusion is “false”, the proof is a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refutation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096000"/>
            <a:ext cx="8687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SMT solvers can be instrumented to provide refutations in the UNSAT case.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Inference rules</a:t>
            </a:r>
          </a:p>
        </p:txBody>
      </p:sp>
      <p:sp>
        <p:nvSpPr>
          <p:cNvPr id="1536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33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The inference rules depend on the </a:t>
            </a:r>
            <a:r>
              <a:rPr lang="en-US" i="1" smtClean="0"/>
              <a:t>theory</a:t>
            </a:r>
            <a:r>
              <a:rPr lang="en-US" smtClean="0"/>
              <a:t> we are reasoning in</a:t>
            </a:r>
          </a:p>
        </p:txBody>
      </p:sp>
      <p:grpSp>
        <p:nvGrpSpPr>
          <p:cNvPr id="396306" name="Group 18"/>
          <p:cNvGrpSpPr>
            <a:grpSpLocks/>
          </p:cNvGrpSpPr>
          <p:nvPr/>
        </p:nvGrpSpPr>
        <p:grpSpPr bwMode="auto">
          <a:xfrm>
            <a:off x="1343029" y="2057400"/>
            <a:ext cx="2328865" cy="2378075"/>
            <a:chOff x="846" y="1296"/>
            <a:chExt cx="1467" cy="1498"/>
          </a:xfrm>
        </p:grpSpPr>
        <p:grpSp>
          <p:nvGrpSpPr>
            <p:cNvPr id="15372" name="Group 4"/>
            <p:cNvGrpSpPr>
              <a:grpSpLocks/>
            </p:cNvGrpSpPr>
            <p:nvPr/>
          </p:nvGrpSpPr>
          <p:grpSpPr bwMode="auto">
            <a:xfrm>
              <a:off x="846" y="1680"/>
              <a:ext cx="1467" cy="1114"/>
              <a:chOff x="1750" y="2640"/>
              <a:chExt cx="1467" cy="11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6293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0" y="3168"/>
                    <a:ext cx="53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rPr>
                      <a:t>p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⇒</m:t>
                        </m:r>
                      </m:oMath>
                    </a14:m>
                    <a:r>
                      <a:rPr lang="en-US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rPr>
                      <a:t> </a:t>
                    </a:r>
                    <a:r>
                      <a:rPr lang="en-US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Symbol" pitchFamily="18" charset="2"/>
                        <a:sym typeface="Symbol" pitchFamily="18" charset="2"/>
                      </a:rPr>
                      <a:t></a:t>
                    </a:r>
                  </a:p>
                </p:txBody>
              </p:sp>
            </mc:Choice>
            <mc:Fallback xmlns="">
              <p:sp>
                <p:nvSpPr>
                  <p:cNvPr id="396293" name="Text 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50" y="3168"/>
                    <a:ext cx="532" cy="25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7914" t="-9091" r="-10072" b="-3484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6294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8" y="3168"/>
                    <a:ext cx="699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msy10" pitchFamily="34" charset="0"/>
                      </a:rPr>
                      <a:t>: </a:t>
                    </a:r>
                    <a:r>
                      <a:rPr lang="en-US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rPr>
                      <a:t>p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⇒</m:t>
                        </m:r>
                      </m:oMath>
                    </a14:m>
                    <a:r>
                      <a:rPr lang="en-US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rPr>
                      <a:t> </a:t>
                    </a:r>
                    <a:r>
                      <a:rPr lang="en-US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Symbol" pitchFamily="18" charset="2"/>
                        <a:sym typeface="Symbol" pitchFamily="18" charset="2"/>
                      </a:rPr>
                      <a:t>D</a:t>
                    </a:r>
                  </a:p>
                </p:txBody>
              </p:sp>
            </mc:Choice>
            <mc:Fallback xmlns="">
              <p:sp>
                <p:nvSpPr>
                  <p:cNvPr id="396294" name="Text 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18" y="3168"/>
                    <a:ext cx="699" cy="25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6044" t="-12121" r="-7692" b="-3484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6295" name="Line 7"/>
              <p:cNvSpPr>
                <a:spLocks noChangeShapeType="1"/>
              </p:cNvSpPr>
              <p:nvPr/>
            </p:nvSpPr>
            <p:spPr bwMode="auto">
              <a:xfrm>
                <a:off x="1816" y="3408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96296" name="Text Box 8"/>
              <p:cNvSpPr txBox="1">
                <a:spLocks noChangeArrowheads="1"/>
              </p:cNvSpPr>
              <p:nvPr/>
            </p:nvSpPr>
            <p:spPr bwMode="auto">
              <a:xfrm>
                <a:off x="2200" y="3504"/>
                <a:ext cx="50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sym typeface="Symbol" pitchFamily="18" charset="2"/>
                  </a:rPr>
                  <a:t>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</a:rPr>
                  <a:t> 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msy10" pitchFamily="34" charset="0"/>
                  </a:rPr>
                  <a:t>_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 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sym typeface="Symbol" pitchFamily="18" charset="2"/>
                  </a:rPr>
                  <a:t></a:t>
                </a:r>
              </a:p>
            </p:txBody>
          </p:sp>
          <p:sp>
            <p:nvSpPr>
              <p:cNvPr id="396297" name="Text Box 9"/>
              <p:cNvSpPr txBox="1">
                <a:spLocks noChangeArrowheads="1"/>
              </p:cNvSpPr>
              <p:nvPr/>
            </p:nvSpPr>
            <p:spPr bwMode="auto">
              <a:xfrm>
                <a:off x="1788" y="2640"/>
                <a:ext cx="1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Resolution rule:</a:t>
                </a:r>
              </a:p>
            </p:txBody>
          </p:sp>
        </p:grpSp>
        <p:sp>
          <p:nvSpPr>
            <p:cNvPr id="396299" name="Text Box 11"/>
            <p:cNvSpPr txBox="1">
              <a:spLocks noChangeArrowheads="1"/>
            </p:cNvSpPr>
            <p:nvPr/>
          </p:nvSpPr>
          <p:spPr bwMode="auto">
            <a:xfrm>
              <a:off x="912" y="1296"/>
              <a:ext cx="10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Boolean logic</a:t>
              </a:r>
            </a:p>
          </p:txBody>
        </p:sp>
      </p:grpSp>
      <p:grpSp>
        <p:nvGrpSpPr>
          <p:cNvPr id="396307" name="Group 19"/>
          <p:cNvGrpSpPr>
            <a:grpSpLocks/>
          </p:cNvGrpSpPr>
          <p:nvPr/>
        </p:nvGrpSpPr>
        <p:grpSpPr bwMode="auto">
          <a:xfrm>
            <a:off x="5149850" y="2041525"/>
            <a:ext cx="2060575" cy="2378075"/>
            <a:chOff x="3244" y="1286"/>
            <a:chExt cx="1298" cy="1498"/>
          </a:xfrm>
        </p:grpSpPr>
        <p:sp>
          <p:nvSpPr>
            <p:cNvPr id="396300" name="Text Box 12"/>
            <p:cNvSpPr txBox="1">
              <a:spLocks noChangeArrowheads="1"/>
            </p:cNvSpPr>
            <p:nvPr/>
          </p:nvSpPr>
          <p:spPr bwMode="auto">
            <a:xfrm>
              <a:off x="3244" y="1286"/>
              <a:ext cx="12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Linear arithmetic</a:t>
              </a:r>
            </a:p>
          </p:txBody>
        </p:sp>
        <p:sp>
          <p:nvSpPr>
            <p:cNvPr id="396301" name="Text Box 13"/>
            <p:cNvSpPr txBox="1">
              <a:spLocks noChangeArrowheads="1"/>
            </p:cNvSpPr>
            <p:nvPr/>
          </p:nvSpPr>
          <p:spPr bwMode="auto">
            <a:xfrm>
              <a:off x="3651" y="2016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</a:p>
          </p:txBody>
        </p:sp>
        <p:sp>
          <p:nvSpPr>
            <p:cNvPr id="396302" name="Text Box 14"/>
            <p:cNvSpPr txBox="1">
              <a:spLocks noChangeArrowheads="1"/>
            </p:cNvSpPr>
            <p:nvPr/>
          </p:nvSpPr>
          <p:spPr bwMode="auto">
            <a:xfrm>
              <a:off x="3651" y="2208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</a:t>
              </a:r>
            </a:p>
          </p:txBody>
        </p:sp>
        <p:sp>
          <p:nvSpPr>
            <p:cNvPr id="396303" name="Line 15"/>
            <p:cNvSpPr>
              <a:spLocks noChangeShapeType="1"/>
            </p:cNvSpPr>
            <p:nvPr/>
          </p:nvSpPr>
          <p:spPr bwMode="auto">
            <a:xfrm>
              <a:off x="3497" y="249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6304" name="Text Box 16"/>
            <p:cNvSpPr txBox="1">
              <a:spLocks noChangeArrowheads="1"/>
            </p:cNvSpPr>
            <p:nvPr/>
          </p:nvSpPr>
          <p:spPr bwMode="auto">
            <a:xfrm>
              <a:off x="3420" y="2534"/>
              <a:ext cx="10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+x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y</a:t>
              </a:r>
              <a:r>
                <a:rPr lang="en-US" baseline="-50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+y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</a:t>
              </a:r>
            </a:p>
          </p:txBody>
        </p:sp>
        <p:sp>
          <p:nvSpPr>
            <p:cNvPr id="396305" name="Text Box 17"/>
            <p:cNvSpPr txBox="1">
              <a:spLocks noChangeArrowheads="1"/>
            </p:cNvSpPr>
            <p:nvPr/>
          </p:nvSpPr>
          <p:spPr bwMode="auto">
            <a:xfrm>
              <a:off x="3504" y="1680"/>
              <a:ext cx="8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Sum rule: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5562600"/>
                <a:ext cx="7859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/>
                  </a:rPr>
                  <a:t>A summation resulting in the contradiction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0≤−1</m:t>
                    </m:r>
                  </m:oMath>
                </a14:m>
                <a:r>
                  <a:rPr lang="en-US" dirty="0" smtClean="0">
                    <a:effectLst/>
                  </a:rPr>
                  <a:t> is a </a:t>
                </a:r>
                <a:r>
                  <a:rPr lang="en-US" i="1" dirty="0" err="1" smtClean="0">
                    <a:effectLst/>
                  </a:rPr>
                  <a:t>Farkas</a:t>
                </a:r>
                <a:r>
                  <a:rPr lang="en-US" dirty="0" smtClean="0">
                    <a:effectLst/>
                  </a:rPr>
                  <a:t> proof.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62600"/>
                <a:ext cx="7859909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776" t="-615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258" name="Group 66"/>
          <p:cNvGrpSpPr>
            <a:grpSpLocks/>
          </p:cNvGrpSpPr>
          <p:nvPr/>
        </p:nvGrpSpPr>
        <p:grpSpPr bwMode="auto">
          <a:xfrm>
            <a:off x="685800" y="2438400"/>
            <a:ext cx="4114800" cy="4141788"/>
            <a:chOff x="432" y="1536"/>
            <a:chExt cx="2592" cy="2609"/>
          </a:xfrm>
        </p:grpSpPr>
        <p:sp>
          <p:nvSpPr>
            <p:cNvPr id="392255" name="Freeform 63"/>
            <p:cNvSpPr>
              <a:spLocks/>
            </p:cNvSpPr>
            <p:nvPr/>
          </p:nvSpPr>
          <p:spPr bwMode="auto">
            <a:xfrm>
              <a:off x="432" y="1536"/>
              <a:ext cx="2592" cy="1824"/>
            </a:xfrm>
            <a:custGeom>
              <a:avLst/>
              <a:gdLst>
                <a:gd name="T0" fmla="*/ 0 w 2592"/>
                <a:gd name="T1" fmla="*/ 0 h 1824"/>
                <a:gd name="T2" fmla="*/ 2016 w 2592"/>
                <a:gd name="T3" fmla="*/ 0 h 1824"/>
                <a:gd name="T4" fmla="*/ 2208 w 2592"/>
                <a:gd name="T5" fmla="*/ 480 h 1824"/>
                <a:gd name="T6" fmla="*/ 2592 w 2592"/>
                <a:gd name="T7" fmla="*/ 576 h 1824"/>
                <a:gd name="T8" fmla="*/ 2592 w 2592"/>
                <a:gd name="T9" fmla="*/ 1104 h 1824"/>
                <a:gd name="T10" fmla="*/ 2160 w 2592"/>
                <a:gd name="T11" fmla="*/ 1200 h 1824"/>
                <a:gd name="T12" fmla="*/ 1728 w 2592"/>
                <a:gd name="T13" fmla="*/ 1824 h 1824"/>
                <a:gd name="T14" fmla="*/ 1344 w 2592"/>
                <a:gd name="T15" fmla="*/ 1824 h 1824"/>
                <a:gd name="T16" fmla="*/ 1296 w 2592"/>
                <a:gd name="T17" fmla="*/ 768 h 1824"/>
                <a:gd name="T18" fmla="*/ 720 w 2592"/>
                <a:gd name="T19" fmla="*/ 480 h 1824"/>
                <a:gd name="T20" fmla="*/ 0 w 2592"/>
                <a:gd name="T21" fmla="*/ 480 h 1824"/>
                <a:gd name="T22" fmla="*/ 0 w 2592"/>
                <a:gd name="T23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2" h="1824">
                  <a:moveTo>
                    <a:pt x="0" y="0"/>
                  </a:moveTo>
                  <a:lnTo>
                    <a:pt x="2016" y="0"/>
                  </a:lnTo>
                  <a:lnTo>
                    <a:pt x="2208" y="480"/>
                  </a:lnTo>
                  <a:lnTo>
                    <a:pt x="2592" y="576"/>
                  </a:lnTo>
                  <a:lnTo>
                    <a:pt x="2592" y="1104"/>
                  </a:lnTo>
                  <a:lnTo>
                    <a:pt x="2160" y="1200"/>
                  </a:lnTo>
                  <a:lnTo>
                    <a:pt x="1728" y="1824"/>
                  </a:lnTo>
                  <a:lnTo>
                    <a:pt x="1344" y="1824"/>
                  </a:lnTo>
                  <a:lnTo>
                    <a:pt x="1296" y="768"/>
                  </a:lnTo>
                  <a:lnTo>
                    <a:pt x="720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2256" name="Text Box 64"/>
            <p:cNvSpPr txBox="1">
              <a:spLocks noChangeArrowheads="1"/>
            </p:cNvSpPr>
            <p:nvPr/>
          </p:nvSpPr>
          <p:spPr bwMode="auto">
            <a:xfrm>
              <a:off x="432" y="3895"/>
              <a:ext cx="20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Reachable states: complex</a:t>
              </a:r>
            </a:p>
          </p:txBody>
        </p:sp>
      </p:grp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Inductive invariants</a:t>
            </a:r>
          </a:p>
        </p:txBody>
      </p:sp>
      <p:sp>
        <p:nvSpPr>
          <p:cNvPr id="392195" name="Oval 3"/>
          <p:cNvSpPr>
            <a:spLocks noChangeArrowheads="1"/>
          </p:cNvSpPr>
          <p:nvPr/>
        </p:nvSpPr>
        <p:spPr bwMode="auto">
          <a:xfrm>
            <a:off x="83820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196" name="Oval 4"/>
          <p:cNvSpPr>
            <a:spLocks noChangeArrowheads="1"/>
          </p:cNvSpPr>
          <p:nvPr/>
        </p:nvSpPr>
        <p:spPr bwMode="auto">
          <a:xfrm>
            <a:off x="1981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197" name="Oval 5"/>
          <p:cNvSpPr>
            <a:spLocks noChangeArrowheads="1"/>
          </p:cNvSpPr>
          <p:nvPr/>
        </p:nvSpPr>
        <p:spPr bwMode="auto">
          <a:xfrm>
            <a:off x="3124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198" name="Oval 6"/>
          <p:cNvSpPr>
            <a:spLocks noChangeArrowheads="1"/>
          </p:cNvSpPr>
          <p:nvPr/>
        </p:nvSpPr>
        <p:spPr bwMode="auto">
          <a:xfrm>
            <a:off x="4267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199" name="Oval 7"/>
          <p:cNvSpPr>
            <a:spLocks noChangeArrowheads="1"/>
          </p:cNvSpPr>
          <p:nvPr/>
        </p:nvSpPr>
        <p:spPr bwMode="auto">
          <a:xfrm>
            <a:off x="1981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0" name="Oval 8"/>
          <p:cNvSpPr>
            <a:spLocks noChangeArrowheads="1"/>
          </p:cNvSpPr>
          <p:nvPr/>
        </p:nvSpPr>
        <p:spPr bwMode="auto">
          <a:xfrm>
            <a:off x="3124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1" name="Oval 9"/>
          <p:cNvSpPr>
            <a:spLocks noChangeArrowheads="1"/>
          </p:cNvSpPr>
          <p:nvPr/>
        </p:nvSpPr>
        <p:spPr bwMode="auto">
          <a:xfrm>
            <a:off x="4267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2" name="Oval 10"/>
          <p:cNvSpPr>
            <a:spLocks noChangeArrowheads="1"/>
          </p:cNvSpPr>
          <p:nvPr/>
        </p:nvSpPr>
        <p:spPr bwMode="auto">
          <a:xfrm>
            <a:off x="5410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3" name="Oval 11"/>
          <p:cNvSpPr>
            <a:spLocks noChangeArrowheads="1"/>
          </p:cNvSpPr>
          <p:nvPr/>
        </p:nvSpPr>
        <p:spPr bwMode="auto">
          <a:xfrm>
            <a:off x="3124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4" name="Oval 12"/>
          <p:cNvSpPr>
            <a:spLocks noChangeArrowheads="1"/>
          </p:cNvSpPr>
          <p:nvPr/>
        </p:nvSpPr>
        <p:spPr bwMode="auto">
          <a:xfrm>
            <a:off x="4267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5" name="Oval 13"/>
          <p:cNvSpPr>
            <a:spLocks noChangeArrowheads="1"/>
          </p:cNvSpPr>
          <p:nvPr/>
        </p:nvSpPr>
        <p:spPr bwMode="auto">
          <a:xfrm>
            <a:off x="5410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6" name="Oval 14"/>
          <p:cNvSpPr>
            <a:spLocks noChangeArrowheads="1"/>
          </p:cNvSpPr>
          <p:nvPr/>
        </p:nvSpPr>
        <p:spPr bwMode="auto">
          <a:xfrm>
            <a:off x="6553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7" name="Oval 15"/>
          <p:cNvSpPr>
            <a:spLocks noChangeArrowheads="1"/>
          </p:cNvSpPr>
          <p:nvPr/>
        </p:nvSpPr>
        <p:spPr bwMode="auto">
          <a:xfrm>
            <a:off x="4267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8" name="Oval 16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9" name="Oval 17"/>
          <p:cNvSpPr>
            <a:spLocks noChangeArrowheads="1"/>
          </p:cNvSpPr>
          <p:nvPr/>
        </p:nvSpPr>
        <p:spPr bwMode="auto">
          <a:xfrm>
            <a:off x="6553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10" name="Oval 18"/>
          <p:cNvSpPr>
            <a:spLocks noChangeArrowheads="1"/>
          </p:cNvSpPr>
          <p:nvPr/>
        </p:nvSpPr>
        <p:spPr bwMode="auto">
          <a:xfrm>
            <a:off x="7696200" y="5562600"/>
            <a:ext cx="381000" cy="3810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11" name="Line 19"/>
          <p:cNvSpPr>
            <a:spLocks noChangeShapeType="1"/>
          </p:cNvSpPr>
          <p:nvPr/>
        </p:nvSpPr>
        <p:spPr bwMode="auto">
          <a:xfrm>
            <a:off x="12192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12" name="Line 20"/>
          <p:cNvSpPr>
            <a:spLocks noChangeShapeType="1"/>
          </p:cNvSpPr>
          <p:nvPr/>
        </p:nvSpPr>
        <p:spPr bwMode="auto">
          <a:xfrm>
            <a:off x="23622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13" name="Line 21"/>
          <p:cNvSpPr>
            <a:spLocks noChangeShapeType="1"/>
          </p:cNvSpPr>
          <p:nvPr/>
        </p:nvSpPr>
        <p:spPr bwMode="auto">
          <a:xfrm>
            <a:off x="69342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14" name="Text Box 22"/>
          <p:cNvSpPr txBox="1">
            <a:spLocks noChangeArrowheads="1"/>
          </p:cNvSpPr>
          <p:nvPr/>
        </p:nvSpPr>
        <p:spPr bwMode="auto">
          <a:xfrm>
            <a:off x="889000" y="25908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</a:t>
            </a:r>
          </a:p>
        </p:txBody>
      </p:sp>
      <p:sp>
        <p:nvSpPr>
          <p:cNvPr id="392215" name="Text Box 23"/>
          <p:cNvSpPr txBox="1">
            <a:spLocks noChangeArrowheads="1"/>
          </p:cNvSpPr>
          <p:nvPr/>
        </p:nvSpPr>
        <p:spPr bwMode="auto">
          <a:xfrm>
            <a:off x="7696200" y="55626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</a:t>
            </a:r>
          </a:p>
        </p:txBody>
      </p:sp>
      <p:sp>
        <p:nvSpPr>
          <p:cNvPr id="392216" name="Line 24"/>
          <p:cNvSpPr>
            <a:spLocks noChangeShapeType="1"/>
          </p:cNvSpPr>
          <p:nvPr/>
        </p:nvSpPr>
        <p:spPr bwMode="auto">
          <a:xfrm>
            <a:off x="23622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18" name="Line 26"/>
          <p:cNvSpPr>
            <a:spLocks noChangeShapeType="1"/>
          </p:cNvSpPr>
          <p:nvPr/>
        </p:nvSpPr>
        <p:spPr bwMode="auto">
          <a:xfrm>
            <a:off x="5791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19" name="Line 27"/>
          <p:cNvSpPr>
            <a:spLocks noChangeShapeType="1"/>
          </p:cNvSpPr>
          <p:nvPr/>
        </p:nvSpPr>
        <p:spPr bwMode="auto">
          <a:xfrm>
            <a:off x="35052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0" name="Line 28"/>
          <p:cNvSpPr>
            <a:spLocks noChangeShapeType="1"/>
          </p:cNvSpPr>
          <p:nvPr/>
        </p:nvSpPr>
        <p:spPr bwMode="auto">
          <a:xfrm>
            <a:off x="3505200" y="3810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1" name="Line 29"/>
          <p:cNvSpPr>
            <a:spLocks noChangeShapeType="1"/>
          </p:cNvSpPr>
          <p:nvPr/>
        </p:nvSpPr>
        <p:spPr bwMode="auto">
          <a:xfrm>
            <a:off x="57912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2" name="Line 30"/>
          <p:cNvSpPr>
            <a:spLocks noChangeShapeType="1"/>
          </p:cNvSpPr>
          <p:nvPr/>
        </p:nvSpPr>
        <p:spPr bwMode="auto">
          <a:xfrm>
            <a:off x="6934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3" name="Line 31"/>
          <p:cNvSpPr>
            <a:spLocks noChangeShapeType="1"/>
          </p:cNvSpPr>
          <p:nvPr/>
        </p:nvSpPr>
        <p:spPr bwMode="auto">
          <a:xfrm>
            <a:off x="46482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4" name="Line 32"/>
          <p:cNvSpPr>
            <a:spLocks noChangeShapeType="1"/>
          </p:cNvSpPr>
          <p:nvPr/>
        </p:nvSpPr>
        <p:spPr bwMode="auto">
          <a:xfrm>
            <a:off x="35052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6" name="Line 34"/>
          <p:cNvSpPr>
            <a:spLocks noChangeShapeType="1"/>
          </p:cNvSpPr>
          <p:nvPr/>
        </p:nvSpPr>
        <p:spPr bwMode="auto">
          <a:xfrm flipV="1">
            <a:off x="2133600" y="2971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7" name="Line 35"/>
          <p:cNvSpPr>
            <a:spLocks noChangeShapeType="1"/>
          </p:cNvSpPr>
          <p:nvPr/>
        </p:nvSpPr>
        <p:spPr bwMode="auto">
          <a:xfrm>
            <a:off x="3505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8" name="Line 36"/>
          <p:cNvSpPr>
            <a:spLocks noChangeShapeType="1"/>
          </p:cNvSpPr>
          <p:nvPr/>
        </p:nvSpPr>
        <p:spPr bwMode="auto">
          <a:xfrm>
            <a:off x="4648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9" name="Line 37"/>
          <p:cNvSpPr>
            <a:spLocks noChangeShapeType="1"/>
          </p:cNvSpPr>
          <p:nvPr/>
        </p:nvSpPr>
        <p:spPr bwMode="auto">
          <a:xfrm>
            <a:off x="46482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30" name="Line 38"/>
          <p:cNvSpPr>
            <a:spLocks noChangeShapeType="1"/>
          </p:cNvSpPr>
          <p:nvPr/>
        </p:nvSpPr>
        <p:spPr bwMode="auto">
          <a:xfrm>
            <a:off x="35052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42" name="Text Box 50"/>
          <p:cNvSpPr txBox="1">
            <a:spLocks noChangeArrowheads="1"/>
          </p:cNvSpPr>
          <p:nvPr/>
        </p:nvSpPr>
        <p:spPr bwMode="auto">
          <a:xfrm>
            <a:off x="1981200" y="1219200"/>
            <a:ext cx="558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 Boolean-valued formula over the system state</a:t>
            </a:r>
          </a:p>
        </p:txBody>
      </p:sp>
      <p:grpSp>
        <p:nvGrpSpPr>
          <p:cNvPr id="392248" name="Group 56"/>
          <p:cNvGrpSpPr>
            <a:grpSpLocks/>
          </p:cNvGrpSpPr>
          <p:nvPr/>
        </p:nvGrpSpPr>
        <p:grpSpPr bwMode="auto">
          <a:xfrm>
            <a:off x="4624388" y="1828800"/>
            <a:ext cx="950912" cy="4572000"/>
            <a:chOff x="2913" y="1152"/>
            <a:chExt cx="599" cy="2880"/>
          </a:xfrm>
        </p:grpSpPr>
        <p:sp>
          <p:nvSpPr>
            <p:cNvPr id="392243" name="Line 51"/>
            <p:cNvSpPr>
              <a:spLocks noChangeShapeType="1"/>
            </p:cNvSpPr>
            <p:nvPr/>
          </p:nvSpPr>
          <p:spPr bwMode="auto">
            <a:xfrm>
              <a:off x="3168" y="124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2244" name="Text Box 52"/>
            <p:cNvSpPr txBox="1">
              <a:spLocks noChangeArrowheads="1"/>
            </p:cNvSpPr>
            <p:nvPr/>
          </p:nvSpPr>
          <p:spPr bwMode="auto">
            <a:xfrm>
              <a:off x="2913" y="1152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</a:p>
          </p:txBody>
        </p:sp>
        <p:sp>
          <p:nvSpPr>
            <p:cNvPr id="392245" name="Text Box 53"/>
            <p:cNvSpPr txBox="1">
              <a:spLocks noChangeArrowheads="1"/>
            </p:cNvSpPr>
            <p:nvPr/>
          </p:nvSpPr>
          <p:spPr bwMode="auto">
            <a:xfrm>
              <a:off x="3168" y="1152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  <a:sym typeface="Symbol" pitchFamily="18" charset="2"/>
                </a:rPr>
                <a:t>:</a:t>
              </a:r>
              <a:r>
                <a:rPr lang="en-US" sz="24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</a:p>
          </p:txBody>
        </p:sp>
      </p:grpSp>
      <p:sp>
        <p:nvSpPr>
          <p:cNvPr id="392247" name="Text Box 55"/>
          <p:cNvSpPr txBox="1">
            <a:spLocks noChangeArrowheads="1"/>
          </p:cNvSpPr>
          <p:nvPr/>
        </p:nvSpPr>
        <p:spPr bwMode="auto">
          <a:xfrm>
            <a:off x="2343150" y="1219200"/>
            <a:ext cx="487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Partitions the state space into two regions</a:t>
            </a:r>
          </a:p>
        </p:txBody>
      </p:sp>
      <p:sp>
        <p:nvSpPr>
          <p:cNvPr id="392249" name="Text Box 57"/>
          <p:cNvSpPr txBox="1">
            <a:spLocks noChangeArrowheads="1"/>
          </p:cNvSpPr>
          <p:nvPr/>
        </p:nvSpPr>
        <p:spPr bwMode="auto">
          <a:xfrm>
            <a:off x="1708150" y="1219200"/>
            <a:ext cx="650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Forms a barrier between the initial states and bad states</a:t>
            </a:r>
          </a:p>
        </p:txBody>
      </p:sp>
      <p:grpSp>
        <p:nvGrpSpPr>
          <p:cNvPr id="392252" name="Group 60"/>
          <p:cNvGrpSpPr>
            <a:grpSpLocks/>
          </p:cNvGrpSpPr>
          <p:nvPr/>
        </p:nvGrpSpPr>
        <p:grpSpPr bwMode="auto">
          <a:xfrm>
            <a:off x="4191000" y="2438400"/>
            <a:ext cx="4543425" cy="533400"/>
            <a:chOff x="2640" y="1536"/>
            <a:chExt cx="2862" cy="336"/>
          </a:xfrm>
        </p:grpSpPr>
        <p:sp>
          <p:nvSpPr>
            <p:cNvPr id="392250" name="Line 58"/>
            <p:cNvSpPr>
              <a:spLocks noChangeShapeType="1"/>
            </p:cNvSpPr>
            <p:nvPr/>
          </p:nvSpPr>
          <p:spPr bwMode="auto">
            <a:xfrm>
              <a:off x="2640" y="153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2251" name="Text Box 59"/>
            <p:cNvSpPr txBox="1">
              <a:spLocks noChangeArrowheads="1"/>
            </p:cNvSpPr>
            <p:nvPr/>
          </p:nvSpPr>
          <p:spPr bwMode="auto">
            <a:xfrm>
              <a:off x="3360" y="1622"/>
              <a:ext cx="21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No transitions cross this way</a:t>
              </a:r>
            </a:p>
          </p:txBody>
        </p:sp>
      </p:grpSp>
      <p:sp>
        <p:nvSpPr>
          <p:cNvPr id="392253" name="Line 61"/>
          <p:cNvSpPr>
            <a:spLocks noChangeShapeType="1"/>
          </p:cNvSpPr>
          <p:nvPr/>
        </p:nvSpPr>
        <p:spPr bwMode="auto">
          <a:xfrm flipH="1">
            <a:off x="3505200" y="38862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54" name="Line 62"/>
          <p:cNvSpPr>
            <a:spLocks noChangeShapeType="1"/>
          </p:cNvSpPr>
          <p:nvPr/>
        </p:nvSpPr>
        <p:spPr bwMode="auto">
          <a:xfrm flipV="1">
            <a:off x="3352800" y="3962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57" name="Text Box 65"/>
          <p:cNvSpPr txBox="1">
            <a:spLocks noChangeArrowheads="1"/>
          </p:cNvSpPr>
          <p:nvPr/>
        </p:nvSpPr>
        <p:spPr bwMode="auto">
          <a:xfrm>
            <a:off x="5146675" y="6172200"/>
            <a:ext cx="317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Inductive invariant: simple!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2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42" grpId="0"/>
      <p:bldP spid="392242" grpId="1"/>
      <p:bldP spid="392247" grpId="0"/>
      <p:bldP spid="392247" grpId="1"/>
      <p:bldP spid="392249" grpId="0"/>
      <p:bldP spid="392249" grpId="1"/>
      <p:bldP spid="3922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Invariants and relevance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A predicate is relevant if it is used in a simple inductive invariant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2870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1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x = y = 0;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2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while(*)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3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 x++, y++;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4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while(x != 0)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5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 x--, y--;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6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assert (y == 0);</a:t>
            </a:r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4248150" y="1828800"/>
            <a:ext cx="276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state variables: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pc, x, y</a:t>
            </a:r>
          </a:p>
        </p:txBody>
      </p:sp>
      <p:grpSp>
        <p:nvGrpSpPr>
          <p:cNvPr id="276495" name="Group 15"/>
          <p:cNvGrpSpPr>
            <a:grpSpLocks/>
          </p:cNvGrpSpPr>
          <p:nvPr/>
        </p:nvGrpSpPr>
        <p:grpSpPr bwMode="auto">
          <a:xfrm>
            <a:off x="4267200" y="3098800"/>
            <a:ext cx="3652838" cy="863600"/>
            <a:chOff x="2688" y="1818"/>
            <a:chExt cx="2301" cy="544"/>
          </a:xfrm>
        </p:grpSpPr>
        <p:sp>
          <p:nvSpPr>
            <p:cNvPr id="276492" name="Text Box 12"/>
            <p:cNvSpPr txBox="1">
              <a:spLocks noChangeArrowheads="1"/>
            </p:cNvSpPr>
            <p:nvPr/>
          </p:nvSpPr>
          <p:spPr bwMode="auto">
            <a:xfrm>
              <a:off x="2688" y="1818"/>
              <a:ext cx="23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inductive invariant = property +</a:t>
              </a:r>
              <a:endPara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76494" name="Text Box 14"/>
            <p:cNvSpPr txBox="1">
              <a:spLocks noChangeArrowheads="1"/>
            </p:cNvSpPr>
            <p:nvPr/>
          </p:nvSpPr>
          <p:spPr bwMode="auto">
            <a:xfrm>
              <a:off x="3303" y="2112"/>
              <a:ext cx="10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pc = l</a:t>
              </a:r>
              <a:r>
                <a:rPr lang="en-US" baseline="-250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Ç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x = y</a:t>
              </a:r>
            </a:p>
          </p:txBody>
        </p:sp>
      </p:grp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2498725" y="53451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76497" name="Rectangle 17"/>
          <p:cNvSpPr>
            <a:spLocks noChangeArrowheads="1"/>
          </p:cNvSpPr>
          <p:nvPr/>
        </p:nvSpPr>
        <p:spPr bwMode="auto">
          <a:xfrm>
            <a:off x="228600" y="42672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effectLst/>
                <a:latin typeface="Arial" pitchFamily="34" charset="0"/>
              </a:rPr>
              <a:t>Relevant predicates: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pc = l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and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x = 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Irrelevant (but provable) predicate: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x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¸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4267200" y="2438400"/>
            <a:ext cx="290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property: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pc = l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6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)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y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  <p:bldP spid="276484" grpId="0"/>
      <p:bldP spid="276491" grpId="0"/>
      <p:bldP spid="276497" grpId="0" build="p"/>
      <p:bldP spid="2764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Abstraction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514600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i="1" dirty="0" smtClean="0"/>
              <a:t>abstraction</a:t>
            </a:r>
            <a:r>
              <a:rPr lang="en-US" dirty="0" smtClean="0"/>
              <a:t>, we mean something like "reasoning with limited information".</a:t>
            </a:r>
          </a:p>
          <a:p>
            <a:r>
              <a:rPr lang="en-US" dirty="0" smtClean="0"/>
              <a:t>The purpose of abstraction is to let us ignore irrelevant details, and thus simplify our reasoning.</a:t>
            </a:r>
          </a:p>
          <a:p>
            <a:r>
              <a:rPr lang="en-US" dirty="0" smtClean="0"/>
              <a:t>In </a:t>
            </a:r>
            <a:r>
              <a:rPr lang="en-US" i="1" dirty="0" smtClean="0"/>
              <a:t>abstract interpretation</a:t>
            </a:r>
            <a:r>
              <a:rPr lang="en-US" dirty="0" smtClean="0"/>
              <a:t>, we think of an abstraction as a restricted domain of information about the state of a system.</a:t>
            </a:r>
          </a:p>
          <a:p>
            <a:r>
              <a:rPr lang="en-US" dirty="0" smtClean="0"/>
              <a:t>Here, we will take a slightly broader view: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790890"/>
            <a:ext cx="548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 abstraction is a restricted deduction system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228600" y="4495800"/>
            <a:ext cx="868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>
                <a:effectLst/>
              </a:rPr>
              <a:t>We can think of an abstraction as a language for expressing facts, and a set of deduction rules for inferring conclusions in that language.</a:t>
            </a:r>
          </a:p>
        </p:txBody>
      </p:sp>
    </p:spTree>
    <p:extLst>
      <p:ext uri="{BB962C8B-B14F-4D97-AF65-F5344CB8AC3E}">
        <p14:creationId xmlns:p14="http://schemas.microsoft.com/office/powerpoint/2010/main" val="34870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function of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838200"/>
          </a:xfrm>
        </p:spPr>
        <p:txBody>
          <a:bodyPr/>
          <a:lstStyle/>
          <a:p>
            <a:r>
              <a:rPr lang="en-US" dirty="0" smtClean="0"/>
              <a:t>The function of abstraction is to reduce the cost of proof search by reducing the space of proofs.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71600" y="2286000"/>
            <a:ext cx="2362200" cy="2286000"/>
            <a:chOff x="1371600" y="2286000"/>
            <a:chExt cx="2362200" cy="2286000"/>
          </a:xfrm>
        </p:grpSpPr>
        <p:sp>
          <p:nvSpPr>
            <p:cNvPr id="4" name="Oval 3"/>
            <p:cNvSpPr/>
            <p:nvPr/>
          </p:nvSpPr>
          <p:spPr bwMode="auto">
            <a:xfrm>
              <a:off x="1371600" y="2286000"/>
              <a:ext cx="2362200" cy="2286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82484" y="2921168"/>
              <a:ext cx="13404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Rich</a:t>
              </a:r>
            </a:p>
            <a:p>
              <a:pPr algn="ctr"/>
              <a:r>
                <a:rPr lang="en-US" dirty="0" smtClean="0"/>
                <a:t>Deduction</a:t>
              </a:r>
            </a:p>
            <a:p>
              <a:pPr algn="ctr"/>
              <a:r>
                <a:rPr lang="en-US" dirty="0" smtClean="0"/>
                <a:t>System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91000" y="2514600"/>
            <a:ext cx="2762468" cy="1295400"/>
            <a:chOff x="4191000" y="2514600"/>
            <a:chExt cx="2762468" cy="1295400"/>
          </a:xfrm>
        </p:grpSpPr>
        <p:sp>
          <p:nvSpPr>
            <p:cNvPr id="6" name="Right Arrow 5"/>
            <p:cNvSpPr/>
            <p:nvPr/>
          </p:nvSpPr>
          <p:spPr bwMode="auto">
            <a:xfrm>
              <a:off x="4191000" y="3352800"/>
              <a:ext cx="990600" cy="228600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838934" y="30480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2514600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Abstraction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81092" y="3936831"/>
            <a:ext cx="2662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Automated tool</a:t>
            </a:r>
          </a:p>
          <a:p>
            <a:r>
              <a:rPr lang="en-US" dirty="0" smtClean="0"/>
              <a:t>can search this space</a:t>
            </a:r>
          </a:p>
          <a:p>
            <a:r>
              <a:rPr lang="en-US" dirty="0" smtClean="0"/>
              <a:t>for a proof.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54102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>
                <a:effectLst/>
              </a:rPr>
              <a:t>An abstraction is a way to express our knowledge of what deductions may be relevant to proving a particular fact.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300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transition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Normally, we think of a discrete system as a state graph, with:</a:t>
                </a:r>
              </a:p>
              <a:p>
                <a:pPr lvl="1"/>
                <a:r>
                  <a:rPr lang="en-US" dirty="0" smtClean="0"/>
                  <a:t>a set of states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dirty="0" smtClean="0"/>
                  <a:t>a set of initial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set of 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sz="1800" dirty="0" smtClean="0"/>
                  <a:t>This defines a set of execution sequences of the system</a:t>
                </a:r>
              </a:p>
              <a:p>
                <a:r>
                  <a:rPr lang="en-US" dirty="0" smtClean="0"/>
                  <a:t> It is often useful to represent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symbolically, as formulas: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:  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:  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Note,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b="0" dirty="0" smtClean="0"/>
                  <a:t> for "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 at the next time",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b="0" dirty="0" smtClean="0"/>
                  <a:t> can be thought of as representing a set of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The system describe above has one execution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=0, 1, 2, …</m:t>
                    </m:r>
                  </m:oMath>
                </a14:m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endParaRPr lang="en-US" b="0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32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Inductive Invariant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762000"/>
              </a:xfrm>
            </p:spPr>
            <p:txBody>
              <a:bodyPr/>
              <a:lstStyle/>
              <a:p>
                <a:r>
                  <a:rPr lang="en-US" dirty="0" smtClean="0"/>
                  <a:t>In a proof by inductive invariant, we prove a safety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𝜓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according to the following proof rule: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762000"/>
              </a:xfrm>
              <a:blipFill rotWithShape="1">
                <a:blip r:embed="rId2"/>
                <a:stretch>
                  <a:fillRect l="-632" t="-32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819400" y="2000071"/>
            <a:ext cx="1634550" cy="1200329"/>
            <a:chOff x="2819400" y="2000071"/>
            <a:chExt cx="163455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819400" y="2000071"/>
                  <a:ext cx="1634550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𝐼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en-US" sz="1800" b="0" dirty="0" smtClean="0">
                    <a:effectLst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𝜙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∧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𝑇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⇒</m:t>
                        </m:r>
                        <m:sSup>
                          <m:sSupPr>
                            <m:ctrlPr>
                              <a:rPr lang="en-US" sz="1800" b="0" i="1" smtClean="0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effectLst/>
                                <a:latin typeface="Cambria Math"/>
                              </a:rPr>
                              <m:t>𝜙</m:t>
                            </m:r>
                          </m:e>
                          <m:sup>
                            <m:r>
                              <a:rPr lang="en-US" sz="1800" b="0" i="1" smtClean="0">
                                <a:effectLst/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800" b="0" dirty="0" smtClean="0">
                    <a:effectLst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𝜙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𝜓</m:t>
                        </m:r>
                      </m:oMath>
                    </m:oMathPara>
                  </a14:m>
                  <a:endParaRPr lang="en-US" sz="1800" b="0" dirty="0" smtClean="0">
                    <a:effectLst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𝐼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∧</m:t>
                        </m:r>
                        <m:r>
                          <m:rPr>
                            <m:nor/>
                          </m:rPr>
                          <a:rPr lang="en-US" sz="1800" b="1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G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𝑇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⇒</m:t>
                        </m:r>
                        <m:r>
                          <m:rPr>
                            <m:nor/>
                          </m:rPr>
                          <a:rPr lang="en-US" sz="1800" b="1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G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effectLst/>
                            <a:latin typeface="Cambria Math"/>
                          </a:rPr>
                          <m:t>𝜓</m:t>
                        </m:r>
                      </m:oMath>
                    </m:oMathPara>
                  </a14:m>
                  <a:endParaRPr lang="en-US" sz="18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2000071"/>
                  <a:ext cx="163455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5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 bwMode="auto">
            <a:xfrm>
              <a:off x="2971800" y="2895600"/>
              <a:ext cx="1371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228600" y="3657600"/>
                <a:ext cx="8686800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>
                    <a:effectLst/>
                  </a:rPr>
                  <a:t>This rule leaves great flexibility in choosing an abstraction (restricted deduction system). We can choose: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effectLst/>
                  </a:rPr>
                  <a:t>A language </a:t>
                </a: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dirty="0" smtClean="0">
                    <a:effectLst/>
                  </a:rPr>
                  <a:t> for expressing the inductive invariant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>
                    <a:effectLst/>
                  </a:rPr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effectLst/>
                  </a:rPr>
                  <a:t>A deductive system for proving the three obligations.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657600"/>
                <a:ext cx="8686800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632" t="-3200" b="-1032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85800" y="5791200"/>
            <a:ext cx="7839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Many different choices have been made in practice. We will discuss</a:t>
            </a:r>
          </a:p>
          <a:p>
            <a:r>
              <a:rPr lang="en-US" dirty="0" smtClean="0">
                <a:effectLst/>
              </a:rPr>
              <a:t>a few...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16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invariants from fixed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838200"/>
          </a:xfrm>
        </p:spPr>
        <p:txBody>
          <a:bodyPr/>
          <a:lstStyle/>
          <a:p>
            <a:r>
              <a:rPr lang="en-US" dirty="0" smtClean="0"/>
              <a:t>In abstract interpretation, we use our abstraction to deduce facts about executions of increasing length until a fixed point is reached.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7400" y="2362200"/>
                <a:ext cx="1046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362200"/>
                <a:ext cx="1046440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86395" y="2362200"/>
                <a:ext cx="16382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⇒</m:t>
                      </m:r>
                      <m:sSubSup>
                        <m:sSubSup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95" y="2362200"/>
                <a:ext cx="1638205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7400" y="2895600"/>
                <a:ext cx="17434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95600"/>
                <a:ext cx="174342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86395" y="2895600"/>
                <a:ext cx="16382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⇒</m:t>
                      </m:r>
                      <m:sSubSup>
                        <m:sSubSup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95" y="2895600"/>
                <a:ext cx="163820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3409890"/>
                <a:ext cx="16362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∨2 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409890"/>
                <a:ext cx="1636281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86395" y="3409890"/>
                <a:ext cx="16441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⇒</m:t>
                      </m:r>
                      <m:sSubSup>
                        <m:sSubSup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95" y="3409890"/>
                <a:ext cx="1644168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33600" y="4038600"/>
                <a:ext cx="20844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…</m:t>
                    </m:r>
                  </m:oMath>
                </a14:m>
                <a:r>
                  <a:rPr lang="en-US" dirty="0" smtClean="0">
                    <a:effectLst/>
                  </a:rPr>
                  <a:t>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038600"/>
                <a:ext cx="2084481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615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381000" y="5029200"/>
                <a:ext cx="8686800" cy="83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>
                    <a:effectLst/>
                  </a:rPr>
                  <a:t>In general,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𝜙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∨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>
                    <a:effectLst/>
                  </a:rPr>
                  <a:t> might mean "the strongest sentence in our language implied by both </a:t>
                </a: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>
                    <a:effectLst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>
                    <a:effectLst/>
                  </a:rPr>
                  <a:t>".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029200"/>
                <a:ext cx="8686800" cy="838200"/>
              </a:xfrm>
              <a:prstGeom prst="rect">
                <a:avLst/>
              </a:prstGeom>
              <a:blipFill rotWithShape="1">
                <a:blip r:embed="rId9"/>
                <a:stretch>
                  <a:fillRect l="-632" t="-28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3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Software model checking and SMT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038600"/>
          </a:xfrm>
        </p:spPr>
        <p:txBody>
          <a:bodyPr/>
          <a:lstStyle/>
          <a:p>
            <a:pPr eaLnBrk="1" hangingPunct="1"/>
            <a:r>
              <a:rPr lang="en-US" dirty="0" smtClean="0"/>
              <a:t>In checking properties of software as opposed to hardware or protocols, we have several interesting issues to deal with:</a:t>
            </a:r>
          </a:p>
          <a:p>
            <a:pPr lvl="1" eaLnBrk="1" hangingPunct="1"/>
            <a:r>
              <a:rPr lang="en-US" dirty="0" smtClean="0"/>
              <a:t>Software is not finite-state</a:t>
            </a:r>
          </a:p>
          <a:p>
            <a:pPr lvl="1" eaLnBrk="1" hangingPunct="1"/>
            <a:r>
              <a:rPr lang="en-US" dirty="0" smtClean="0"/>
              <a:t>Extensive use is made of arithmetic</a:t>
            </a:r>
          </a:p>
          <a:p>
            <a:pPr lvl="1" eaLnBrk="1" hangingPunct="1"/>
            <a:r>
              <a:rPr lang="en-US" dirty="0" smtClean="0"/>
              <a:t>We have arrays and linked data structures</a:t>
            </a:r>
            <a:endParaRPr lang="en-US" dirty="0"/>
          </a:p>
          <a:p>
            <a:pPr eaLnBrk="1" hangingPunct="1"/>
            <a:r>
              <a:rPr lang="en-US" dirty="0" smtClean="0"/>
              <a:t>The theory reasoning capabilities of SMT solvers are thus extensively used in software model checking.</a:t>
            </a:r>
          </a:p>
          <a:p>
            <a:pPr eaLnBrk="1" hangingPunct="1"/>
            <a:r>
              <a:rPr lang="en-US" dirty="0" smtClean="0"/>
              <a:t>This also means software verification relies heavily on </a:t>
            </a:r>
            <a:r>
              <a:rPr lang="en-US" i="1" dirty="0" smtClean="0">
                <a:solidFill>
                  <a:srgbClr val="C00000"/>
                </a:solidFill>
              </a:rPr>
              <a:t>abstraction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Moreover, software has structure that we can exploit such as</a:t>
            </a:r>
          </a:p>
          <a:p>
            <a:pPr lvl="1" eaLnBrk="1" hangingPunct="1"/>
            <a:r>
              <a:rPr lang="en-US" dirty="0" smtClean="0"/>
              <a:t>Sequential control flow</a:t>
            </a:r>
          </a:p>
          <a:p>
            <a:pPr lvl="1" eaLnBrk="1" hangingPunct="1"/>
            <a:r>
              <a:rPr lang="en-US" dirty="0" smtClean="0"/>
              <a:t>Procedural abstraction</a:t>
            </a:r>
          </a:p>
          <a:p>
            <a:pPr eaLnBrk="1" hangingPunct="1"/>
            <a:r>
              <a:rPr lang="en-US" dirty="0" smtClean="0"/>
              <a:t>Software model checking algorithms are specialized to exploit this structure.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7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r>
              <a:rPr lang="en-US" dirty="0" smtClean="0"/>
              <a:t>Difference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599" y="1764268"/>
                <a:ext cx="6239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</a:rPr>
                  <a:t> is all conjunctions of constraints like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𝑐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𝑦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𝑐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</a:rPr>
                  <a:t>. </a:t>
                </a:r>
                <a:endParaRPr lang="en-US" sz="1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1764268"/>
                <a:ext cx="6239721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9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514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Affine equalities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3200400"/>
                <a:ext cx="4909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</a:rPr>
                  <a:t> is all conjunctions of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</a:rPr>
                  <a:t>.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00400"/>
                <a:ext cx="490993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2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228600" y="3962400"/>
                <a:ext cx="8686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>
                    <a:effectLst/>
                  </a:rPr>
                  <a:t>Houdini (given a fixed finite set of 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𝑃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).</m:t>
                    </m:r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962400"/>
                <a:ext cx="8686800" cy="457200"/>
              </a:xfrm>
              <a:prstGeom prst="rect">
                <a:avLst/>
              </a:prstGeom>
              <a:blipFill rotWithShape="1">
                <a:blip r:embed="rId4"/>
                <a:stretch>
                  <a:fillRect l="-632" t="-5333" b="-1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4736068"/>
                <a:ext cx="3926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</a:rPr>
                  <a:t> is all conjunctions of formulas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𝑃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</a:rPr>
                  <a:t>.</a:t>
                </a:r>
                <a:endParaRPr lang="en-US" sz="1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736068"/>
                <a:ext cx="392620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3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6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languages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457200"/>
              </a:xfrm>
            </p:spPr>
            <p:txBody>
              <a:bodyPr/>
              <a:lstStyle/>
              <a:p>
                <a:r>
                  <a:rPr lang="en-US" dirty="0" smtClean="0"/>
                  <a:t>Predicate abstraction </a:t>
                </a:r>
                <a:r>
                  <a:rPr lang="en-US" dirty="0" smtClean="0">
                    <a:effectLst/>
                  </a:rPr>
                  <a:t>(given a fixed finite set of 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𝑃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457200"/>
              </a:xfrm>
              <a:blipFill rotWithShape="1">
                <a:blip r:embed="rId2"/>
                <a:stretch>
                  <a:fillRect l="-632" t="-5333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228600" y="3352800"/>
                <a:ext cx="8686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>
                    <a:effectLst/>
                  </a:rPr>
                  <a:t>Program invariants (given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effectLst/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  <a:ea typeface="Cambria Math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effectLst/>
                  </a:rPr>
                  <a:t>of data predicates)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352800"/>
                <a:ext cx="8686800" cy="457200"/>
              </a:xfrm>
              <a:prstGeom prst="rect">
                <a:avLst/>
              </a:prstGeom>
              <a:blipFill rotWithShape="1">
                <a:blip r:embed="rId3"/>
                <a:stretch>
                  <a:fillRect l="-632" t="-5333" b="-1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4038600"/>
                <a:ext cx="548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</a:rPr>
                  <a:t> is all conjunctions of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𝑝𝑐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)⇒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𝜙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𝜙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</a:rPr>
                  <a:t>. </a:t>
                </a:r>
                <a:endParaRPr lang="en-US" sz="1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038600"/>
                <a:ext cx="548855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1828800"/>
                <a:ext cx="491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</a:rPr>
                  <a:t> is all </a:t>
                </a:r>
                <a:r>
                  <a:rPr lang="en-US" sz="1800" i="1" dirty="0" smtClean="0">
                    <a:solidFill>
                      <a:schemeClr val="tx1"/>
                    </a:solidFill>
                    <a:effectLst/>
                  </a:rPr>
                  <a:t>Boolean combinations</a:t>
                </a:r>
                <a:r>
                  <a:rPr lang="en-US" sz="1800" dirty="0" smtClean="0">
                    <a:solidFill>
                      <a:schemeClr val="tx1"/>
                    </a:solidFill>
                    <a:effectLst/>
                  </a:rPr>
                  <a:t> of formulas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𝑃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</a:rPr>
                  <a:t>.</a:t>
                </a:r>
                <a:endParaRPr lang="en-US" sz="1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828800"/>
                <a:ext cx="491365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6000" y="2362200"/>
                <a:ext cx="1751826" cy="425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C00000"/>
                    </a:solidFill>
                  </a:rPr>
                  <a:t>Note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</m:d>
                    <m:r>
                      <a:rPr lang="en-US" sz="1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8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P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62200"/>
                <a:ext cx="1751826" cy="425886"/>
              </a:xfrm>
              <a:prstGeom prst="rect">
                <a:avLst/>
              </a:prstGeom>
              <a:blipFill rotWithShape="1">
                <a:blip r:embed="rId6"/>
                <a:stretch>
                  <a:fillRect l="-313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5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Let's try some abstraction languages on an example...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2870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1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x = y = 0;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2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while(*)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3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 x++, y++;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4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while(x != 0)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5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 x--, y--;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6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assert (y == 0);</a:t>
            </a:r>
          </a:p>
        </p:txBody>
      </p: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2498725" y="53451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76497" name="Rectangle 17"/>
          <p:cNvSpPr>
            <a:spLocks noChangeArrowheads="1"/>
          </p:cNvSpPr>
          <p:nvPr/>
        </p:nvSpPr>
        <p:spPr bwMode="auto">
          <a:xfrm>
            <a:off x="228600" y="42672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effectLst/>
                <a:latin typeface="Arial" pitchFamily="34" charset="0"/>
              </a:rPr>
              <a:t>Difference bounds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28600" y="46482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effectLst/>
                <a:latin typeface="Arial" pitchFamily="34" charset="0"/>
              </a:rPr>
              <a:t>Affine equalities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228600" y="5029200"/>
                <a:ext cx="86868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dirty="0" smtClean="0">
                    <a:effectLst/>
                    <a:latin typeface="Arial" pitchFamily="34" charset="0"/>
                  </a:rPr>
                  <a:t>Houdini with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𝑃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={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=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𝑦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,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𝑦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=0}</m:t>
                    </m:r>
                  </m:oMath>
                </a14:m>
                <a:endParaRPr lang="en-US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029200"/>
                <a:ext cx="8686800" cy="381000"/>
              </a:xfrm>
              <a:prstGeom prst="rect">
                <a:avLst/>
              </a:prstGeom>
              <a:blipFill rotWithShape="1">
                <a:blip r:embed="rId2"/>
                <a:stretch>
                  <a:fillRect l="-632" t="-6349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810000" y="2136784"/>
            <a:ext cx="2861232" cy="1520816"/>
            <a:chOff x="4542584" y="2136784"/>
            <a:chExt cx="2861232" cy="1520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542584" y="2136784"/>
                  <a:ext cx="2861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136784"/>
                  <a:ext cx="286123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542584" y="2424655"/>
                  <a:ext cx="2861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424655"/>
                  <a:ext cx="286123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542584" y="2712526"/>
                  <a:ext cx="2861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712526"/>
                  <a:ext cx="286123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42584" y="3000397"/>
                  <a:ext cx="2861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000397"/>
                  <a:ext cx="28612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542584" y="3288268"/>
                  <a:ext cx="28568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≤0∧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288268"/>
                  <a:ext cx="285687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Freeform 3"/>
          <p:cNvSpPr/>
          <p:nvPr/>
        </p:nvSpPr>
        <p:spPr>
          <a:xfrm>
            <a:off x="2895600" y="4267200"/>
            <a:ext cx="185146" cy="302281"/>
          </a:xfrm>
          <a:custGeom>
            <a:avLst/>
            <a:gdLst>
              <a:gd name="connsiteX0" fmla="*/ 0 w 385408"/>
              <a:gd name="connsiteY0" fmla="*/ 143584 h 302281"/>
              <a:gd name="connsiteX1" fmla="*/ 188925 w 385408"/>
              <a:gd name="connsiteY1" fmla="*/ 302281 h 302281"/>
              <a:gd name="connsiteX2" fmla="*/ 385408 w 385408"/>
              <a:gd name="connsiteY2" fmla="*/ 0 h 30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408" h="302281">
                <a:moveTo>
                  <a:pt x="0" y="143584"/>
                </a:moveTo>
                <a:lnTo>
                  <a:pt x="188925" y="302281"/>
                </a:lnTo>
                <a:lnTo>
                  <a:pt x="385408" y="0"/>
                </a:lnTo>
              </a:path>
            </a:pathLst>
          </a:custGeom>
          <a:ln w="381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634254" y="4650719"/>
            <a:ext cx="185146" cy="302281"/>
          </a:xfrm>
          <a:custGeom>
            <a:avLst/>
            <a:gdLst>
              <a:gd name="connsiteX0" fmla="*/ 0 w 385408"/>
              <a:gd name="connsiteY0" fmla="*/ 143584 h 302281"/>
              <a:gd name="connsiteX1" fmla="*/ 188925 w 385408"/>
              <a:gd name="connsiteY1" fmla="*/ 302281 h 302281"/>
              <a:gd name="connsiteX2" fmla="*/ 385408 w 385408"/>
              <a:gd name="connsiteY2" fmla="*/ 0 h 30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408" h="302281">
                <a:moveTo>
                  <a:pt x="0" y="143584"/>
                </a:moveTo>
                <a:lnTo>
                  <a:pt x="188925" y="302281"/>
                </a:lnTo>
                <a:lnTo>
                  <a:pt x="385408" y="0"/>
                </a:lnTo>
              </a:path>
            </a:pathLst>
          </a:custGeom>
          <a:ln w="381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310654" y="5034238"/>
            <a:ext cx="185146" cy="302281"/>
          </a:xfrm>
          <a:custGeom>
            <a:avLst/>
            <a:gdLst>
              <a:gd name="connsiteX0" fmla="*/ 0 w 385408"/>
              <a:gd name="connsiteY0" fmla="*/ 143584 h 302281"/>
              <a:gd name="connsiteX1" fmla="*/ 188925 w 385408"/>
              <a:gd name="connsiteY1" fmla="*/ 302281 h 302281"/>
              <a:gd name="connsiteX2" fmla="*/ 385408 w 385408"/>
              <a:gd name="connsiteY2" fmla="*/ 0 h 30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408" h="302281">
                <a:moveTo>
                  <a:pt x="0" y="143584"/>
                </a:moveTo>
                <a:lnTo>
                  <a:pt x="188925" y="302281"/>
                </a:lnTo>
                <a:lnTo>
                  <a:pt x="385408" y="0"/>
                </a:lnTo>
              </a:path>
            </a:pathLst>
          </a:custGeom>
          <a:ln w="381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75927" y="2136784"/>
            <a:ext cx="2853473" cy="1520816"/>
            <a:chOff x="4542584" y="2136784"/>
            <a:chExt cx="2853473" cy="1520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542584" y="2136784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136784"/>
                  <a:ext cx="205678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42584" y="2424655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424655"/>
                  <a:ext cx="205678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542584" y="2712526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712526"/>
                  <a:ext cx="205678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42584" y="3000397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000397"/>
                  <a:ext cx="2056782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542584" y="3288268"/>
                  <a:ext cx="28534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288268"/>
                  <a:ext cx="285347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813879" y="2136784"/>
            <a:ext cx="2853473" cy="1520816"/>
            <a:chOff x="4542584" y="2136784"/>
            <a:chExt cx="2853473" cy="1520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542584" y="2136784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136784"/>
                  <a:ext cx="205678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542584" y="2424655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424655"/>
                  <a:ext cx="205678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542584" y="2712526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712526"/>
                  <a:ext cx="205678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542584" y="3000397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000397"/>
                  <a:ext cx="2056782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542584" y="3288268"/>
                  <a:ext cx="28534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288268"/>
                  <a:ext cx="2853473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00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  <p:bldP spid="276484" grpId="0"/>
      <p:bldP spid="276497" grpId="0" build="p"/>
      <p:bldP spid="13" grpId="0" build="p"/>
      <p:bldP spid="14" grpId="0" build="p"/>
      <p:bldP spid="4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example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Let's try an even simpler example...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289694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1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x </a:t>
            </a:r>
            <a:r>
              <a:rPr lang="en-US" sz="1800" dirty="0" smtClean="0">
                <a:effectLst/>
                <a:latin typeface="Courier New" pitchFamily="49" charset="0"/>
              </a:rPr>
              <a:t>= </a:t>
            </a:r>
            <a:r>
              <a:rPr lang="en-US" sz="1800" dirty="0">
                <a:effectLst/>
                <a:latin typeface="Courier New" pitchFamily="49" charset="0"/>
              </a:rPr>
              <a:t>0;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2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</a:t>
            </a:r>
            <a:r>
              <a:rPr lang="en-US" sz="1800" dirty="0" smtClean="0">
                <a:effectLst/>
                <a:latin typeface="Courier New" pitchFamily="49" charset="0"/>
              </a:rPr>
              <a:t>if(*)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3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 </a:t>
            </a:r>
            <a:r>
              <a:rPr lang="en-US" sz="1800" dirty="0" smtClean="0">
                <a:effectLst/>
                <a:latin typeface="Courier New" pitchFamily="49" charset="0"/>
              </a:rPr>
              <a:t>  x++;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4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</a:t>
            </a:r>
            <a:r>
              <a:rPr lang="en-US" sz="1800" dirty="0" smtClean="0">
                <a:effectLst/>
                <a:latin typeface="Courier New" pitchFamily="49" charset="0"/>
              </a:rPr>
              <a:t>else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5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 </a:t>
            </a:r>
            <a:r>
              <a:rPr lang="en-US" sz="1800" dirty="0" smtClean="0">
                <a:effectLst/>
                <a:latin typeface="Courier New" pitchFamily="49" charset="0"/>
              </a:rPr>
              <a:t>  x--;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6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assert </a:t>
            </a:r>
            <a:r>
              <a:rPr lang="en-US" sz="1800" dirty="0" smtClean="0">
                <a:effectLst/>
                <a:latin typeface="Courier New" pitchFamily="49" charset="0"/>
              </a:rPr>
              <a:t>(x </a:t>
            </a:r>
            <a:r>
              <a:rPr lang="en-US" sz="1800" dirty="0">
                <a:effectLst/>
                <a:latin typeface="Courier New" pitchFamily="49" charset="0"/>
              </a:rPr>
              <a:t>!</a:t>
            </a:r>
            <a:r>
              <a:rPr lang="en-US" sz="1800" dirty="0" smtClean="0">
                <a:effectLst/>
                <a:latin typeface="Courier New" pitchFamily="49" charset="0"/>
              </a:rPr>
              <a:t>= </a:t>
            </a:r>
            <a:r>
              <a:rPr lang="en-US" sz="1800" dirty="0">
                <a:effectLst/>
                <a:latin typeface="Courier New" pitchFamily="49" charset="0"/>
              </a:rPr>
              <a:t>0);</a:t>
            </a:r>
          </a:p>
        </p:txBody>
      </p: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2498725" y="53451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76497" name="Rectangle 17"/>
          <p:cNvSpPr>
            <a:spLocks noChangeArrowheads="1"/>
          </p:cNvSpPr>
          <p:nvPr/>
        </p:nvSpPr>
        <p:spPr bwMode="auto">
          <a:xfrm>
            <a:off x="228600" y="42672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effectLst/>
                <a:latin typeface="Arial" pitchFamily="34" charset="0"/>
              </a:rPr>
              <a:t>Difference bounds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28600" y="46482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effectLst/>
                <a:latin typeface="Arial" pitchFamily="34" charset="0"/>
              </a:rPr>
              <a:t>Affine equalities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228600" y="5029200"/>
                <a:ext cx="86868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dirty="0" smtClean="0">
                    <a:effectLst/>
                    <a:latin typeface="Arial" pitchFamily="34" charset="0"/>
                  </a:rPr>
                  <a:t>Houdini with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𝑃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={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≤0,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≥0}</m:t>
                    </m:r>
                  </m:oMath>
                </a14:m>
                <a:endParaRPr lang="en-US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029200"/>
                <a:ext cx="8686800" cy="381000"/>
              </a:xfrm>
              <a:prstGeom prst="rect">
                <a:avLst/>
              </a:prstGeom>
              <a:blipFill rotWithShape="1">
                <a:blip r:embed="rId2"/>
                <a:stretch>
                  <a:fillRect l="-632" t="-6349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810000" y="2136784"/>
            <a:ext cx="3087320" cy="1520816"/>
            <a:chOff x="4542584" y="2136784"/>
            <a:chExt cx="3087320" cy="1520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542584" y="2136784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136784"/>
                  <a:ext cx="285007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542584" y="2424655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424655"/>
                  <a:ext cx="285007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542584" y="2712526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712526"/>
                  <a:ext cx="285007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42584" y="3000397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000397"/>
                  <a:ext cx="285007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542584" y="3288268"/>
                  <a:ext cx="30873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≥−1∧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≤1</m:t>
                        </m:r>
                      </m:oMath>
                    </m:oMathPara>
                  </a14:m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288268"/>
                  <a:ext cx="308732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Freeform 23"/>
          <p:cNvSpPr/>
          <p:nvPr/>
        </p:nvSpPr>
        <p:spPr>
          <a:xfrm>
            <a:off x="5836724" y="5462469"/>
            <a:ext cx="185146" cy="302281"/>
          </a:xfrm>
          <a:custGeom>
            <a:avLst/>
            <a:gdLst>
              <a:gd name="connsiteX0" fmla="*/ 0 w 385408"/>
              <a:gd name="connsiteY0" fmla="*/ 143584 h 302281"/>
              <a:gd name="connsiteX1" fmla="*/ 188925 w 385408"/>
              <a:gd name="connsiteY1" fmla="*/ 302281 h 302281"/>
              <a:gd name="connsiteX2" fmla="*/ 385408 w 385408"/>
              <a:gd name="connsiteY2" fmla="*/ 0 h 30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408" h="302281">
                <a:moveTo>
                  <a:pt x="0" y="143584"/>
                </a:moveTo>
                <a:lnTo>
                  <a:pt x="188925" y="302281"/>
                </a:lnTo>
                <a:lnTo>
                  <a:pt x="385408" y="0"/>
                </a:lnTo>
              </a:path>
            </a:pathLst>
          </a:custGeom>
          <a:ln w="381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10618" y="2136784"/>
            <a:ext cx="2056782" cy="1520816"/>
            <a:chOff x="4542584" y="2136784"/>
            <a:chExt cx="2056782" cy="1520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542584" y="2136784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136784"/>
                  <a:ext cx="205678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42584" y="2424655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424655"/>
                  <a:ext cx="205678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542584" y="2712526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712526"/>
                  <a:ext cx="205678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42584" y="3000397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000397"/>
                  <a:ext cx="2056782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542584" y="3288268"/>
                  <a:ext cx="19434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𝑡𝑟𝑢𝑒</m:t>
                        </m:r>
                      </m:oMath>
                    </m:oMathPara>
                  </a14:m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288268"/>
                  <a:ext cx="1943481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819400" y="4416617"/>
            <a:ext cx="154872" cy="152400"/>
            <a:chOff x="7923564" y="3581400"/>
            <a:chExt cx="154872" cy="1524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7923564" y="3581400"/>
              <a:ext cx="153636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7924800" y="3581400"/>
              <a:ext cx="153636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oup 31"/>
          <p:cNvGrpSpPr/>
          <p:nvPr/>
        </p:nvGrpSpPr>
        <p:grpSpPr>
          <a:xfrm>
            <a:off x="2590800" y="4800600"/>
            <a:ext cx="154872" cy="152400"/>
            <a:chOff x="7923564" y="3581400"/>
            <a:chExt cx="154872" cy="152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7923564" y="3581400"/>
              <a:ext cx="153636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7924800" y="3581400"/>
              <a:ext cx="153636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Group 34"/>
          <p:cNvGrpSpPr/>
          <p:nvPr/>
        </p:nvGrpSpPr>
        <p:grpSpPr>
          <a:xfrm>
            <a:off x="4343400" y="5184583"/>
            <a:ext cx="154872" cy="152400"/>
            <a:chOff x="7923564" y="3581400"/>
            <a:chExt cx="154872" cy="152400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7923564" y="3581400"/>
              <a:ext cx="153636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7924800" y="3581400"/>
              <a:ext cx="153636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38"/>
          <p:cNvGrpSpPr/>
          <p:nvPr/>
        </p:nvGrpSpPr>
        <p:grpSpPr>
          <a:xfrm>
            <a:off x="3810000" y="2133600"/>
            <a:ext cx="2850076" cy="1520816"/>
            <a:chOff x="4542584" y="2136784"/>
            <a:chExt cx="2850076" cy="1520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542584" y="2136784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136784"/>
                  <a:ext cx="285007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542584" y="2424655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424655"/>
                  <a:ext cx="2850076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542584" y="2712526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712526"/>
                  <a:ext cx="285007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542584" y="3000397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000397"/>
                  <a:ext cx="285007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542584" y="3288268"/>
                  <a:ext cx="19434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𝑡𝑟𝑢𝑒</m:t>
                        </m:r>
                      </m:oMath>
                    </m:oMathPara>
                  </a14:m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288268"/>
                  <a:ext cx="1943481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17"/>
              <p:cNvSpPr>
                <a:spLocks noChangeArrowheads="1"/>
              </p:cNvSpPr>
              <p:nvPr/>
            </p:nvSpPr>
            <p:spPr bwMode="auto">
              <a:xfrm>
                <a:off x="228600" y="5410200"/>
                <a:ext cx="86868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dirty="0" smtClean="0">
                    <a:effectLst/>
                    <a:latin typeface="Arial" pitchFamily="34" charset="0"/>
                  </a:rPr>
                  <a:t>Predicate abstraction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𝑃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={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≤0,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≥0}</m:t>
                    </m:r>
                  </m:oMath>
                </a14:m>
                <a:endParaRPr lang="en-US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45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410200"/>
                <a:ext cx="8686800" cy="381000"/>
              </a:xfrm>
              <a:prstGeom prst="rect">
                <a:avLst/>
              </a:prstGeom>
              <a:blipFill rotWithShape="1">
                <a:blip r:embed="rId18"/>
                <a:stretch>
                  <a:fillRect l="-632" t="-6452" b="-338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3810000" y="2133600"/>
            <a:ext cx="3315203" cy="1520816"/>
            <a:chOff x="4542584" y="2136784"/>
            <a:chExt cx="3315203" cy="1520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542584" y="2136784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136784"/>
                  <a:ext cx="285007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542584" y="2424655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424655"/>
                  <a:ext cx="2850076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542584" y="2712526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712526"/>
                  <a:ext cx="285007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542584" y="3000397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000397"/>
                  <a:ext cx="285007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542584" y="3288268"/>
                  <a:ext cx="33152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⇒¬</m:t>
                        </m:r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≤0∨¬</m:t>
                        </m:r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≥0</m:t>
                        </m:r>
                      </m:oMath>
                    </m:oMathPara>
                  </a14:m>
                  <a:endParaRPr lang="en-US" sz="18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288268"/>
                  <a:ext cx="3315203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07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  <p:bldP spid="276484" grpId="0"/>
      <p:bldP spid="276497" grpId="0" build="p"/>
      <p:bldP spid="13" grpId="0" build="p"/>
      <p:bldP spid="14" grpId="0" build="p"/>
      <p:bldP spid="24" grpId="0" animBg="1"/>
      <p:bldP spid="4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762000"/>
          </a:xfrm>
        </p:spPr>
        <p:txBody>
          <a:bodyPr/>
          <a:lstStyle/>
          <a:p>
            <a:r>
              <a:rPr lang="en-US" dirty="0" smtClean="0"/>
              <a:t>Up to now, we have implicitly assumed we have an oracle that can prove any valid formulas of the forms: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7695" y="2057400"/>
                <a:ext cx="135659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𝜓</m:t>
                      </m:r>
                    </m:oMath>
                  </m:oMathPara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695" y="2057400"/>
                <a:ext cx="1356590" cy="923330"/>
              </a:xfrm>
              <a:prstGeom prst="rect">
                <a:avLst/>
              </a:prstGeom>
              <a:blipFill rotWithShape="1">
                <a:blip r:embed="rId4"/>
                <a:stretch>
                  <a:fillRect b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228600" y="3276600"/>
                <a:ext cx="86868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>
                    <a:effectLst/>
                  </a:rPr>
                  <a:t>Thus, any valid inductive invariant can be proved. However, these proofs may be very costly, especially the consecution test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∧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</a:rPr>
                  <a:t>. Moreover we may have to test a large number of candidates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>
                    <a:effectLst/>
                  </a:rPr>
                  <a:t>.</a:t>
                </a:r>
              </a:p>
              <a:p>
                <a:r>
                  <a:rPr lang="en-US" dirty="0" smtClean="0">
                    <a:effectLst/>
                  </a:rPr>
                  <a:t>For this reason, we may choose to use a more restricted deduction system. We will consider two cases of this idea:</a:t>
                </a:r>
              </a:p>
              <a:p>
                <a:pPr lvl="1"/>
                <a:r>
                  <a:rPr lang="en-US" dirty="0" smtClean="0">
                    <a:effectLst/>
                  </a:rPr>
                  <a:t>Localization abstraction</a:t>
                </a:r>
              </a:p>
              <a:p>
                <a:pPr lvl="1"/>
                <a:r>
                  <a:rPr lang="en-US" dirty="0" smtClean="0">
                    <a:effectLst/>
                  </a:rPr>
                  <a:t>The Boolean Programs abstraction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276600"/>
                <a:ext cx="8686800" cy="1066800"/>
              </a:xfrm>
              <a:prstGeom prst="rect">
                <a:avLst/>
              </a:prstGeom>
              <a:blipFill rotWithShape="1">
                <a:blip r:embed="rId3"/>
                <a:stretch>
                  <a:fillRect l="-632" t="-2286" r="-1404" b="-136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3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abstraction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1447800"/>
              </a:xfrm>
            </p:spPr>
            <p:txBody>
              <a:bodyPr/>
              <a:lstStyle/>
              <a:p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fact about some system component.</a:t>
                </a:r>
              </a:p>
              <a:p>
                <a:r>
                  <a:rPr lang="en-US" dirty="0" smtClean="0"/>
                  <a:t>We choose some subset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/>
                  <a:t>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's that are considered relevant, and allow ourselves any valid facts of the form: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1447800"/>
              </a:xfrm>
              <a:blipFill rotWithShape="1">
                <a:blip r:embed="rId2"/>
                <a:stretch>
                  <a:fillRect l="-632" t="-1688" b="-2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228600" y="3657600"/>
                <a:ext cx="8686800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>
                    <a:effectLst/>
                  </a:rPr>
                  <a:t>By restricting our </a:t>
                </a:r>
                <a:r>
                  <a:rPr lang="en-US" dirty="0" err="1" smtClean="0">
                    <a:effectLst/>
                  </a:rPr>
                  <a:t>prover</a:t>
                </a:r>
                <a:r>
                  <a:rPr lang="en-US" dirty="0" smtClean="0">
                    <a:effectLst/>
                  </a:rPr>
                  <a:t> to use only a subset of the available deductions, we reduce the space of proofs and make the proof search easier. </a:t>
                </a:r>
              </a:p>
              <a:p>
                <a:r>
                  <a:rPr lang="en-US" dirty="0" smtClean="0">
                    <a:effectLst/>
                  </a:rPr>
                  <a:t>If the proof fails, we may add components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effectLst/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>
                    <a:effectLst/>
                  </a:rPr>
                  <a:t>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657600"/>
                <a:ext cx="8686800" cy="914400"/>
              </a:xfrm>
              <a:prstGeom prst="rect">
                <a:avLst/>
              </a:prstGeom>
              <a:blipFill rotWithShape="1">
                <a:blip r:embed="rId3"/>
                <a:stretch>
                  <a:fillRect l="-632" t="-2667" b="-6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7695" y="2819400"/>
                <a:ext cx="135658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  <m:acc>
                        <m:accPr>
                          <m:chr m:val="̂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695" y="2819400"/>
                <a:ext cx="1356589" cy="376770"/>
              </a:xfrm>
              <a:prstGeom prst="rect">
                <a:avLst/>
              </a:prstGeom>
              <a:blipFill rotWithShape="1">
                <a:blip r:embed="rId5"/>
                <a:stretch>
                  <a:fillRect t="-1639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8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0" y="4038600"/>
            <a:ext cx="7772400" cy="2514600"/>
            <a:chOff x="762000" y="4038600"/>
            <a:chExt cx="7772400" cy="25146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762000" y="4038600"/>
              <a:ext cx="7772400" cy="2514600"/>
            </a:xfrm>
            <a:prstGeom prst="rect">
              <a:avLst/>
            </a:prstGeom>
            <a:solidFill>
              <a:srgbClr val="81FF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7863" y="4095690"/>
              <a:ext cx="1183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Example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Programs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1219200"/>
              </a:xfrm>
            </p:spPr>
            <p:txBody>
              <a:bodyPr/>
              <a:lstStyle/>
              <a:p>
                <a:r>
                  <a:rPr lang="en-US" dirty="0" smtClean="0"/>
                  <a:t>Another way to restrict deductions is to reduce the space of conclusions.</a:t>
                </a:r>
              </a:p>
              <a:p>
                <a:r>
                  <a:rPr lang="en-US" dirty="0" smtClean="0"/>
                  <a:t>The </a:t>
                </a:r>
                <a:r>
                  <a:rPr lang="en-US" i="1" dirty="0" smtClean="0"/>
                  <a:t>Boolean programs</a:t>
                </a:r>
                <a:r>
                  <a:rPr lang="en-US" dirty="0" smtClean="0"/>
                  <a:t> abstraction (as in SLAM) uses the same language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dirty="0" smtClean="0"/>
                  <a:t> as predicate abstraction, but restricts deductions to the form: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1219200"/>
              </a:xfrm>
              <a:blipFill rotWithShape="1">
                <a:blip r:embed="rId8"/>
                <a:stretch>
                  <a:fillRect l="-632" t="-2000" r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590800" y="2590800"/>
            <a:ext cx="5063302" cy="646331"/>
            <a:chOff x="2590800" y="2590800"/>
            <a:chExt cx="5063302" cy="6463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590800" y="2590800"/>
                  <a:ext cx="160467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⊢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⇒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8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⊢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⇒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¬</m:t>
                            </m:r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800" b="0" dirty="0" smtClean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2590800"/>
                  <a:ext cx="1604670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22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743241" y="2721348"/>
                  <a:ext cx="29108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 smtClean="0"/>
                    <a:t>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</m:oMath>
                  </a14:m>
                  <a:r>
                    <a:rPr lang="en-US" dirty="0" smtClean="0"/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𝜓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241" y="2721348"/>
                  <a:ext cx="2910861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301" t="-6061" b="-34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/>
          <p:cNvSpPr txBox="1"/>
          <p:nvPr/>
        </p:nvSpPr>
        <p:spPr>
          <a:xfrm>
            <a:off x="3332500" y="3516868"/>
            <a:ext cx="550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A Boolean program is defined by a set of such facts.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44377" y="4800600"/>
            <a:ext cx="289694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1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</a:t>
            </a:r>
            <a:r>
              <a:rPr lang="en-US" sz="1800" dirty="0" err="1" smtClean="0">
                <a:effectLst/>
                <a:latin typeface="Courier New" pitchFamily="49" charset="0"/>
              </a:rPr>
              <a:t>int</a:t>
            </a:r>
            <a:r>
              <a:rPr lang="en-US" sz="1800" dirty="0" smtClean="0">
                <a:effectLst/>
                <a:latin typeface="Courier New" pitchFamily="49" charset="0"/>
              </a:rPr>
              <a:t> x = *;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2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</a:t>
            </a:r>
            <a:r>
              <a:rPr lang="en-US" sz="1800" dirty="0" smtClean="0">
                <a:effectLst/>
                <a:latin typeface="Courier New" pitchFamily="49" charset="0"/>
              </a:rPr>
              <a:t>if(x &gt; 0){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3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 </a:t>
            </a:r>
            <a:r>
              <a:rPr lang="en-US" sz="1800" dirty="0" smtClean="0">
                <a:effectLst/>
                <a:latin typeface="Courier New" pitchFamily="49" charset="0"/>
              </a:rPr>
              <a:t>x--;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4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</a:t>
            </a:r>
            <a:r>
              <a:rPr lang="en-US" sz="1800" dirty="0" smtClean="0">
                <a:effectLst/>
                <a:latin typeface="Courier New" pitchFamily="49" charset="0"/>
              </a:rPr>
              <a:t> assert(x &gt;= 0);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5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</a:t>
            </a:r>
            <a:r>
              <a:rPr lang="en-US" sz="1800" dirty="0" smtClean="0">
                <a:effectLst/>
                <a:latin typeface="Courier New" pitchFamily="49" charset="0"/>
              </a:rPr>
              <a:t>}</a:t>
            </a:r>
            <a:endParaRPr lang="en-US" sz="1800" dirty="0">
              <a:effectLst/>
              <a:latin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41324" y="5300702"/>
                <a:ext cx="2051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𝑝𝑐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324" y="5300702"/>
                <a:ext cx="205120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41324" y="5626100"/>
                <a:ext cx="285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𝑝𝑐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&gt;0∨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324" y="5626100"/>
                <a:ext cx="28500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590777" y="5702300"/>
            <a:ext cx="2667000" cy="293132"/>
            <a:chOff x="3733800" y="5486400"/>
            <a:chExt cx="2667000" cy="293132"/>
          </a:xfrm>
        </p:grpSpPr>
        <p:cxnSp>
          <p:nvCxnSpPr>
            <p:cNvPr id="12" name="Straight Connector 11"/>
            <p:cNvCxnSpPr/>
            <p:nvPr/>
          </p:nvCxnSpPr>
          <p:spPr bwMode="auto">
            <a:xfrm flipV="1">
              <a:off x="3733800" y="5486400"/>
              <a:ext cx="2667000" cy="2931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 flipV="1">
              <a:off x="3733800" y="5486400"/>
              <a:ext cx="2667000" cy="2931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74811" y="4191000"/>
                <a:ext cx="2607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0" smtClean="0">
                        <a:latin typeface="Cambria Math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=0,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&gt;0}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811" y="4191000"/>
                <a:ext cx="2607189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2570" t="-7692" r="-1168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335719" y="4933262"/>
            <a:ext cx="651011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 practice, we may add some disjunctions to our set</a:t>
            </a:r>
          </a:p>
          <a:p>
            <a:r>
              <a:rPr lang="en-US" dirty="0" smtClean="0"/>
              <a:t>of allowed deductions, to avoid adding more predicates.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5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Programs with SMT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143000"/>
          </a:xfrm>
        </p:spPr>
        <p:txBody>
          <a:bodyPr/>
          <a:lstStyle/>
          <a:p>
            <a:r>
              <a:rPr lang="en-US" dirty="0" smtClean="0"/>
              <a:t>We can carry out deduction within our restricted proof system using an SMT solver.</a:t>
            </a:r>
          </a:p>
          <a:p>
            <a:r>
              <a:rPr lang="en-US" dirty="0" smtClean="0"/>
              <a:t>This amounts to testing a collection of conjectures.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2571690"/>
                <a:ext cx="48198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effectLst/>
                          <a:latin typeface="Cambria Math"/>
                        </a:rPr>
                        <m:t>, </m:t>
                      </m:r>
                      <m:r>
                        <m:rPr>
                          <m:nor/>
                        </m:rPr>
                        <a:rPr lang="en-US" b="0" i="0" smtClean="0">
                          <a:effectLst/>
                          <a:latin typeface="Cambria Math"/>
                        </a:rPr>
                        <m:t>where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effectLst/>
                          <a:latin typeface="Cambria Math"/>
                        </a:rPr>
                        <m:t>is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=0, 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effectLst/>
                          <a:latin typeface="Cambria Math"/>
                        </a:rPr>
                        <m:t>is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571690"/>
                <a:ext cx="4819846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228600" y="3352800"/>
                <a:ext cx="8686800" cy="83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>
                    <a:effectLst/>
                  </a:rPr>
                  <a:t>Use SMT solver to test a set of conjectures, replacing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 smtClean="0">
                    <a:effectLst/>
                  </a:rPr>
                  <a:t> with each </a:t>
                </a:r>
                <a:r>
                  <a:rPr lang="en-US" dirty="0" err="1" smtClean="0">
                    <a:effectLst/>
                  </a:rPr>
                  <a:t>minterm</a:t>
                </a:r>
                <a:r>
                  <a:rPr lang="en-US" dirty="0" smtClean="0">
                    <a:effectLst/>
                  </a:rPr>
                  <a:t>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/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effectLst/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/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effectLst/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effectLst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352800"/>
                <a:ext cx="8686800" cy="838200"/>
              </a:xfrm>
              <a:prstGeom prst="rect">
                <a:avLst/>
              </a:prstGeom>
              <a:blipFill rotWithShape="1">
                <a:blip r:embed="rId3"/>
                <a:stretch>
                  <a:fillRect l="-632" t="-28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1600" y="4875074"/>
                <a:ext cx="2329933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0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0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0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0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0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0" dirty="0" smtClean="0"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75074"/>
                <a:ext cx="2329933" cy="1754326"/>
              </a:xfrm>
              <a:prstGeom prst="rect">
                <a:avLst/>
              </a:prstGeom>
              <a:blipFill rotWithShape="1">
                <a:blip r:embed="rId4"/>
                <a:stretch>
                  <a:fillRect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05400" y="4141745"/>
                <a:ext cx="2509470" cy="2335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b="0" i="1" smtClean="0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800" b="0" i="1" smtClean="0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800" b="0" i="1" smtClean="0">
                                  <a:effectLst/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0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effectLst/>
                          <a:latin typeface="Cambria Math"/>
                        </a:rPr>
                        <m:t>¬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0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0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0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0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0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0" dirty="0" smtClean="0"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sz="1800" i="1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0" dirty="0" smtClean="0"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141745"/>
                <a:ext cx="2509470" cy="2335255"/>
              </a:xfrm>
              <a:prstGeom prst="rect">
                <a:avLst/>
              </a:prstGeom>
              <a:blipFill rotWithShape="1">
                <a:blip r:embed="rId5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4800" y="257169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Example: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7800" y="4191000"/>
                <a:ext cx="2280431" cy="396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sz="1800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1800" i="1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191000"/>
                <a:ext cx="2280431" cy="396262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25795" y="4495800"/>
                <a:ext cx="2689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</a:rPr>
                        <m:t>𝑇</m:t>
                      </m:r>
                      <m:r>
                        <a:rPr lang="en-US" i="1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</a:rPr>
                        <m:t>⇒¬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795" y="4495800"/>
                <a:ext cx="2689005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2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Programs with SMT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1752600"/>
              </a:xfrm>
            </p:spPr>
            <p:txBody>
              <a:bodyPr/>
              <a:lstStyle/>
              <a:p>
                <a:r>
                  <a:rPr lang="en-US" dirty="0" smtClean="0"/>
                  <a:t>The valid conjectures, form the Boolean program. We can pass these to a finite state model checker such as Bebop.</a:t>
                </a:r>
              </a:p>
              <a:p>
                <a:pPr lvl="1"/>
                <a:r>
                  <a:rPr lang="en-US" dirty="0" smtClean="0"/>
                  <a:t>Note, we use Boolean variables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not their actual definitions, since Bebop doesn't understand arithmetic.</a:t>
                </a:r>
              </a:p>
              <a:p>
                <a:r>
                  <a:rPr lang="en-US" dirty="0" smtClean="0"/>
                  <a:t>We can also think of the valid conjectures as defining a truth table: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1752600"/>
              </a:xfrm>
              <a:blipFill rotWithShape="1">
                <a:blip r:embed="rId2"/>
                <a:stretch>
                  <a:fillRect l="-632" t="-1394" r="-561" b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4076677"/>
                  </p:ext>
                </p:extLst>
              </p:nvPr>
            </p:nvGraphicFramePr>
            <p:xfrm>
              <a:off x="1981200" y="3429000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4076677"/>
                  </p:ext>
                </p:extLst>
              </p:nvPr>
            </p:nvGraphicFramePr>
            <p:xfrm>
              <a:off x="1981200" y="3429000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306557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3800" y="3028890"/>
                <a:ext cx="8767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028890"/>
                <a:ext cx="87671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23685" y="3028890"/>
                <a:ext cx="8767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85" y="3028890"/>
                <a:ext cx="87671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3028890"/>
                <a:ext cx="9609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028890"/>
                <a:ext cx="960969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34200" y="3028890"/>
                <a:ext cx="9346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′&gt;0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028890"/>
                <a:ext cx="934679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09600" y="340989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x--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486400"/>
            <a:ext cx="6080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In one case, we get no information, one is infeasible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3810000"/>
                <a:ext cx="17354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10000"/>
                <a:ext cx="1735475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1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Conjecture explosion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1219200"/>
              </a:xfrm>
            </p:spPr>
            <p:txBody>
              <a:bodyPr/>
              <a:lstStyle/>
              <a:p>
                <a:r>
                  <a:rPr lang="en-US" dirty="0" smtClean="0"/>
                  <a:t>Number of conjectures to test is exponential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One solution: limit to cubes of size 2 or 3, instead of </a:t>
                </a:r>
                <a:r>
                  <a:rPr lang="en-US" dirty="0" err="1" smtClean="0"/>
                  <a:t>minterms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This produces a weaker conjecture set at lower cost.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1219200"/>
              </a:xfrm>
              <a:blipFill rotWithShape="1">
                <a:blip r:embed="rId2"/>
                <a:stretch>
                  <a:fillRect l="-632" t="-2000" b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0600" y="2667000"/>
            <a:ext cx="6750566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effectLst/>
              </a:rPr>
              <a:t>Eager deduction: conjectures tested without evidence that</a:t>
            </a:r>
          </a:p>
          <a:p>
            <a:r>
              <a:rPr lang="en-US" i="1" dirty="0" smtClean="0">
                <a:solidFill>
                  <a:schemeClr val="tx1"/>
                </a:solidFill>
                <a:effectLst/>
              </a:rPr>
              <a:t>they are useful.</a:t>
            </a:r>
            <a:endParaRPr lang="en-US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3886200"/>
            <a:ext cx="8686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Important general point: eager deduction must be limited to a tractable amount (example: Boolean constraint propagation in SAT)</a:t>
            </a:r>
          </a:p>
          <a:p>
            <a:r>
              <a:rPr lang="en-US" dirty="0" smtClean="0">
                <a:effectLst/>
              </a:rPr>
              <a:t>In case the proof fails because of weakening, we can recover by adding a conjecture that is relevant to the failure (lazy deduction)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82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362200"/>
          </a:xfrm>
        </p:spPr>
        <p:txBody>
          <a:bodyPr/>
          <a:lstStyle/>
          <a:p>
            <a:r>
              <a:rPr lang="en-US" dirty="0" smtClean="0"/>
              <a:t>In this lecture, we'll consider the uses of SMT in software model checking.</a:t>
            </a:r>
          </a:p>
          <a:p>
            <a:r>
              <a:rPr lang="en-US" dirty="0" smtClean="0"/>
              <a:t>SMT is used in three distinct roles:</a:t>
            </a:r>
          </a:p>
          <a:p>
            <a:pPr lvl="1"/>
            <a:r>
              <a:rPr lang="en-US" dirty="0" smtClean="0"/>
              <a:t>Counterexample generation (from satisfying assignments)</a:t>
            </a:r>
          </a:p>
          <a:p>
            <a:pPr lvl="1"/>
            <a:r>
              <a:rPr lang="en-US" dirty="0" smtClean="0"/>
              <a:t>Testing and strengthening conjectures (from UNSAT cores)</a:t>
            </a:r>
          </a:p>
          <a:p>
            <a:pPr lvl="1"/>
            <a:r>
              <a:rPr lang="en-US" dirty="0" smtClean="0"/>
              <a:t>Abstraction refinement (from </a:t>
            </a:r>
            <a:r>
              <a:rPr lang="en-US" dirty="0" err="1" smtClean="0"/>
              <a:t>interpolants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581400"/>
            <a:ext cx="72525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lecture, we will focus in the latter two roles, using the</a:t>
            </a:r>
          </a:p>
          <a:p>
            <a:r>
              <a:rPr lang="en-US" dirty="0" smtClean="0"/>
              <a:t>SMT solver as an engine for generating proofs.</a:t>
            </a:r>
          </a:p>
          <a:p>
            <a:endParaRPr lang="en-US" dirty="0"/>
          </a:p>
          <a:p>
            <a:r>
              <a:rPr lang="en-US" dirty="0" smtClean="0"/>
              <a:t>Finding counterexamples using SMT is essentially similar to</a:t>
            </a:r>
          </a:p>
          <a:p>
            <a:r>
              <a:rPr lang="en-US" dirty="0" smtClean="0"/>
              <a:t>the finite state case. As we'll see, counterexamples are often a</a:t>
            </a:r>
          </a:p>
          <a:p>
            <a:r>
              <a:rPr lang="en-US" dirty="0" smtClean="0"/>
              <a:t>by-product of abstraction refinement.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 by UNSAT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r>
              <a:rPr lang="en-US" dirty="0" smtClean="0"/>
              <a:t>Let's say we check this conjecture: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0800" y="1676400"/>
                <a:ext cx="26281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676400"/>
                <a:ext cx="2628155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2133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We do this by checking </a:t>
            </a:r>
            <a:r>
              <a:rPr lang="en-US" dirty="0" err="1" smtClean="0">
                <a:effectLst/>
              </a:rPr>
              <a:t>unsatisfiability</a:t>
            </a:r>
            <a:r>
              <a:rPr lang="en-US" dirty="0" smtClean="0">
                <a:effectLst/>
              </a:rPr>
              <a:t> of the following formula: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67000" y="2667000"/>
                <a:ext cx="26689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∧¬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667000"/>
                <a:ext cx="2668999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3200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If UNSAT, the solver can produce an UNSAT core, e.g.: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5600" y="3733800"/>
                <a:ext cx="21501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∧¬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733800"/>
                <a:ext cx="215014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434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This gives us a strengthened fact: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19400" y="4781490"/>
                <a:ext cx="21092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781490"/>
                <a:ext cx="210929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5334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This can strengthen conjectures based on counterexamples (see IC3) and also reduce the space of conjectures to test.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76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counterexamples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generalized counterexample for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a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is a subset of the variables,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⇒∀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¬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is a guarantee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false, no matter the value of the other variables.</a:t>
                </a:r>
              </a:p>
              <a:p>
                <a:r>
                  <a:rPr lang="en-US" dirty="0" smtClean="0"/>
                  <a:t>The advantage of a generalized counterexample is that it can rule out a large space of conjectures at once (we can find a cube such that no extensions to </a:t>
                </a:r>
                <a:r>
                  <a:rPr lang="en-US" dirty="0" err="1" smtClean="0"/>
                  <a:t>minterms</a:t>
                </a:r>
                <a:r>
                  <a:rPr lang="en-US" dirty="0" smtClean="0"/>
                  <a:t> yield a valid conjecture).</a:t>
                </a:r>
              </a:p>
              <a:p>
                <a:r>
                  <a:rPr lang="en-US" dirty="0" smtClean="0"/>
                  <a:t>In general,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required quantifier elimination, so in practice this is only done in special cases (see again IC3).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32" t="-444" r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0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Predicate abstraction and SMT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838200"/>
          </a:xfrm>
        </p:spPr>
        <p:txBody>
          <a:bodyPr/>
          <a:lstStyle/>
          <a:p>
            <a:r>
              <a:rPr lang="en-US" dirty="0" smtClean="0"/>
              <a:t>Moving to predicate abstraction, we now have the same abstract language, but we allow to deduce disjunctions on the RHS, e.g.,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90800" y="1981200"/>
                <a:ext cx="26281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∨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981200"/>
                <a:ext cx="2628155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228600" y="2743200"/>
                <a:ext cx="8686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>
                    <a:effectLst/>
                  </a:rPr>
                  <a:t>Note this is the same as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effectLst/>
                  </a:rPr>
                  <a:t> entails a clause: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743200"/>
                <a:ext cx="8686800" cy="457200"/>
              </a:xfrm>
              <a:prstGeom prst="rect">
                <a:avLst/>
              </a:prstGeom>
              <a:blipFill rotWithShape="1">
                <a:blip r:embed="rId3"/>
                <a:stretch>
                  <a:fillRect l="-632" t="-5333" b="-1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90800" y="3333690"/>
                <a:ext cx="31238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⊢(¬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∨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∨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333690"/>
                <a:ext cx="3123868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3886200"/>
            <a:ext cx="8686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This is not fundamentally different from Boolean programs, but disjunctions can explode the conjecture set. </a:t>
            </a:r>
          </a:p>
          <a:p>
            <a:r>
              <a:rPr lang="en-US" dirty="0" smtClean="0">
                <a:effectLst/>
              </a:rPr>
              <a:t>In practice, disjunctions are usual not conjectured eagerly, but in response to proof failures (see Das and Dill method).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93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language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dirty="0" smtClean="0"/>
                  <a:t> for expressing invariants, and a deduction system for proving them, how do we find a provable inductive invariant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dirty="0" smtClean="0"/>
                  <a:t> that proves a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Abstract interpretation</a:t>
                </a:r>
              </a:p>
              <a:p>
                <a:pPr lvl="1"/>
                <a:r>
                  <a:rPr lang="en-US" dirty="0" smtClean="0"/>
                  <a:t>Iteratively constructs the </a:t>
                </a:r>
                <a:r>
                  <a:rPr lang="en-US" i="1" dirty="0" smtClean="0"/>
                  <a:t>strongest</a:t>
                </a:r>
                <a:r>
                  <a:rPr lang="en-US" dirty="0" smtClean="0"/>
                  <a:t> provable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Constraint-based methods</a:t>
                </a:r>
              </a:p>
              <a:p>
                <a:pPr lvl="1"/>
                <a:r>
                  <a:rPr lang="en-US" dirty="0" smtClean="0"/>
                  <a:t>Set up constraint system defining valid induction proofs</a:t>
                </a:r>
              </a:p>
              <a:p>
                <a:pPr lvl="1"/>
                <a:r>
                  <a:rPr lang="en-US" dirty="0" smtClean="0"/>
                  <a:t>Solve using a constraint solver</a:t>
                </a:r>
              </a:p>
              <a:p>
                <a:pPr lvl="1"/>
                <a:r>
                  <a:rPr lang="en-US" dirty="0" smtClean="0"/>
                  <a:t>For example, abstract using linear inequalities and summation rule.</a:t>
                </a:r>
              </a:p>
              <a:p>
                <a:r>
                  <a:rPr lang="en-US" dirty="0" smtClean="0"/>
                  <a:t>Craig interpolation</a:t>
                </a:r>
              </a:p>
              <a:p>
                <a:pPr lvl="1"/>
                <a:r>
                  <a:rPr lang="en-US" dirty="0" smtClean="0"/>
                  <a:t>Generalize the proofs of bounded behaviors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32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5800" y="5638800"/>
            <a:ext cx="758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general, making the space of proofs smaller will make the proof</a:t>
            </a:r>
          </a:p>
          <a:p>
            <a:r>
              <a:rPr lang="en-US" dirty="0" smtClean="0"/>
              <a:t>search easier.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and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3200400"/>
          </a:xfrm>
        </p:spPr>
        <p:txBody>
          <a:bodyPr/>
          <a:lstStyle/>
          <a:p>
            <a:r>
              <a:rPr lang="en-US" dirty="0" smtClean="0"/>
              <a:t>The key to proving a property with abstraction is to choose a small space of deductions that are </a:t>
            </a:r>
            <a:r>
              <a:rPr lang="en-US" i="1" dirty="0" smtClean="0"/>
              <a:t>relevant</a:t>
            </a:r>
            <a:r>
              <a:rPr lang="en-US" dirty="0" smtClean="0"/>
              <a:t> to the property.</a:t>
            </a:r>
          </a:p>
          <a:p>
            <a:r>
              <a:rPr lang="en-US" dirty="0" smtClean="0"/>
              <a:t>How do we choose...</a:t>
            </a:r>
          </a:p>
          <a:p>
            <a:pPr lvl="1"/>
            <a:r>
              <a:rPr lang="en-US" dirty="0" smtClean="0"/>
              <a:t>Predicates for predicate abstraction?</a:t>
            </a:r>
          </a:p>
          <a:p>
            <a:pPr lvl="1"/>
            <a:r>
              <a:rPr lang="en-US" dirty="0" smtClean="0"/>
              <a:t>System components for localization?</a:t>
            </a:r>
          </a:p>
          <a:p>
            <a:pPr lvl="1"/>
            <a:r>
              <a:rPr lang="en-US" dirty="0" smtClean="0"/>
              <a:t>Disjunctions for Boolean programs?</a:t>
            </a:r>
          </a:p>
          <a:p>
            <a:r>
              <a:rPr lang="en-US" dirty="0" smtClean="0"/>
              <a:t>Next, we will observe that deductions that are relevant to particular cases tend to be relevant in general. This gives us a methodology of </a:t>
            </a:r>
            <a:r>
              <a:rPr lang="en-US" i="1" dirty="0" smtClean="0"/>
              <a:t>abstraction refinement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9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refinement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95800"/>
            <a:ext cx="8686800" cy="1066800"/>
          </a:xfrm>
        </p:spPr>
        <p:txBody>
          <a:bodyPr/>
          <a:lstStyle/>
          <a:p>
            <a:r>
              <a:rPr lang="en-US" dirty="0" smtClean="0"/>
              <a:t>A common paradigm in theorem proving is to let proof search guide counterexample search and vice-versa.</a:t>
            </a:r>
          </a:p>
          <a:p>
            <a:r>
              <a:rPr lang="en-US" dirty="0" smtClean="0"/>
              <a:t>This occurs in CDCL, for example, where BCP guides model search and model search failure (conflict) generates new deduction (conflict clauses)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590800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Proof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Search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7000" y="2590800"/>
            <a:ext cx="2066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Counterexample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search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743200" y="1828800"/>
            <a:ext cx="2743200" cy="637155"/>
          </a:xfrm>
          <a:custGeom>
            <a:avLst/>
            <a:gdLst>
              <a:gd name="connsiteX0" fmla="*/ 0 w 2743200"/>
              <a:gd name="connsiteY0" fmla="*/ 584791 h 659219"/>
              <a:gd name="connsiteX1" fmla="*/ 627321 w 2743200"/>
              <a:gd name="connsiteY1" fmla="*/ 0 h 659219"/>
              <a:gd name="connsiteX2" fmla="*/ 2030818 w 2743200"/>
              <a:gd name="connsiteY2" fmla="*/ 21265 h 659219"/>
              <a:gd name="connsiteX3" fmla="*/ 2743200 w 2743200"/>
              <a:gd name="connsiteY3" fmla="*/ 659219 h 659219"/>
              <a:gd name="connsiteX0" fmla="*/ 0 w 2743200"/>
              <a:gd name="connsiteY0" fmla="*/ 584791 h 659219"/>
              <a:gd name="connsiteX1" fmla="*/ 627321 w 2743200"/>
              <a:gd name="connsiteY1" fmla="*/ 0 h 659219"/>
              <a:gd name="connsiteX2" fmla="*/ 2158409 w 2743200"/>
              <a:gd name="connsiteY2" fmla="*/ 31897 h 659219"/>
              <a:gd name="connsiteX3" fmla="*/ 2743200 w 2743200"/>
              <a:gd name="connsiteY3" fmla="*/ 659219 h 659219"/>
              <a:gd name="connsiteX0" fmla="*/ 0 w 2743200"/>
              <a:gd name="connsiteY0" fmla="*/ 584791 h 584791"/>
              <a:gd name="connsiteX1" fmla="*/ 627321 w 2743200"/>
              <a:gd name="connsiteY1" fmla="*/ 0 h 584791"/>
              <a:gd name="connsiteX2" fmla="*/ 2158409 w 2743200"/>
              <a:gd name="connsiteY2" fmla="*/ 31897 h 584791"/>
              <a:gd name="connsiteX3" fmla="*/ 2743200 w 2743200"/>
              <a:gd name="connsiteY3" fmla="*/ 584791 h 584791"/>
              <a:gd name="connsiteX0" fmla="*/ 0 w 2743200"/>
              <a:gd name="connsiteY0" fmla="*/ 641617 h 641617"/>
              <a:gd name="connsiteX1" fmla="*/ 627321 w 2743200"/>
              <a:gd name="connsiteY1" fmla="*/ 56826 h 641617"/>
              <a:gd name="connsiteX2" fmla="*/ 2158409 w 2743200"/>
              <a:gd name="connsiteY2" fmla="*/ 88723 h 641617"/>
              <a:gd name="connsiteX3" fmla="*/ 2743200 w 2743200"/>
              <a:gd name="connsiteY3" fmla="*/ 641617 h 641617"/>
              <a:gd name="connsiteX0" fmla="*/ 0 w 2743200"/>
              <a:gd name="connsiteY0" fmla="*/ 672779 h 672779"/>
              <a:gd name="connsiteX1" fmla="*/ 627321 w 2743200"/>
              <a:gd name="connsiteY1" fmla="*/ 87988 h 672779"/>
              <a:gd name="connsiteX2" fmla="*/ 2158409 w 2743200"/>
              <a:gd name="connsiteY2" fmla="*/ 119885 h 672779"/>
              <a:gd name="connsiteX3" fmla="*/ 2743200 w 2743200"/>
              <a:gd name="connsiteY3" fmla="*/ 672779 h 672779"/>
              <a:gd name="connsiteX0" fmla="*/ 0 w 2743200"/>
              <a:gd name="connsiteY0" fmla="*/ 642171 h 642171"/>
              <a:gd name="connsiteX1" fmla="*/ 627321 w 2743200"/>
              <a:gd name="connsiteY1" fmla="*/ 57380 h 642171"/>
              <a:gd name="connsiteX2" fmla="*/ 2158409 w 2743200"/>
              <a:gd name="connsiteY2" fmla="*/ 89277 h 642171"/>
              <a:gd name="connsiteX3" fmla="*/ 2743200 w 2743200"/>
              <a:gd name="connsiteY3" fmla="*/ 642171 h 642171"/>
              <a:gd name="connsiteX0" fmla="*/ 0 w 2743200"/>
              <a:gd name="connsiteY0" fmla="*/ 641618 h 641618"/>
              <a:gd name="connsiteX1" fmla="*/ 627321 w 2743200"/>
              <a:gd name="connsiteY1" fmla="*/ 56827 h 641618"/>
              <a:gd name="connsiteX2" fmla="*/ 2158409 w 2743200"/>
              <a:gd name="connsiteY2" fmla="*/ 88724 h 641618"/>
              <a:gd name="connsiteX3" fmla="*/ 2743200 w 2743200"/>
              <a:gd name="connsiteY3" fmla="*/ 641618 h 641618"/>
              <a:gd name="connsiteX0" fmla="*/ 0 w 2743200"/>
              <a:gd name="connsiteY0" fmla="*/ 637155 h 637155"/>
              <a:gd name="connsiteX1" fmla="*/ 627321 w 2743200"/>
              <a:gd name="connsiteY1" fmla="*/ 52364 h 637155"/>
              <a:gd name="connsiteX2" fmla="*/ 2158409 w 2743200"/>
              <a:gd name="connsiteY2" fmla="*/ 84261 h 637155"/>
              <a:gd name="connsiteX3" fmla="*/ 2743200 w 2743200"/>
              <a:gd name="connsiteY3" fmla="*/ 637155 h 637155"/>
              <a:gd name="connsiteX0" fmla="*/ 0 w 2743200"/>
              <a:gd name="connsiteY0" fmla="*/ 637155 h 637155"/>
              <a:gd name="connsiteX1" fmla="*/ 627321 w 2743200"/>
              <a:gd name="connsiteY1" fmla="*/ 52364 h 637155"/>
              <a:gd name="connsiteX2" fmla="*/ 2158409 w 2743200"/>
              <a:gd name="connsiteY2" fmla="*/ 84261 h 637155"/>
              <a:gd name="connsiteX3" fmla="*/ 2743200 w 2743200"/>
              <a:gd name="connsiteY3" fmla="*/ 637155 h 637155"/>
              <a:gd name="connsiteX0" fmla="*/ 0 w 2743200"/>
              <a:gd name="connsiteY0" fmla="*/ 637155 h 637155"/>
              <a:gd name="connsiteX1" fmla="*/ 627321 w 2743200"/>
              <a:gd name="connsiteY1" fmla="*/ 52364 h 637155"/>
              <a:gd name="connsiteX2" fmla="*/ 2158409 w 2743200"/>
              <a:gd name="connsiteY2" fmla="*/ 84261 h 637155"/>
              <a:gd name="connsiteX3" fmla="*/ 2743200 w 2743200"/>
              <a:gd name="connsiteY3" fmla="*/ 637155 h 637155"/>
              <a:gd name="connsiteX0" fmla="*/ 0 w 2743200"/>
              <a:gd name="connsiteY0" fmla="*/ 637155 h 637155"/>
              <a:gd name="connsiteX1" fmla="*/ 627321 w 2743200"/>
              <a:gd name="connsiteY1" fmla="*/ 52364 h 637155"/>
              <a:gd name="connsiteX2" fmla="*/ 2158409 w 2743200"/>
              <a:gd name="connsiteY2" fmla="*/ 84261 h 637155"/>
              <a:gd name="connsiteX3" fmla="*/ 2743200 w 2743200"/>
              <a:gd name="connsiteY3" fmla="*/ 637155 h 637155"/>
              <a:gd name="connsiteX0" fmla="*/ 0 w 2743200"/>
              <a:gd name="connsiteY0" fmla="*/ 637155 h 637155"/>
              <a:gd name="connsiteX1" fmla="*/ 627321 w 2743200"/>
              <a:gd name="connsiteY1" fmla="*/ 52364 h 637155"/>
              <a:gd name="connsiteX2" fmla="*/ 2158409 w 2743200"/>
              <a:gd name="connsiteY2" fmla="*/ 84261 h 637155"/>
              <a:gd name="connsiteX3" fmla="*/ 2743200 w 2743200"/>
              <a:gd name="connsiteY3" fmla="*/ 637155 h 6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637155">
                <a:moveTo>
                  <a:pt x="0" y="637155"/>
                </a:moveTo>
                <a:cubicBezTo>
                  <a:pt x="155944" y="389062"/>
                  <a:pt x="384544" y="133880"/>
                  <a:pt x="627321" y="52364"/>
                </a:cubicBezTo>
                <a:cubicBezTo>
                  <a:pt x="870098" y="-29152"/>
                  <a:pt x="1805763" y="-13204"/>
                  <a:pt x="2158409" y="84261"/>
                </a:cubicBezTo>
                <a:cubicBezTo>
                  <a:pt x="2511056" y="181726"/>
                  <a:pt x="2612066" y="389062"/>
                  <a:pt x="2743200" y="63715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82880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failure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 flipV="1">
            <a:off x="2743200" y="3325245"/>
            <a:ext cx="2743200" cy="637155"/>
          </a:xfrm>
          <a:custGeom>
            <a:avLst/>
            <a:gdLst>
              <a:gd name="connsiteX0" fmla="*/ 0 w 2743200"/>
              <a:gd name="connsiteY0" fmla="*/ 584791 h 659219"/>
              <a:gd name="connsiteX1" fmla="*/ 627321 w 2743200"/>
              <a:gd name="connsiteY1" fmla="*/ 0 h 659219"/>
              <a:gd name="connsiteX2" fmla="*/ 2030818 w 2743200"/>
              <a:gd name="connsiteY2" fmla="*/ 21265 h 659219"/>
              <a:gd name="connsiteX3" fmla="*/ 2743200 w 2743200"/>
              <a:gd name="connsiteY3" fmla="*/ 659219 h 659219"/>
              <a:gd name="connsiteX0" fmla="*/ 0 w 2743200"/>
              <a:gd name="connsiteY0" fmla="*/ 584791 h 659219"/>
              <a:gd name="connsiteX1" fmla="*/ 627321 w 2743200"/>
              <a:gd name="connsiteY1" fmla="*/ 0 h 659219"/>
              <a:gd name="connsiteX2" fmla="*/ 2158409 w 2743200"/>
              <a:gd name="connsiteY2" fmla="*/ 31897 h 659219"/>
              <a:gd name="connsiteX3" fmla="*/ 2743200 w 2743200"/>
              <a:gd name="connsiteY3" fmla="*/ 659219 h 659219"/>
              <a:gd name="connsiteX0" fmla="*/ 0 w 2743200"/>
              <a:gd name="connsiteY0" fmla="*/ 584791 h 584791"/>
              <a:gd name="connsiteX1" fmla="*/ 627321 w 2743200"/>
              <a:gd name="connsiteY1" fmla="*/ 0 h 584791"/>
              <a:gd name="connsiteX2" fmla="*/ 2158409 w 2743200"/>
              <a:gd name="connsiteY2" fmla="*/ 31897 h 584791"/>
              <a:gd name="connsiteX3" fmla="*/ 2743200 w 2743200"/>
              <a:gd name="connsiteY3" fmla="*/ 584791 h 584791"/>
              <a:gd name="connsiteX0" fmla="*/ 0 w 2743200"/>
              <a:gd name="connsiteY0" fmla="*/ 641617 h 641617"/>
              <a:gd name="connsiteX1" fmla="*/ 627321 w 2743200"/>
              <a:gd name="connsiteY1" fmla="*/ 56826 h 641617"/>
              <a:gd name="connsiteX2" fmla="*/ 2158409 w 2743200"/>
              <a:gd name="connsiteY2" fmla="*/ 88723 h 641617"/>
              <a:gd name="connsiteX3" fmla="*/ 2743200 w 2743200"/>
              <a:gd name="connsiteY3" fmla="*/ 641617 h 641617"/>
              <a:gd name="connsiteX0" fmla="*/ 0 w 2743200"/>
              <a:gd name="connsiteY0" fmla="*/ 672779 h 672779"/>
              <a:gd name="connsiteX1" fmla="*/ 627321 w 2743200"/>
              <a:gd name="connsiteY1" fmla="*/ 87988 h 672779"/>
              <a:gd name="connsiteX2" fmla="*/ 2158409 w 2743200"/>
              <a:gd name="connsiteY2" fmla="*/ 119885 h 672779"/>
              <a:gd name="connsiteX3" fmla="*/ 2743200 w 2743200"/>
              <a:gd name="connsiteY3" fmla="*/ 672779 h 672779"/>
              <a:gd name="connsiteX0" fmla="*/ 0 w 2743200"/>
              <a:gd name="connsiteY0" fmla="*/ 642171 h 642171"/>
              <a:gd name="connsiteX1" fmla="*/ 627321 w 2743200"/>
              <a:gd name="connsiteY1" fmla="*/ 57380 h 642171"/>
              <a:gd name="connsiteX2" fmla="*/ 2158409 w 2743200"/>
              <a:gd name="connsiteY2" fmla="*/ 89277 h 642171"/>
              <a:gd name="connsiteX3" fmla="*/ 2743200 w 2743200"/>
              <a:gd name="connsiteY3" fmla="*/ 642171 h 642171"/>
              <a:gd name="connsiteX0" fmla="*/ 0 w 2743200"/>
              <a:gd name="connsiteY0" fmla="*/ 641618 h 641618"/>
              <a:gd name="connsiteX1" fmla="*/ 627321 w 2743200"/>
              <a:gd name="connsiteY1" fmla="*/ 56827 h 641618"/>
              <a:gd name="connsiteX2" fmla="*/ 2158409 w 2743200"/>
              <a:gd name="connsiteY2" fmla="*/ 88724 h 641618"/>
              <a:gd name="connsiteX3" fmla="*/ 2743200 w 2743200"/>
              <a:gd name="connsiteY3" fmla="*/ 641618 h 641618"/>
              <a:gd name="connsiteX0" fmla="*/ 0 w 2743200"/>
              <a:gd name="connsiteY0" fmla="*/ 637155 h 637155"/>
              <a:gd name="connsiteX1" fmla="*/ 627321 w 2743200"/>
              <a:gd name="connsiteY1" fmla="*/ 52364 h 637155"/>
              <a:gd name="connsiteX2" fmla="*/ 2158409 w 2743200"/>
              <a:gd name="connsiteY2" fmla="*/ 84261 h 637155"/>
              <a:gd name="connsiteX3" fmla="*/ 2743200 w 2743200"/>
              <a:gd name="connsiteY3" fmla="*/ 637155 h 637155"/>
              <a:gd name="connsiteX0" fmla="*/ 0 w 2743200"/>
              <a:gd name="connsiteY0" fmla="*/ 637155 h 637155"/>
              <a:gd name="connsiteX1" fmla="*/ 627321 w 2743200"/>
              <a:gd name="connsiteY1" fmla="*/ 52364 h 637155"/>
              <a:gd name="connsiteX2" fmla="*/ 2158409 w 2743200"/>
              <a:gd name="connsiteY2" fmla="*/ 84261 h 637155"/>
              <a:gd name="connsiteX3" fmla="*/ 2743200 w 2743200"/>
              <a:gd name="connsiteY3" fmla="*/ 637155 h 637155"/>
              <a:gd name="connsiteX0" fmla="*/ 0 w 2743200"/>
              <a:gd name="connsiteY0" fmla="*/ 637155 h 637155"/>
              <a:gd name="connsiteX1" fmla="*/ 627321 w 2743200"/>
              <a:gd name="connsiteY1" fmla="*/ 52364 h 637155"/>
              <a:gd name="connsiteX2" fmla="*/ 2158409 w 2743200"/>
              <a:gd name="connsiteY2" fmla="*/ 84261 h 637155"/>
              <a:gd name="connsiteX3" fmla="*/ 2743200 w 2743200"/>
              <a:gd name="connsiteY3" fmla="*/ 637155 h 637155"/>
              <a:gd name="connsiteX0" fmla="*/ 0 w 2743200"/>
              <a:gd name="connsiteY0" fmla="*/ 637155 h 637155"/>
              <a:gd name="connsiteX1" fmla="*/ 627321 w 2743200"/>
              <a:gd name="connsiteY1" fmla="*/ 52364 h 637155"/>
              <a:gd name="connsiteX2" fmla="*/ 2158409 w 2743200"/>
              <a:gd name="connsiteY2" fmla="*/ 84261 h 637155"/>
              <a:gd name="connsiteX3" fmla="*/ 2743200 w 2743200"/>
              <a:gd name="connsiteY3" fmla="*/ 637155 h 637155"/>
              <a:gd name="connsiteX0" fmla="*/ 0 w 2743200"/>
              <a:gd name="connsiteY0" fmla="*/ 637155 h 637155"/>
              <a:gd name="connsiteX1" fmla="*/ 627321 w 2743200"/>
              <a:gd name="connsiteY1" fmla="*/ 52364 h 637155"/>
              <a:gd name="connsiteX2" fmla="*/ 2158409 w 2743200"/>
              <a:gd name="connsiteY2" fmla="*/ 84261 h 637155"/>
              <a:gd name="connsiteX3" fmla="*/ 2743200 w 2743200"/>
              <a:gd name="connsiteY3" fmla="*/ 637155 h 6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637155">
                <a:moveTo>
                  <a:pt x="0" y="637155"/>
                </a:moveTo>
                <a:cubicBezTo>
                  <a:pt x="155944" y="389062"/>
                  <a:pt x="384544" y="133880"/>
                  <a:pt x="627321" y="52364"/>
                </a:cubicBezTo>
                <a:cubicBezTo>
                  <a:pt x="870098" y="-29152"/>
                  <a:pt x="1805763" y="-13204"/>
                  <a:pt x="2158409" y="84261"/>
                </a:cubicBezTo>
                <a:cubicBezTo>
                  <a:pt x="2511056" y="181726"/>
                  <a:pt x="2612066" y="389062"/>
                  <a:pt x="2743200" y="63715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50520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failure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smtClean="0"/>
              <a:t>framework for software</a:t>
            </a:r>
            <a:endParaRPr lang="en-US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Abstraction and refinement are </a:t>
            </a:r>
            <a:r>
              <a:rPr lang="en-US" i="1" dirty="0"/>
              <a:t>proof systems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spaces of possible proofs that we search</a:t>
            </a:r>
          </a:p>
        </p:txBody>
      </p:sp>
      <p:grpSp>
        <p:nvGrpSpPr>
          <p:cNvPr id="429071" name="Group 15"/>
          <p:cNvGrpSpPr>
            <a:grpSpLocks/>
          </p:cNvGrpSpPr>
          <p:nvPr/>
        </p:nvGrpSpPr>
        <p:grpSpPr bwMode="auto">
          <a:xfrm>
            <a:off x="1600200" y="2895600"/>
            <a:ext cx="1524000" cy="609600"/>
            <a:chOff x="1008" y="1824"/>
            <a:chExt cx="960" cy="384"/>
          </a:xfrm>
        </p:grpSpPr>
        <p:sp>
          <p:nvSpPr>
            <p:cNvPr id="429063" name="Rectangle 7"/>
            <p:cNvSpPr>
              <a:spLocks noChangeArrowheads="1"/>
            </p:cNvSpPr>
            <p:nvPr/>
          </p:nvSpPr>
          <p:spPr bwMode="auto">
            <a:xfrm>
              <a:off x="1008" y="1824"/>
              <a:ext cx="96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62" name="Text Box 6"/>
            <p:cNvSpPr txBox="1">
              <a:spLocks noChangeArrowheads="1"/>
            </p:cNvSpPr>
            <p:nvPr/>
          </p:nvSpPr>
          <p:spPr bwMode="auto">
            <a:xfrm>
              <a:off x="1056" y="1910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Abstractor</a:t>
              </a:r>
            </a:p>
          </p:txBody>
        </p:sp>
      </p:grpSp>
      <p:grpSp>
        <p:nvGrpSpPr>
          <p:cNvPr id="429072" name="Group 16"/>
          <p:cNvGrpSpPr>
            <a:grpSpLocks/>
          </p:cNvGrpSpPr>
          <p:nvPr/>
        </p:nvGrpSpPr>
        <p:grpSpPr bwMode="auto">
          <a:xfrm>
            <a:off x="5562600" y="2895600"/>
            <a:ext cx="1524000" cy="609600"/>
            <a:chOff x="3504" y="1824"/>
            <a:chExt cx="960" cy="384"/>
          </a:xfrm>
        </p:grpSpPr>
        <p:sp>
          <p:nvSpPr>
            <p:cNvPr id="429064" name="Rectangle 8"/>
            <p:cNvSpPr>
              <a:spLocks noChangeArrowheads="1"/>
            </p:cNvSpPr>
            <p:nvPr/>
          </p:nvSpPr>
          <p:spPr bwMode="auto">
            <a:xfrm>
              <a:off x="3504" y="1824"/>
              <a:ext cx="96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65" name="Text Box 9"/>
            <p:cNvSpPr txBox="1">
              <a:spLocks noChangeArrowheads="1"/>
            </p:cNvSpPr>
            <p:nvPr/>
          </p:nvSpPr>
          <p:spPr bwMode="auto">
            <a:xfrm>
              <a:off x="3552" y="1920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Refiner</a:t>
              </a:r>
            </a:p>
          </p:txBody>
        </p:sp>
      </p:grpSp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1517650" y="4510088"/>
            <a:ext cx="236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General proof system</a:t>
            </a:r>
          </a:p>
        </p:txBody>
      </p:sp>
      <p:sp>
        <p:nvSpPr>
          <p:cNvPr id="429067" name="Text Box 11"/>
          <p:cNvSpPr txBox="1">
            <a:spLocks noChangeArrowheads="1"/>
          </p:cNvSpPr>
          <p:nvPr/>
        </p:nvSpPr>
        <p:spPr bwMode="auto">
          <a:xfrm>
            <a:off x="1517650" y="4876800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Incomplete</a:t>
            </a:r>
          </a:p>
        </p:txBody>
      </p:sp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5562600" y="4524375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Specialized proof system</a:t>
            </a:r>
          </a:p>
        </p:txBody>
      </p:sp>
      <p:sp>
        <p:nvSpPr>
          <p:cNvPr id="429069" name="Text Box 13"/>
          <p:cNvSpPr txBox="1">
            <a:spLocks noChangeArrowheads="1"/>
          </p:cNvSpPr>
          <p:nvPr/>
        </p:nvSpPr>
        <p:spPr bwMode="auto">
          <a:xfrm>
            <a:off x="5562600" y="4891088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Complete</a:t>
            </a:r>
          </a:p>
        </p:txBody>
      </p:sp>
      <p:grpSp>
        <p:nvGrpSpPr>
          <p:cNvPr id="429074" name="Group 18"/>
          <p:cNvGrpSpPr>
            <a:grpSpLocks/>
          </p:cNvGrpSpPr>
          <p:nvPr/>
        </p:nvGrpSpPr>
        <p:grpSpPr bwMode="auto">
          <a:xfrm>
            <a:off x="1066800" y="2133600"/>
            <a:ext cx="704850" cy="762000"/>
            <a:chOff x="672" y="1344"/>
            <a:chExt cx="444" cy="480"/>
          </a:xfrm>
        </p:grpSpPr>
        <p:sp>
          <p:nvSpPr>
            <p:cNvPr id="429070" name="Line 14"/>
            <p:cNvSpPr>
              <a:spLocks noChangeShapeType="1"/>
            </p:cNvSpPr>
            <p:nvPr/>
          </p:nvSpPr>
          <p:spPr bwMode="auto">
            <a:xfrm>
              <a:off x="1104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73" name="Text Box 17"/>
            <p:cNvSpPr txBox="1">
              <a:spLocks noChangeArrowheads="1"/>
            </p:cNvSpPr>
            <p:nvPr/>
          </p:nvSpPr>
          <p:spPr bwMode="auto">
            <a:xfrm>
              <a:off x="672" y="1344"/>
              <a:ext cx="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prog.</a:t>
              </a:r>
            </a:p>
          </p:txBody>
        </p:sp>
      </p:grpSp>
      <p:grpSp>
        <p:nvGrpSpPr>
          <p:cNvPr id="429078" name="Group 22"/>
          <p:cNvGrpSpPr>
            <a:grpSpLocks/>
          </p:cNvGrpSpPr>
          <p:nvPr/>
        </p:nvGrpSpPr>
        <p:grpSpPr bwMode="auto">
          <a:xfrm>
            <a:off x="1200150" y="3505200"/>
            <a:ext cx="552450" cy="685800"/>
            <a:chOff x="756" y="2208"/>
            <a:chExt cx="348" cy="432"/>
          </a:xfrm>
        </p:grpSpPr>
        <p:sp>
          <p:nvSpPr>
            <p:cNvPr id="429076" name="Line 20"/>
            <p:cNvSpPr>
              <a:spLocks noChangeShapeType="1"/>
            </p:cNvSpPr>
            <p:nvPr/>
          </p:nvSpPr>
          <p:spPr bwMode="auto">
            <a:xfrm>
              <a:off x="1104" y="22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77" name="Text Box 21"/>
            <p:cNvSpPr txBox="1">
              <a:spLocks noChangeArrowheads="1"/>
            </p:cNvSpPr>
            <p:nvPr/>
          </p:nvSpPr>
          <p:spPr bwMode="auto">
            <a:xfrm>
              <a:off x="756" y="240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pf.</a:t>
              </a:r>
            </a:p>
          </p:txBody>
        </p:sp>
      </p:grpSp>
      <p:grpSp>
        <p:nvGrpSpPr>
          <p:cNvPr id="429081" name="Group 25"/>
          <p:cNvGrpSpPr>
            <a:grpSpLocks/>
          </p:cNvGrpSpPr>
          <p:nvPr/>
        </p:nvGrpSpPr>
        <p:grpSpPr bwMode="auto">
          <a:xfrm>
            <a:off x="2743200" y="3505200"/>
            <a:ext cx="3182938" cy="877888"/>
            <a:chOff x="1728" y="2208"/>
            <a:chExt cx="2005" cy="553"/>
          </a:xfrm>
        </p:grpSpPr>
        <p:sp>
          <p:nvSpPr>
            <p:cNvPr id="429079" name="Freeform 23"/>
            <p:cNvSpPr>
              <a:spLocks/>
            </p:cNvSpPr>
            <p:nvPr/>
          </p:nvSpPr>
          <p:spPr bwMode="auto">
            <a:xfrm>
              <a:off x="1728" y="2208"/>
              <a:ext cx="2005" cy="553"/>
            </a:xfrm>
            <a:custGeom>
              <a:avLst/>
              <a:gdLst>
                <a:gd name="T0" fmla="*/ 0 w 2005"/>
                <a:gd name="T1" fmla="*/ 0 h 553"/>
                <a:gd name="T2" fmla="*/ 232 w 2005"/>
                <a:gd name="T3" fmla="*/ 440 h 553"/>
                <a:gd name="T4" fmla="*/ 1756 w 2005"/>
                <a:gd name="T5" fmla="*/ 446 h 553"/>
                <a:gd name="T6" fmla="*/ 1968 w 2005"/>
                <a:gd name="T7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5" h="553">
                  <a:moveTo>
                    <a:pt x="0" y="0"/>
                  </a:moveTo>
                  <a:cubicBezTo>
                    <a:pt x="39" y="73"/>
                    <a:pt x="35" y="383"/>
                    <a:pt x="232" y="440"/>
                  </a:cubicBezTo>
                  <a:cubicBezTo>
                    <a:pt x="429" y="497"/>
                    <a:pt x="1507" y="553"/>
                    <a:pt x="1756" y="446"/>
                  </a:cubicBezTo>
                  <a:cubicBezTo>
                    <a:pt x="2005" y="339"/>
                    <a:pt x="1924" y="93"/>
                    <a:pt x="196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80" name="Text Box 24"/>
            <p:cNvSpPr txBox="1">
              <a:spLocks noChangeArrowheads="1"/>
            </p:cNvSpPr>
            <p:nvPr/>
          </p:nvSpPr>
          <p:spPr bwMode="auto">
            <a:xfrm>
              <a:off x="2348" y="2416"/>
              <a:ext cx="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special case</a:t>
              </a:r>
            </a:p>
          </p:txBody>
        </p:sp>
      </p:grpSp>
      <p:grpSp>
        <p:nvGrpSpPr>
          <p:cNvPr id="429082" name="Group 26"/>
          <p:cNvGrpSpPr>
            <a:grpSpLocks/>
          </p:cNvGrpSpPr>
          <p:nvPr/>
        </p:nvGrpSpPr>
        <p:grpSpPr bwMode="auto">
          <a:xfrm>
            <a:off x="6223000" y="3505200"/>
            <a:ext cx="635000" cy="685800"/>
            <a:chOff x="704" y="2208"/>
            <a:chExt cx="400" cy="432"/>
          </a:xfrm>
        </p:grpSpPr>
        <p:sp>
          <p:nvSpPr>
            <p:cNvPr id="429083" name="Line 27"/>
            <p:cNvSpPr>
              <a:spLocks noChangeShapeType="1"/>
            </p:cNvSpPr>
            <p:nvPr/>
          </p:nvSpPr>
          <p:spPr bwMode="auto">
            <a:xfrm>
              <a:off x="1104" y="22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84" name="Text Box 28"/>
            <p:cNvSpPr txBox="1">
              <a:spLocks noChangeArrowheads="1"/>
            </p:cNvSpPr>
            <p:nvPr/>
          </p:nvSpPr>
          <p:spPr bwMode="auto">
            <a:xfrm>
              <a:off x="704" y="2400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cex.</a:t>
              </a:r>
            </a:p>
          </p:txBody>
        </p:sp>
      </p:grpSp>
      <p:grpSp>
        <p:nvGrpSpPr>
          <p:cNvPr id="429088" name="Group 32"/>
          <p:cNvGrpSpPr>
            <a:grpSpLocks/>
          </p:cNvGrpSpPr>
          <p:nvPr/>
        </p:nvGrpSpPr>
        <p:grpSpPr bwMode="auto">
          <a:xfrm>
            <a:off x="2725738" y="2027238"/>
            <a:ext cx="3125787" cy="858837"/>
            <a:chOff x="1717" y="1277"/>
            <a:chExt cx="1969" cy="541"/>
          </a:xfrm>
        </p:grpSpPr>
        <p:sp>
          <p:nvSpPr>
            <p:cNvPr id="429086" name="Freeform 30"/>
            <p:cNvSpPr>
              <a:spLocks/>
            </p:cNvSpPr>
            <p:nvPr/>
          </p:nvSpPr>
          <p:spPr bwMode="auto">
            <a:xfrm>
              <a:off x="1717" y="1277"/>
              <a:ext cx="1969" cy="541"/>
            </a:xfrm>
            <a:custGeom>
              <a:avLst/>
              <a:gdLst>
                <a:gd name="T0" fmla="*/ 1969 w 1969"/>
                <a:gd name="T1" fmla="*/ 525 h 541"/>
                <a:gd name="T2" fmla="*/ 1671 w 1969"/>
                <a:gd name="T3" fmla="*/ 101 h 541"/>
                <a:gd name="T4" fmla="*/ 259 w 1969"/>
                <a:gd name="T5" fmla="*/ 107 h 541"/>
                <a:gd name="T6" fmla="*/ 0 w 1969"/>
                <a:gd name="T7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9" h="541">
                  <a:moveTo>
                    <a:pt x="1969" y="525"/>
                  </a:moveTo>
                  <a:cubicBezTo>
                    <a:pt x="1919" y="454"/>
                    <a:pt x="1956" y="171"/>
                    <a:pt x="1671" y="101"/>
                  </a:cubicBezTo>
                  <a:cubicBezTo>
                    <a:pt x="1474" y="44"/>
                    <a:pt x="508" y="0"/>
                    <a:pt x="259" y="107"/>
                  </a:cubicBezTo>
                  <a:cubicBezTo>
                    <a:pt x="10" y="214"/>
                    <a:pt x="54" y="451"/>
                    <a:pt x="0" y="54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87" name="Text Box 31"/>
            <p:cNvSpPr txBox="1">
              <a:spLocks noChangeArrowheads="1"/>
            </p:cNvSpPr>
            <p:nvPr/>
          </p:nvSpPr>
          <p:spPr bwMode="auto">
            <a:xfrm>
              <a:off x="2028" y="1392"/>
              <a:ext cx="1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pf. of special case</a:t>
              </a:r>
            </a:p>
          </p:txBody>
        </p:sp>
      </p:grpSp>
      <p:sp>
        <p:nvSpPr>
          <p:cNvPr id="429089" name="Text Box 33"/>
          <p:cNvSpPr txBox="1">
            <a:spLocks noChangeArrowheads="1"/>
          </p:cNvSpPr>
          <p:nvPr/>
        </p:nvSpPr>
        <p:spPr bwMode="auto">
          <a:xfrm>
            <a:off x="1371600" y="5562600"/>
            <a:ext cx="660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Refinement = augmenting abstractor’s proof system to replicate</a:t>
            </a:r>
          </a:p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proof of special case generated by refiner.</a:t>
            </a:r>
          </a:p>
        </p:txBody>
      </p:sp>
      <p:sp>
        <p:nvSpPr>
          <p:cNvPr id="429091" name="Text Box 35"/>
          <p:cNvSpPr txBox="1">
            <a:spLocks noChangeArrowheads="1"/>
          </p:cNvSpPr>
          <p:nvPr/>
        </p:nvSpPr>
        <p:spPr bwMode="auto">
          <a:xfrm>
            <a:off x="1447800" y="5867400"/>
            <a:ext cx="613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Narrow the abstractor’s proof space to relevant facts.</a:t>
            </a:r>
          </a:p>
        </p:txBody>
      </p:sp>
    </p:spTree>
    <p:extLst>
      <p:ext uri="{BB962C8B-B14F-4D97-AF65-F5344CB8AC3E}">
        <p14:creationId xmlns:p14="http://schemas.microsoft.com/office/powerpoint/2010/main" val="233870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29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/>
      <p:bldP spid="429066" grpId="0"/>
      <p:bldP spid="429067" grpId="0"/>
      <p:bldP spid="429068" grpId="0"/>
      <p:bldP spid="429069" grpId="0"/>
      <p:bldP spid="429089" grpId="0"/>
      <p:bldP spid="429089" grpId="1"/>
      <p:bldP spid="42909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r>
              <a:rPr lang="en-US"/>
              <a:t>Simple program statements (and their Hoare axioms)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3946525" y="27543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5432425" y="1676400"/>
            <a:ext cx="48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31110" name="Text Box 6"/>
          <p:cNvSpPr txBox="1">
            <a:spLocks noChangeArrowheads="1"/>
          </p:cNvSpPr>
          <p:nvPr/>
        </p:nvSpPr>
        <p:spPr bwMode="auto">
          <a:xfrm>
            <a:off x="4240213" y="1676400"/>
            <a:ext cx="49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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3140075" y="1676400"/>
            <a:ext cx="103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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  <a:sym typeface="Symbol" pitchFamily="18" charset="2"/>
              </a:rPr>
              <a:t>)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 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31112" name="Text Box 8"/>
          <p:cNvSpPr txBox="1">
            <a:spLocks noChangeArrowheads="1"/>
          </p:cNvSpPr>
          <p:nvPr/>
        </p:nvSpPr>
        <p:spPr bwMode="auto">
          <a:xfrm>
            <a:off x="5459413" y="2438400"/>
            <a:ext cx="48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4249738" y="2422525"/>
            <a:ext cx="80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x := e</a:t>
            </a:r>
          </a:p>
        </p:txBody>
      </p:sp>
      <p:sp>
        <p:nvSpPr>
          <p:cNvPr id="431114" name="Text Box 10"/>
          <p:cNvSpPr txBox="1">
            <a:spLocks noChangeArrowheads="1"/>
          </p:cNvSpPr>
          <p:nvPr/>
        </p:nvSpPr>
        <p:spPr bwMode="auto">
          <a:xfrm>
            <a:off x="3173413" y="2438400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[e/x]}</a:t>
            </a:r>
          </a:p>
        </p:txBody>
      </p:sp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5459413" y="3048000"/>
            <a:ext cx="48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31116" name="Text Box 12"/>
          <p:cNvSpPr txBox="1">
            <a:spLocks noChangeArrowheads="1"/>
          </p:cNvSpPr>
          <p:nvPr/>
        </p:nvSpPr>
        <p:spPr bwMode="auto">
          <a:xfrm>
            <a:off x="4246563" y="3124200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havoc x</a:t>
            </a:r>
          </a:p>
        </p:txBody>
      </p:sp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197225" y="3108325"/>
            <a:ext cx="89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8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31118" name="Rectangle 14"/>
          <p:cNvSpPr>
            <a:spLocks noChangeArrowheads="1"/>
          </p:cNvSpPr>
          <p:nvPr/>
        </p:nvSpPr>
        <p:spPr bwMode="auto">
          <a:xfrm>
            <a:off x="228600" y="37338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A compound stmt is a sequence simple statements </a:t>
            </a:r>
            <a:r>
              <a:rPr lang="en-US">
                <a:effectLst/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-25000">
                <a:effectLst/>
                <a:sym typeface="Symbol" pitchFamily="18" charset="2"/>
              </a:rPr>
              <a:t>1</a:t>
            </a:r>
            <a:r>
              <a:rPr lang="en-US">
                <a:effectLst/>
              </a:rPr>
              <a:t>;...; </a:t>
            </a:r>
            <a:r>
              <a:rPr lang="en-US">
                <a:effectLst/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-25000">
                <a:effectLst/>
                <a:sym typeface="Symbol" pitchFamily="18" charset="2"/>
              </a:rPr>
              <a:t>k</a:t>
            </a:r>
            <a:endParaRPr lang="en-US">
              <a:effectLst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A CFG (program) is an NFA whose alphabet is compound statements.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6600"/>
                </a:solidFill>
                <a:effectLst/>
              </a:rPr>
              <a:t>The accepting states represent safety failures.</a:t>
            </a:r>
            <a:br>
              <a:rPr lang="en-US" sz="1800">
                <a:solidFill>
                  <a:srgbClr val="006600"/>
                </a:solidFill>
                <a:effectLst/>
              </a:rPr>
            </a:br>
            <a:r>
              <a:rPr lang="en-US" sz="1800">
                <a:solidFill>
                  <a:srgbClr val="006600"/>
                </a:solidFill>
                <a:effectLst/>
              </a:rPr>
              <a:t>	</a:t>
            </a:r>
          </a:p>
        </p:txBody>
      </p:sp>
      <p:sp>
        <p:nvSpPr>
          <p:cNvPr id="431119" name="Text Box 15"/>
          <p:cNvSpPr txBox="1">
            <a:spLocks noChangeArrowheads="1"/>
          </p:cNvSpPr>
          <p:nvPr/>
        </p:nvSpPr>
        <p:spPr bwMode="auto">
          <a:xfrm>
            <a:off x="882650" y="5029200"/>
            <a:ext cx="2317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x = 0;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while(*)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  x++;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assert x &gt;= 0;</a:t>
            </a:r>
          </a:p>
        </p:txBody>
      </p:sp>
      <p:grpSp>
        <p:nvGrpSpPr>
          <p:cNvPr id="431132" name="Group 28"/>
          <p:cNvGrpSpPr>
            <a:grpSpLocks/>
          </p:cNvGrpSpPr>
          <p:nvPr/>
        </p:nvGrpSpPr>
        <p:grpSpPr bwMode="auto">
          <a:xfrm>
            <a:off x="4648200" y="5029200"/>
            <a:ext cx="2971800" cy="1520825"/>
            <a:chOff x="2928" y="3168"/>
            <a:chExt cx="1872" cy="958"/>
          </a:xfrm>
        </p:grpSpPr>
        <p:sp>
          <p:nvSpPr>
            <p:cNvPr id="431120" name="Oval 16"/>
            <p:cNvSpPr>
              <a:spLocks noChangeArrowheads="1"/>
            </p:cNvSpPr>
            <p:nvPr/>
          </p:nvSpPr>
          <p:spPr bwMode="auto">
            <a:xfrm>
              <a:off x="3984" y="379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21" name="Line 17"/>
            <p:cNvSpPr>
              <a:spLocks noChangeShapeType="1"/>
            </p:cNvSpPr>
            <p:nvPr/>
          </p:nvSpPr>
          <p:spPr bwMode="auto">
            <a:xfrm>
              <a:off x="3504" y="383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22" name="Line 18"/>
            <p:cNvSpPr>
              <a:spLocks noChangeShapeType="1"/>
            </p:cNvSpPr>
            <p:nvPr/>
          </p:nvSpPr>
          <p:spPr bwMode="auto">
            <a:xfrm>
              <a:off x="4080" y="383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23" name="Oval 19"/>
            <p:cNvSpPr>
              <a:spLocks noChangeArrowheads="1"/>
            </p:cNvSpPr>
            <p:nvPr/>
          </p:nvSpPr>
          <p:spPr bwMode="auto">
            <a:xfrm>
              <a:off x="4656" y="379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24" name="Text Box 20"/>
            <p:cNvSpPr txBox="1">
              <a:spLocks noChangeArrowheads="1"/>
            </p:cNvSpPr>
            <p:nvPr/>
          </p:nvSpPr>
          <p:spPr bwMode="auto">
            <a:xfrm>
              <a:off x="4128" y="3895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[x&lt;0]</a:t>
              </a:r>
            </a:p>
          </p:txBody>
        </p:sp>
        <p:sp>
          <p:nvSpPr>
            <p:cNvPr id="431125" name="Oval 21"/>
            <p:cNvSpPr>
              <a:spLocks noChangeArrowheads="1"/>
            </p:cNvSpPr>
            <p:nvPr/>
          </p:nvSpPr>
          <p:spPr bwMode="auto">
            <a:xfrm>
              <a:off x="4608" y="374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26" name="Freeform 22"/>
            <p:cNvSpPr>
              <a:spLocks/>
            </p:cNvSpPr>
            <p:nvPr/>
          </p:nvSpPr>
          <p:spPr bwMode="auto">
            <a:xfrm>
              <a:off x="3835" y="3446"/>
              <a:ext cx="397" cy="344"/>
            </a:xfrm>
            <a:custGeom>
              <a:avLst/>
              <a:gdLst>
                <a:gd name="T0" fmla="*/ 245 w 397"/>
                <a:gd name="T1" fmla="*/ 344 h 344"/>
                <a:gd name="T2" fmla="*/ 389 w 397"/>
                <a:gd name="T3" fmla="*/ 152 h 344"/>
                <a:gd name="T4" fmla="*/ 197 w 397"/>
                <a:gd name="T5" fmla="*/ 8 h 344"/>
                <a:gd name="T6" fmla="*/ 8 w 397"/>
                <a:gd name="T7" fmla="*/ 160 h 344"/>
                <a:gd name="T8" fmla="*/ 149 w 397"/>
                <a:gd name="T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44">
                  <a:moveTo>
                    <a:pt x="245" y="344"/>
                  </a:moveTo>
                  <a:cubicBezTo>
                    <a:pt x="245" y="344"/>
                    <a:pt x="397" y="208"/>
                    <a:pt x="389" y="152"/>
                  </a:cubicBezTo>
                  <a:cubicBezTo>
                    <a:pt x="381" y="96"/>
                    <a:pt x="261" y="0"/>
                    <a:pt x="197" y="8"/>
                  </a:cubicBezTo>
                  <a:cubicBezTo>
                    <a:pt x="133" y="16"/>
                    <a:pt x="16" y="104"/>
                    <a:pt x="8" y="160"/>
                  </a:cubicBezTo>
                  <a:cubicBezTo>
                    <a:pt x="0" y="216"/>
                    <a:pt x="120" y="306"/>
                    <a:pt x="149" y="3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1127" name="Text Box 23"/>
            <p:cNvSpPr txBox="1">
              <a:spLocks noChangeArrowheads="1"/>
            </p:cNvSpPr>
            <p:nvPr/>
          </p:nvSpPr>
          <p:spPr bwMode="auto">
            <a:xfrm>
              <a:off x="3724" y="3168"/>
              <a:ext cx="7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 := x +1</a:t>
              </a:r>
            </a:p>
          </p:txBody>
        </p:sp>
        <p:sp>
          <p:nvSpPr>
            <p:cNvPr id="431129" name="Text Box 25"/>
            <p:cNvSpPr txBox="1">
              <a:spLocks noChangeArrowheads="1"/>
            </p:cNvSpPr>
            <p:nvPr/>
          </p:nvSpPr>
          <p:spPr bwMode="auto">
            <a:xfrm>
              <a:off x="3487" y="3892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 := 0</a:t>
              </a:r>
            </a:p>
          </p:txBody>
        </p:sp>
        <p:sp>
          <p:nvSpPr>
            <p:cNvPr id="431130" name="Oval 26"/>
            <p:cNvSpPr>
              <a:spLocks noChangeArrowheads="1"/>
            </p:cNvSpPr>
            <p:nvPr/>
          </p:nvSpPr>
          <p:spPr bwMode="auto">
            <a:xfrm>
              <a:off x="3408" y="379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31" name="Line 27"/>
            <p:cNvSpPr>
              <a:spLocks noChangeShapeType="1"/>
            </p:cNvSpPr>
            <p:nvPr/>
          </p:nvSpPr>
          <p:spPr bwMode="auto">
            <a:xfrm>
              <a:off x="2928" y="383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62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1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1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build="p"/>
      <p:bldP spid="431109" grpId="0"/>
      <p:bldP spid="431110" grpId="0"/>
      <p:bldP spid="431111" grpId="0"/>
      <p:bldP spid="431112" grpId="0"/>
      <p:bldP spid="431113" grpId="0"/>
      <p:bldP spid="431114" grpId="0"/>
      <p:bldP spid="431115" grpId="0"/>
      <p:bldP spid="431116" grpId="0"/>
      <p:bldP spid="431117" grpId="0"/>
      <p:bldP spid="431118" grpId="0" build="p"/>
      <p:bldP spid="4311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Hoare logic proofs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828800"/>
          </a:xfrm>
        </p:spPr>
        <p:txBody>
          <a:bodyPr/>
          <a:lstStyle/>
          <a:p>
            <a:r>
              <a:rPr lang="en-US"/>
              <a:t>Write </a:t>
            </a:r>
            <a:r>
              <a:rPr lang="en-US">
                <a:latin typeface="cmsy10" pitchFamily="34" charset="0"/>
              </a:rPr>
              <a:t>H</a:t>
            </a:r>
            <a:r>
              <a:rPr lang="en-US"/>
              <a:t>(L) for the Hoare logic over logical language L.</a:t>
            </a:r>
          </a:p>
          <a:p>
            <a:r>
              <a:rPr lang="en-US"/>
              <a:t>A proof of program C in </a:t>
            </a:r>
            <a:r>
              <a:rPr lang="en-US">
                <a:latin typeface="cmsy10" pitchFamily="34" charset="0"/>
              </a:rPr>
              <a:t>H</a:t>
            </a:r>
            <a:r>
              <a:rPr lang="en-US"/>
              <a:t>(L) maps vertices of C to L such that:</a:t>
            </a:r>
          </a:p>
          <a:p>
            <a:pPr lvl="1"/>
            <a:r>
              <a:rPr lang="en-US"/>
              <a:t>the initial vertex is labeled True</a:t>
            </a:r>
          </a:p>
          <a:p>
            <a:pPr lvl="1"/>
            <a:r>
              <a:rPr lang="en-US"/>
              <a:t>the accepting vertices are labeled False</a:t>
            </a:r>
          </a:p>
          <a:p>
            <a:pPr lvl="1"/>
            <a:r>
              <a:rPr lang="en-US"/>
              <a:t>every edge is a valid Hoare triple.</a:t>
            </a:r>
          </a:p>
        </p:txBody>
      </p:sp>
      <p:grpSp>
        <p:nvGrpSpPr>
          <p:cNvPr id="433184" name="Group 32"/>
          <p:cNvGrpSpPr>
            <a:grpSpLocks/>
          </p:cNvGrpSpPr>
          <p:nvPr/>
        </p:nvGrpSpPr>
        <p:grpSpPr bwMode="auto">
          <a:xfrm>
            <a:off x="2438400" y="3355975"/>
            <a:ext cx="4038600" cy="1216025"/>
            <a:chOff x="1536" y="2114"/>
            <a:chExt cx="2544" cy="766"/>
          </a:xfrm>
        </p:grpSpPr>
        <p:sp>
          <p:nvSpPr>
            <p:cNvPr id="433170" name="Oval 18"/>
            <p:cNvSpPr>
              <a:spLocks noChangeArrowheads="1"/>
            </p:cNvSpPr>
            <p:nvPr/>
          </p:nvSpPr>
          <p:spPr bwMode="auto">
            <a:xfrm>
              <a:off x="2976" y="273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3171" name="Line 19"/>
            <p:cNvSpPr>
              <a:spLocks noChangeShapeType="1"/>
            </p:cNvSpPr>
            <p:nvPr/>
          </p:nvSpPr>
          <p:spPr bwMode="auto">
            <a:xfrm>
              <a:off x="2112" y="278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3172" name="Line 20"/>
            <p:cNvSpPr>
              <a:spLocks noChangeShapeType="1"/>
            </p:cNvSpPr>
            <p:nvPr/>
          </p:nvSpPr>
          <p:spPr bwMode="auto">
            <a:xfrm>
              <a:off x="3072" y="278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3173" name="Oval 21"/>
            <p:cNvSpPr>
              <a:spLocks noChangeArrowheads="1"/>
            </p:cNvSpPr>
            <p:nvPr/>
          </p:nvSpPr>
          <p:spPr bwMode="auto">
            <a:xfrm>
              <a:off x="3936" y="273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3174" name="Text Box 22"/>
            <p:cNvSpPr txBox="1">
              <a:spLocks noChangeArrowheads="1"/>
            </p:cNvSpPr>
            <p:nvPr/>
          </p:nvSpPr>
          <p:spPr bwMode="auto">
            <a:xfrm>
              <a:off x="3312" y="254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[x&lt;0]</a:t>
              </a:r>
            </a:p>
          </p:txBody>
        </p:sp>
        <p:sp>
          <p:nvSpPr>
            <p:cNvPr id="433175" name="Oval 23"/>
            <p:cNvSpPr>
              <a:spLocks noChangeArrowheads="1"/>
            </p:cNvSpPr>
            <p:nvPr/>
          </p:nvSpPr>
          <p:spPr bwMode="auto">
            <a:xfrm>
              <a:off x="3888" y="268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3176" name="Freeform 24"/>
            <p:cNvSpPr>
              <a:spLocks/>
            </p:cNvSpPr>
            <p:nvPr/>
          </p:nvSpPr>
          <p:spPr bwMode="auto">
            <a:xfrm>
              <a:off x="2827" y="2392"/>
              <a:ext cx="397" cy="344"/>
            </a:xfrm>
            <a:custGeom>
              <a:avLst/>
              <a:gdLst>
                <a:gd name="T0" fmla="*/ 245 w 397"/>
                <a:gd name="T1" fmla="*/ 344 h 344"/>
                <a:gd name="T2" fmla="*/ 389 w 397"/>
                <a:gd name="T3" fmla="*/ 152 h 344"/>
                <a:gd name="T4" fmla="*/ 197 w 397"/>
                <a:gd name="T5" fmla="*/ 8 h 344"/>
                <a:gd name="T6" fmla="*/ 8 w 397"/>
                <a:gd name="T7" fmla="*/ 160 h 344"/>
                <a:gd name="T8" fmla="*/ 149 w 397"/>
                <a:gd name="T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44">
                  <a:moveTo>
                    <a:pt x="245" y="344"/>
                  </a:moveTo>
                  <a:cubicBezTo>
                    <a:pt x="245" y="344"/>
                    <a:pt x="397" y="208"/>
                    <a:pt x="389" y="152"/>
                  </a:cubicBezTo>
                  <a:cubicBezTo>
                    <a:pt x="381" y="96"/>
                    <a:pt x="261" y="0"/>
                    <a:pt x="197" y="8"/>
                  </a:cubicBezTo>
                  <a:cubicBezTo>
                    <a:pt x="133" y="16"/>
                    <a:pt x="16" y="104"/>
                    <a:pt x="8" y="160"/>
                  </a:cubicBezTo>
                  <a:cubicBezTo>
                    <a:pt x="0" y="216"/>
                    <a:pt x="120" y="306"/>
                    <a:pt x="149" y="3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3177" name="Text Box 25"/>
            <p:cNvSpPr txBox="1">
              <a:spLocks noChangeArrowheads="1"/>
            </p:cNvSpPr>
            <p:nvPr/>
          </p:nvSpPr>
          <p:spPr bwMode="auto">
            <a:xfrm>
              <a:off x="2716" y="2114"/>
              <a:ext cx="7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 := x +1</a:t>
              </a:r>
            </a:p>
          </p:txBody>
        </p:sp>
        <p:sp>
          <p:nvSpPr>
            <p:cNvPr id="433178" name="Text Box 26"/>
            <p:cNvSpPr txBox="1">
              <a:spLocks noChangeArrowheads="1"/>
            </p:cNvSpPr>
            <p:nvPr/>
          </p:nvSpPr>
          <p:spPr bwMode="auto">
            <a:xfrm>
              <a:off x="2264" y="2544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 := 0</a:t>
              </a:r>
            </a:p>
          </p:txBody>
        </p:sp>
        <p:sp>
          <p:nvSpPr>
            <p:cNvPr id="433179" name="Oval 27"/>
            <p:cNvSpPr>
              <a:spLocks noChangeArrowheads="1"/>
            </p:cNvSpPr>
            <p:nvPr/>
          </p:nvSpPr>
          <p:spPr bwMode="auto">
            <a:xfrm>
              <a:off x="2016" y="273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3180" name="Line 28"/>
            <p:cNvSpPr>
              <a:spLocks noChangeShapeType="1"/>
            </p:cNvSpPr>
            <p:nvPr/>
          </p:nvSpPr>
          <p:spPr bwMode="auto">
            <a:xfrm>
              <a:off x="1536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3181" name="Text Box 29"/>
          <p:cNvSpPr txBox="1">
            <a:spLocks noChangeArrowheads="1"/>
          </p:cNvSpPr>
          <p:nvPr/>
        </p:nvSpPr>
        <p:spPr bwMode="auto">
          <a:xfrm>
            <a:off x="2819400" y="4572000"/>
            <a:ext cx="87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{True}</a:t>
            </a:r>
          </a:p>
        </p:txBody>
      </p:sp>
      <p:sp>
        <p:nvSpPr>
          <p:cNvPr id="433182" name="Text Box 30"/>
          <p:cNvSpPr txBox="1">
            <a:spLocks noChangeArrowheads="1"/>
          </p:cNvSpPr>
          <p:nvPr/>
        </p:nvSpPr>
        <p:spPr bwMode="auto">
          <a:xfrm>
            <a:off x="5943600" y="45720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{False}</a:t>
            </a:r>
          </a:p>
        </p:txBody>
      </p:sp>
      <p:sp>
        <p:nvSpPr>
          <p:cNvPr id="433183" name="Text Box 31"/>
          <p:cNvSpPr txBox="1">
            <a:spLocks noChangeArrowheads="1"/>
          </p:cNvSpPr>
          <p:nvPr/>
        </p:nvSpPr>
        <p:spPr bwMode="auto">
          <a:xfrm>
            <a:off x="4343400" y="4572000"/>
            <a:ext cx="95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{x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¸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0}</a:t>
            </a:r>
          </a:p>
        </p:txBody>
      </p:sp>
      <p:sp>
        <p:nvSpPr>
          <p:cNvPr id="433185" name="Text Box 33"/>
          <p:cNvSpPr txBox="1">
            <a:spLocks noChangeArrowheads="1"/>
          </p:cNvSpPr>
          <p:nvPr/>
        </p:nvSpPr>
        <p:spPr bwMode="auto">
          <a:xfrm>
            <a:off x="1905000" y="5638800"/>
            <a:ext cx="5672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This proves the failure vertex not reachable, or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equivalently, no accepting path can be executed.</a:t>
            </a:r>
          </a:p>
        </p:txBody>
      </p:sp>
    </p:spTree>
    <p:extLst>
      <p:ext uri="{BB962C8B-B14F-4D97-AF65-F5344CB8AC3E}">
        <p14:creationId xmlns:p14="http://schemas.microsoft.com/office/powerpoint/2010/main" val="31115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/>
      <p:bldP spid="433181" grpId="0"/>
      <p:bldP spid="433182" grpId="0"/>
      <p:bldP spid="433183" grpId="0"/>
      <p:bldP spid="43318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reductiveness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914400"/>
          </a:xfrm>
        </p:spPr>
        <p:txBody>
          <a:bodyPr/>
          <a:lstStyle/>
          <a:p>
            <a:r>
              <a:rPr lang="en-US"/>
              <a:t>An abstraction is </a:t>
            </a:r>
            <a:r>
              <a:rPr lang="en-US" i="1">
                <a:solidFill>
                  <a:srgbClr val="006600"/>
                </a:solidFill>
              </a:rPr>
              <a:t>path-reductive</a:t>
            </a:r>
            <a:r>
              <a:rPr lang="en-US"/>
              <a:t> if, whenever it fails to prove program C, it also fails to prove some (finite) path of program C.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1933575" y="2819400"/>
            <a:ext cx="49244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Example,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H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(L) is path-reductive if</a:t>
            </a:r>
          </a:p>
          <a:p>
            <a:pP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   L is finite</a:t>
            </a:r>
          </a:p>
          <a:p>
            <a:pP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   L closed under disjunction/conjunction</a:t>
            </a:r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228600" y="4724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Path reductiveness allows refinement by proof of paths.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In place of “path”, we could use other program fragments, including restricted paths (with extra guards), paths with loops, procedure calls...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We will focus on paths for simplicity. </a:t>
            </a:r>
          </a:p>
        </p:txBody>
      </p:sp>
    </p:spTree>
    <p:extLst>
      <p:ext uri="{BB962C8B-B14F-4D97-AF65-F5344CB8AC3E}">
        <p14:creationId xmlns:p14="http://schemas.microsoft.com/office/powerpoint/2010/main" val="339599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4" grpId="0" animBg="1"/>
      <p:bldP spid="43008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Checking</a:t>
            </a: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7010400" y="1865313"/>
            <a:ext cx="60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  <a:effectLst/>
                <a:latin typeface="Arial Narrow" pitchFamily="34" charset="0"/>
              </a:rPr>
              <a:t>yes!</a:t>
            </a:r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7070725" y="3541713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  <a:effectLst/>
                <a:latin typeface="Arial Narrow" pitchFamily="34" charset="0"/>
              </a:rPr>
              <a:t>no!</a:t>
            </a:r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V="1">
            <a:off x="6172200" y="2216150"/>
            <a:ext cx="685800" cy="603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>
            <a:off x="6248400" y="3352800"/>
            <a:ext cx="609600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>
            <a:off x="7008813" y="39687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>
            <a:off x="7313613" y="39687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>
            <a:off x="7618413" y="39687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388" name="Freeform 28"/>
          <p:cNvSpPr>
            <a:spLocks/>
          </p:cNvSpPr>
          <p:nvPr/>
        </p:nvSpPr>
        <p:spPr bwMode="auto">
          <a:xfrm>
            <a:off x="6780213" y="4044950"/>
            <a:ext cx="1144587" cy="230188"/>
          </a:xfrm>
          <a:custGeom>
            <a:avLst/>
            <a:gdLst>
              <a:gd name="T0" fmla="*/ 0 w 721"/>
              <a:gd name="T1" fmla="*/ 144 h 145"/>
              <a:gd name="T2" fmla="*/ 384 w 721"/>
              <a:gd name="T3" fmla="*/ 144 h 145"/>
              <a:gd name="T4" fmla="*/ 432 w 721"/>
              <a:gd name="T5" fmla="*/ 0 h 145"/>
              <a:gd name="T6" fmla="*/ 720 w 721"/>
              <a:gd name="T7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1" h="145">
                <a:moveTo>
                  <a:pt x="0" y="144"/>
                </a:moveTo>
                <a:lnTo>
                  <a:pt x="384" y="144"/>
                </a:lnTo>
                <a:lnTo>
                  <a:pt x="432" y="0"/>
                </a:lnTo>
                <a:lnTo>
                  <a:pt x="72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389" name="Freeform 29"/>
          <p:cNvSpPr>
            <a:spLocks/>
          </p:cNvSpPr>
          <p:nvPr/>
        </p:nvSpPr>
        <p:spPr bwMode="auto">
          <a:xfrm>
            <a:off x="6780213" y="4502150"/>
            <a:ext cx="1144587" cy="230188"/>
          </a:xfrm>
          <a:custGeom>
            <a:avLst/>
            <a:gdLst>
              <a:gd name="T0" fmla="*/ 0 w 721"/>
              <a:gd name="T1" fmla="*/ 0 h 145"/>
              <a:gd name="T2" fmla="*/ 240 w 721"/>
              <a:gd name="T3" fmla="*/ 0 h 145"/>
              <a:gd name="T4" fmla="*/ 288 w 721"/>
              <a:gd name="T5" fmla="*/ 144 h 145"/>
              <a:gd name="T6" fmla="*/ 720 w 721"/>
              <a:gd name="T7" fmla="*/ 14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1" h="145">
                <a:moveTo>
                  <a:pt x="0" y="0"/>
                </a:moveTo>
                <a:lnTo>
                  <a:pt x="240" y="0"/>
                </a:lnTo>
                <a:lnTo>
                  <a:pt x="288" y="144"/>
                </a:lnTo>
                <a:lnTo>
                  <a:pt x="72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390" name="Rectangle 30"/>
          <p:cNvSpPr>
            <a:spLocks noChangeArrowheads="1"/>
          </p:cNvSpPr>
          <p:nvPr/>
        </p:nvSpPr>
        <p:spPr bwMode="auto">
          <a:xfrm>
            <a:off x="6384925" y="39989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  <a:effectLst/>
                <a:latin typeface="Arial Narrow" pitchFamily="34" charset="0"/>
              </a:rPr>
              <a:t>p</a:t>
            </a:r>
          </a:p>
        </p:txBody>
      </p:sp>
      <p:sp>
        <p:nvSpPr>
          <p:cNvPr id="399391" name="Rectangle 31"/>
          <p:cNvSpPr>
            <a:spLocks noChangeArrowheads="1"/>
          </p:cNvSpPr>
          <p:nvPr/>
        </p:nvSpPr>
        <p:spPr bwMode="auto">
          <a:xfrm>
            <a:off x="6384925" y="43799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  <a:effectLst/>
                <a:latin typeface="Arial Narrow" pitchFamily="34" charset="0"/>
              </a:rPr>
              <a:t>q</a:t>
            </a:r>
          </a:p>
        </p:txBody>
      </p:sp>
      <p:grpSp>
        <p:nvGrpSpPr>
          <p:cNvPr id="399400" name="Group 40"/>
          <p:cNvGrpSpPr>
            <a:grpSpLocks/>
          </p:cNvGrpSpPr>
          <p:nvPr/>
        </p:nvGrpSpPr>
        <p:grpSpPr bwMode="auto">
          <a:xfrm>
            <a:off x="3810000" y="2292350"/>
            <a:ext cx="2212975" cy="1212850"/>
            <a:chOff x="2400" y="1444"/>
            <a:chExt cx="1394" cy="764"/>
          </a:xfrm>
        </p:grpSpPr>
        <p:sp>
          <p:nvSpPr>
            <p:cNvPr id="399381" name="Line 21"/>
            <p:cNvSpPr>
              <a:spLocks noChangeShapeType="1"/>
            </p:cNvSpPr>
            <p:nvPr/>
          </p:nvSpPr>
          <p:spPr bwMode="auto">
            <a:xfrm>
              <a:off x="2400" y="1444"/>
              <a:ext cx="528" cy="3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82" name="Line 22"/>
            <p:cNvSpPr>
              <a:spLocks noChangeShapeType="1"/>
            </p:cNvSpPr>
            <p:nvPr/>
          </p:nvSpPr>
          <p:spPr bwMode="auto">
            <a:xfrm flipV="1">
              <a:off x="2400" y="1920"/>
              <a:ext cx="52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92" name="Rectangle 32"/>
            <p:cNvSpPr>
              <a:spLocks noChangeArrowheads="1"/>
            </p:cNvSpPr>
            <p:nvPr/>
          </p:nvSpPr>
          <p:spPr bwMode="auto">
            <a:xfrm>
              <a:off x="3076" y="1676"/>
              <a:ext cx="718" cy="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Model</a:t>
              </a:r>
            </a:p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Checker</a:t>
              </a:r>
            </a:p>
          </p:txBody>
        </p:sp>
      </p:grpSp>
      <p:grpSp>
        <p:nvGrpSpPr>
          <p:cNvPr id="399398" name="Group 38"/>
          <p:cNvGrpSpPr>
            <a:grpSpLocks/>
          </p:cNvGrpSpPr>
          <p:nvPr/>
        </p:nvGrpSpPr>
        <p:grpSpPr bwMode="auto">
          <a:xfrm>
            <a:off x="1066800" y="3670300"/>
            <a:ext cx="3194050" cy="1358900"/>
            <a:chOff x="672" y="2312"/>
            <a:chExt cx="2012" cy="856"/>
          </a:xfrm>
        </p:grpSpPr>
        <p:sp>
          <p:nvSpPr>
            <p:cNvPr id="399371" name="Rectangle 11"/>
            <p:cNvSpPr>
              <a:spLocks noChangeArrowheads="1"/>
            </p:cNvSpPr>
            <p:nvPr/>
          </p:nvSpPr>
          <p:spPr bwMode="auto">
            <a:xfrm>
              <a:off x="1636" y="2312"/>
              <a:ext cx="1048" cy="856"/>
            </a:xfrm>
            <a:prstGeom prst="rect">
              <a:avLst/>
            </a:prstGeom>
            <a:gradFill rotWithShape="0">
              <a:gsLst>
                <a:gs pos="0">
                  <a:srgbClr val="00B7A5">
                    <a:gamma/>
                    <a:tint val="89804"/>
                    <a:invGamma/>
                  </a:srgbClr>
                </a:gs>
                <a:gs pos="50000">
                  <a:srgbClr val="00B7A5"/>
                </a:gs>
                <a:gs pos="100000">
                  <a:srgbClr val="00B7A5">
                    <a:gamma/>
                    <a:tint val="89804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72" name="Oval 12"/>
            <p:cNvSpPr>
              <a:spLocks noChangeArrowheads="1"/>
            </p:cNvSpPr>
            <p:nvPr/>
          </p:nvSpPr>
          <p:spPr bwMode="auto">
            <a:xfrm>
              <a:off x="1780" y="2504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73" name="Oval 13"/>
            <p:cNvSpPr>
              <a:spLocks noChangeArrowheads="1"/>
            </p:cNvSpPr>
            <p:nvPr/>
          </p:nvSpPr>
          <p:spPr bwMode="auto">
            <a:xfrm>
              <a:off x="2308" y="2504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74" name="Line 14"/>
            <p:cNvSpPr>
              <a:spLocks noChangeShapeType="1"/>
            </p:cNvSpPr>
            <p:nvPr/>
          </p:nvSpPr>
          <p:spPr bwMode="auto">
            <a:xfrm>
              <a:off x="1968" y="259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75" name="Oval 15"/>
            <p:cNvSpPr>
              <a:spLocks noChangeArrowheads="1"/>
            </p:cNvSpPr>
            <p:nvPr/>
          </p:nvSpPr>
          <p:spPr bwMode="auto">
            <a:xfrm>
              <a:off x="2068" y="2888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76" name="Line 16"/>
            <p:cNvSpPr>
              <a:spLocks noChangeShapeType="1"/>
            </p:cNvSpPr>
            <p:nvPr/>
          </p:nvSpPr>
          <p:spPr bwMode="auto">
            <a:xfrm flipH="1">
              <a:off x="2208" y="2692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77" name="Arc 17"/>
            <p:cNvSpPr>
              <a:spLocks/>
            </p:cNvSpPr>
            <p:nvPr/>
          </p:nvSpPr>
          <p:spPr bwMode="auto">
            <a:xfrm>
              <a:off x="1825" y="2692"/>
              <a:ext cx="248" cy="28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2322 w 22322"/>
                <a:gd name="T1" fmla="*/ 21588 h 21600"/>
                <a:gd name="T2" fmla="*/ 0 w 22322"/>
                <a:gd name="T3" fmla="*/ 0 h 21600"/>
                <a:gd name="T4" fmla="*/ 21600 w 2232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2" h="21600" fill="none" extrusionOk="0">
                  <a:moveTo>
                    <a:pt x="22321" y="21587"/>
                  </a:moveTo>
                  <a:cubicBezTo>
                    <a:pt x="22081" y="21595"/>
                    <a:pt x="2184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322" h="21600" stroke="0" extrusionOk="0">
                  <a:moveTo>
                    <a:pt x="22321" y="21587"/>
                  </a:moveTo>
                  <a:cubicBezTo>
                    <a:pt x="22081" y="21595"/>
                    <a:pt x="2184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78" name="Arc 18"/>
            <p:cNvSpPr>
              <a:spLocks/>
            </p:cNvSpPr>
            <p:nvPr/>
          </p:nvSpPr>
          <p:spPr bwMode="auto">
            <a:xfrm>
              <a:off x="1834" y="2675"/>
              <a:ext cx="280" cy="257"/>
            </a:xfrm>
            <a:custGeom>
              <a:avLst/>
              <a:gdLst>
                <a:gd name="G0" fmla="+- 0 0 0"/>
                <a:gd name="G1" fmla="+- 19267 0 0"/>
                <a:gd name="G2" fmla="+- 21600 0 0"/>
                <a:gd name="T0" fmla="*/ 9765 w 21380"/>
                <a:gd name="T1" fmla="*/ 0 h 19267"/>
                <a:gd name="T2" fmla="*/ 21380 w 21380"/>
                <a:gd name="T3" fmla="*/ 16191 h 19267"/>
                <a:gd name="T4" fmla="*/ 0 w 21380"/>
                <a:gd name="T5" fmla="*/ 19267 h 19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80" h="19267" fill="none" extrusionOk="0">
                  <a:moveTo>
                    <a:pt x="9764" y="0"/>
                  </a:moveTo>
                  <a:cubicBezTo>
                    <a:pt x="16043" y="3182"/>
                    <a:pt x="20377" y="9223"/>
                    <a:pt x="21379" y="16191"/>
                  </a:cubicBezTo>
                </a:path>
                <a:path w="21380" h="19267" stroke="0" extrusionOk="0">
                  <a:moveTo>
                    <a:pt x="9764" y="0"/>
                  </a:moveTo>
                  <a:cubicBezTo>
                    <a:pt x="16043" y="3182"/>
                    <a:pt x="20377" y="9223"/>
                    <a:pt x="21379" y="16191"/>
                  </a:cubicBezTo>
                  <a:lnTo>
                    <a:pt x="0" y="1926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26" name="Rectangle 19"/>
            <p:cNvSpPr>
              <a:spLocks noChangeArrowheads="1"/>
            </p:cNvSpPr>
            <p:nvPr/>
          </p:nvSpPr>
          <p:spPr bwMode="auto">
            <a:xfrm>
              <a:off x="2439" y="2327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1"/>
                  </a:solidFill>
                  <a:effectLst/>
                  <a:latin typeface="Arial Narrow" pitchFamily="34" charset="0"/>
                </a:rPr>
                <a:t>p</a:t>
              </a:r>
            </a:p>
          </p:txBody>
        </p:sp>
        <p:sp>
          <p:nvSpPr>
            <p:cNvPr id="4127" name="Rectangle 20"/>
            <p:cNvSpPr>
              <a:spLocks noChangeArrowheads="1"/>
            </p:cNvSpPr>
            <p:nvPr/>
          </p:nvSpPr>
          <p:spPr bwMode="auto">
            <a:xfrm>
              <a:off x="2295" y="2855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1"/>
                  </a:solidFill>
                  <a:effectLst/>
                  <a:latin typeface="Arial Narrow" pitchFamily="34" charset="0"/>
                </a:rPr>
                <a:t>q</a:t>
              </a:r>
            </a:p>
          </p:txBody>
        </p:sp>
        <p:sp>
          <p:nvSpPr>
            <p:cNvPr id="399394" name="Text Box 34"/>
            <p:cNvSpPr txBox="1">
              <a:spLocks noChangeArrowheads="1"/>
            </p:cNvSpPr>
            <p:nvPr/>
          </p:nvSpPr>
          <p:spPr bwMode="auto">
            <a:xfrm>
              <a:off x="672" y="2544"/>
              <a:ext cx="64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System</a:t>
              </a:r>
            </a:p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Model</a:t>
              </a:r>
            </a:p>
          </p:txBody>
        </p:sp>
      </p:grpSp>
      <p:grpSp>
        <p:nvGrpSpPr>
          <p:cNvPr id="399399" name="Group 39"/>
          <p:cNvGrpSpPr>
            <a:grpSpLocks/>
          </p:cNvGrpSpPr>
          <p:nvPr/>
        </p:nvGrpSpPr>
        <p:grpSpPr bwMode="auto">
          <a:xfrm>
            <a:off x="609600" y="1524000"/>
            <a:ext cx="4032250" cy="701675"/>
            <a:chOff x="384" y="960"/>
            <a:chExt cx="2540" cy="442"/>
          </a:xfrm>
        </p:grpSpPr>
        <p:sp>
          <p:nvSpPr>
            <p:cNvPr id="399367" name="Oval 7"/>
            <p:cNvSpPr>
              <a:spLocks noChangeArrowheads="1"/>
            </p:cNvSpPr>
            <p:nvPr/>
          </p:nvSpPr>
          <p:spPr bwMode="auto">
            <a:xfrm>
              <a:off x="1584" y="964"/>
              <a:ext cx="1340" cy="3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16" name="Rectangle 8"/>
            <p:cNvSpPr>
              <a:spLocks noChangeArrowheads="1"/>
            </p:cNvSpPr>
            <p:nvPr/>
          </p:nvSpPr>
          <p:spPr bwMode="auto">
            <a:xfrm>
              <a:off x="1815" y="1031"/>
              <a:ext cx="10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1"/>
                  </a:solidFill>
                  <a:effectLst/>
                  <a:latin typeface="Arial Narrow" pitchFamily="34" charset="0"/>
                </a:rPr>
                <a:t>G(p </a:t>
              </a:r>
              <a:r>
                <a:rPr lang="en-US" b="1">
                  <a:solidFill>
                    <a:schemeClr val="tx1"/>
                  </a:solidFill>
                  <a:effectLst/>
                  <a:latin typeface="cmsy10" pitchFamily="34" charset="0"/>
                </a:rPr>
                <a:t>)</a:t>
              </a:r>
              <a:r>
                <a:rPr lang="en-US" b="1">
                  <a:solidFill>
                    <a:schemeClr val="tx1"/>
                  </a:solidFill>
                  <a:effectLst/>
                  <a:latin typeface="Arial Narrow" pitchFamily="34" charset="0"/>
                </a:rPr>
                <a:t> F q)</a:t>
              </a:r>
            </a:p>
          </p:txBody>
        </p:sp>
        <p:sp>
          <p:nvSpPr>
            <p:cNvPr id="399395" name="Text Box 35"/>
            <p:cNvSpPr txBox="1">
              <a:spLocks noChangeArrowheads="1"/>
            </p:cNvSpPr>
            <p:nvPr/>
          </p:nvSpPr>
          <p:spPr bwMode="auto">
            <a:xfrm>
              <a:off x="384" y="960"/>
              <a:ext cx="10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Logical</a:t>
              </a:r>
            </a:p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Specification</a:t>
              </a:r>
            </a:p>
          </p:txBody>
        </p:sp>
      </p:grp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6181725" y="4964113"/>
            <a:ext cx="204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Counterexample</a:t>
            </a:r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962025" y="5649913"/>
            <a:ext cx="7038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 great advantage of model checking is the ability to produce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behavioral counterexamples to explain what is going wrong.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9" grpId="0"/>
      <p:bldP spid="399370" grpId="0"/>
      <p:bldP spid="399390" grpId="0"/>
      <p:bldP spid="399391" grpId="0"/>
      <p:bldP spid="399396" grpId="0"/>
      <p:bldP spid="39939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2368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/>
                <a:latin typeface="Courier New" pitchFamily="49" charset="0"/>
              </a:rPr>
              <a:t>x = y = 0;</a:t>
            </a:r>
          </a:p>
          <a:p>
            <a:r>
              <a:rPr lang="en-US" sz="1800">
                <a:effectLst/>
                <a:latin typeface="Courier New" pitchFamily="49" charset="0"/>
              </a:rPr>
              <a:t>while(*)</a:t>
            </a:r>
          </a:p>
          <a:p>
            <a:r>
              <a:rPr lang="en-US" sz="1800">
                <a:effectLst/>
                <a:latin typeface="Courier New" pitchFamily="49" charset="0"/>
              </a:rPr>
              <a:t>  x++; y++;</a:t>
            </a:r>
          </a:p>
          <a:p>
            <a:r>
              <a:rPr lang="en-US" sz="1800">
                <a:effectLst/>
                <a:latin typeface="Courier New" pitchFamily="49" charset="0"/>
              </a:rPr>
              <a:t>while(x != 0)</a:t>
            </a:r>
          </a:p>
          <a:p>
            <a:r>
              <a:rPr lang="en-US" sz="1800">
                <a:effectLst/>
                <a:latin typeface="Courier New" pitchFamily="49" charset="0"/>
              </a:rPr>
              <a:t>  x--; y--;</a:t>
            </a:r>
          </a:p>
          <a:p>
            <a:r>
              <a:rPr lang="en-US" sz="1800">
                <a:effectLst/>
                <a:latin typeface="Courier New" pitchFamily="49" charset="0"/>
              </a:rPr>
              <a:t>assert (y == 0);</a:t>
            </a:r>
          </a:p>
        </p:txBody>
      </p:sp>
      <p:grpSp>
        <p:nvGrpSpPr>
          <p:cNvPr id="434210" name="Group 34"/>
          <p:cNvGrpSpPr>
            <a:grpSpLocks/>
          </p:cNvGrpSpPr>
          <p:nvPr/>
        </p:nvGrpSpPr>
        <p:grpSpPr bwMode="auto">
          <a:xfrm>
            <a:off x="4953000" y="1295400"/>
            <a:ext cx="3048000" cy="2895600"/>
            <a:chOff x="3120" y="816"/>
            <a:chExt cx="1920" cy="1824"/>
          </a:xfrm>
        </p:grpSpPr>
        <p:sp>
          <p:nvSpPr>
            <p:cNvPr id="434188" name="Oval 12"/>
            <p:cNvSpPr>
              <a:spLocks noChangeArrowheads="1"/>
            </p:cNvSpPr>
            <p:nvPr/>
          </p:nvSpPr>
          <p:spPr bwMode="auto">
            <a:xfrm rot="5400000">
              <a:off x="3168" y="14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189" name="Line 13"/>
            <p:cNvSpPr>
              <a:spLocks noChangeShapeType="1"/>
            </p:cNvSpPr>
            <p:nvPr/>
          </p:nvSpPr>
          <p:spPr bwMode="auto">
            <a:xfrm rot="5400000">
              <a:off x="3024" y="12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190" name="Line 14"/>
            <p:cNvSpPr>
              <a:spLocks noChangeShapeType="1"/>
            </p:cNvSpPr>
            <p:nvPr/>
          </p:nvSpPr>
          <p:spPr bwMode="auto">
            <a:xfrm rot="5400000">
              <a:off x="3000" y="22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191" name="Oval 15"/>
            <p:cNvSpPr>
              <a:spLocks noChangeArrowheads="1"/>
            </p:cNvSpPr>
            <p:nvPr/>
          </p:nvSpPr>
          <p:spPr bwMode="auto">
            <a:xfrm rot="5400000">
              <a:off x="3168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193" name="Oval 17"/>
            <p:cNvSpPr>
              <a:spLocks noChangeArrowheads="1"/>
            </p:cNvSpPr>
            <p:nvPr/>
          </p:nvSpPr>
          <p:spPr bwMode="auto">
            <a:xfrm rot="5400000">
              <a:off x="3120" y="24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194" name="Freeform 18"/>
            <p:cNvSpPr>
              <a:spLocks/>
            </p:cNvSpPr>
            <p:nvPr/>
          </p:nvSpPr>
          <p:spPr bwMode="auto">
            <a:xfrm rot="5400000">
              <a:off x="3237" y="1318"/>
              <a:ext cx="397" cy="344"/>
            </a:xfrm>
            <a:custGeom>
              <a:avLst/>
              <a:gdLst>
                <a:gd name="T0" fmla="*/ 245 w 397"/>
                <a:gd name="T1" fmla="*/ 344 h 344"/>
                <a:gd name="T2" fmla="*/ 389 w 397"/>
                <a:gd name="T3" fmla="*/ 152 h 344"/>
                <a:gd name="T4" fmla="*/ 197 w 397"/>
                <a:gd name="T5" fmla="*/ 8 h 344"/>
                <a:gd name="T6" fmla="*/ 8 w 397"/>
                <a:gd name="T7" fmla="*/ 160 h 344"/>
                <a:gd name="T8" fmla="*/ 149 w 397"/>
                <a:gd name="T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44">
                  <a:moveTo>
                    <a:pt x="245" y="344"/>
                  </a:moveTo>
                  <a:cubicBezTo>
                    <a:pt x="245" y="344"/>
                    <a:pt x="397" y="208"/>
                    <a:pt x="389" y="152"/>
                  </a:cubicBezTo>
                  <a:cubicBezTo>
                    <a:pt x="381" y="96"/>
                    <a:pt x="261" y="0"/>
                    <a:pt x="197" y="8"/>
                  </a:cubicBezTo>
                  <a:cubicBezTo>
                    <a:pt x="133" y="16"/>
                    <a:pt x="16" y="104"/>
                    <a:pt x="8" y="160"/>
                  </a:cubicBezTo>
                  <a:cubicBezTo>
                    <a:pt x="0" y="216"/>
                    <a:pt x="120" y="306"/>
                    <a:pt x="149" y="3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4197" name="Oval 21"/>
            <p:cNvSpPr>
              <a:spLocks noChangeArrowheads="1"/>
            </p:cNvSpPr>
            <p:nvPr/>
          </p:nvSpPr>
          <p:spPr bwMode="auto">
            <a:xfrm rot="5400000">
              <a:off x="3168" y="9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198" name="Line 22"/>
            <p:cNvSpPr>
              <a:spLocks noChangeShapeType="1"/>
            </p:cNvSpPr>
            <p:nvPr/>
          </p:nvSpPr>
          <p:spPr bwMode="auto">
            <a:xfrm rot="5400000">
              <a:off x="3144" y="8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199" name="Text Box 23"/>
            <p:cNvSpPr txBox="1">
              <a:spLocks noChangeArrowheads="1"/>
            </p:cNvSpPr>
            <p:nvPr/>
          </p:nvSpPr>
          <p:spPr bwMode="auto">
            <a:xfrm>
              <a:off x="3340" y="1031"/>
              <a:ext cx="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x:=0;y:=0</a:t>
              </a:r>
            </a:p>
          </p:txBody>
        </p:sp>
        <p:sp>
          <p:nvSpPr>
            <p:cNvPr id="434200" name="Text Box 24"/>
            <p:cNvSpPr txBox="1">
              <a:spLocks noChangeArrowheads="1"/>
            </p:cNvSpPr>
            <p:nvPr/>
          </p:nvSpPr>
          <p:spPr bwMode="auto">
            <a:xfrm>
              <a:off x="3641" y="1367"/>
              <a:ext cx="10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x:=x+1; y:=y+1</a:t>
              </a:r>
            </a:p>
          </p:txBody>
        </p:sp>
        <p:sp>
          <p:nvSpPr>
            <p:cNvPr id="434201" name="Oval 25"/>
            <p:cNvSpPr>
              <a:spLocks noChangeArrowheads="1"/>
            </p:cNvSpPr>
            <p:nvPr/>
          </p:nvSpPr>
          <p:spPr bwMode="auto">
            <a:xfrm rot="5400000">
              <a:off x="3168" y="19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202" name="Line 26"/>
            <p:cNvSpPr>
              <a:spLocks noChangeShapeType="1"/>
            </p:cNvSpPr>
            <p:nvPr/>
          </p:nvSpPr>
          <p:spPr bwMode="auto">
            <a:xfrm rot="5400000">
              <a:off x="3024" y="17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203" name="Freeform 27"/>
            <p:cNvSpPr>
              <a:spLocks/>
            </p:cNvSpPr>
            <p:nvPr/>
          </p:nvSpPr>
          <p:spPr bwMode="auto">
            <a:xfrm rot="5400000">
              <a:off x="3237" y="1790"/>
              <a:ext cx="397" cy="344"/>
            </a:xfrm>
            <a:custGeom>
              <a:avLst/>
              <a:gdLst>
                <a:gd name="T0" fmla="*/ 245 w 397"/>
                <a:gd name="T1" fmla="*/ 344 h 344"/>
                <a:gd name="T2" fmla="*/ 389 w 397"/>
                <a:gd name="T3" fmla="*/ 152 h 344"/>
                <a:gd name="T4" fmla="*/ 197 w 397"/>
                <a:gd name="T5" fmla="*/ 8 h 344"/>
                <a:gd name="T6" fmla="*/ 8 w 397"/>
                <a:gd name="T7" fmla="*/ 160 h 344"/>
                <a:gd name="T8" fmla="*/ 149 w 397"/>
                <a:gd name="T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44">
                  <a:moveTo>
                    <a:pt x="245" y="344"/>
                  </a:moveTo>
                  <a:cubicBezTo>
                    <a:pt x="245" y="344"/>
                    <a:pt x="397" y="208"/>
                    <a:pt x="389" y="152"/>
                  </a:cubicBezTo>
                  <a:cubicBezTo>
                    <a:pt x="381" y="96"/>
                    <a:pt x="261" y="0"/>
                    <a:pt x="197" y="8"/>
                  </a:cubicBezTo>
                  <a:cubicBezTo>
                    <a:pt x="133" y="16"/>
                    <a:pt x="16" y="104"/>
                    <a:pt x="8" y="160"/>
                  </a:cubicBezTo>
                  <a:cubicBezTo>
                    <a:pt x="0" y="216"/>
                    <a:pt x="120" y="306"/>
                    <a:pt x="149" y="3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4204" name="Text Box 28"/>
            <p:cNvSpPr txBox="1">
              <a:spLocks noChangeArrowheads="1"/>
            </p:cNvSpPr>
            <p:nvPr/>
          </p:nvSpPr>
          <p:spPr bwMode="auto">
            <a:xfrm>
              <a:off x="3621" y="1837"/>
              <a:ext cx="14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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0]; x:=x-1; y:=y-1</a:t>
              </a:r>
            </a:p>
          </p:txBody>
        </p:sp>
        <p:sp>
          <p:nvSpPr>
            <p:cNvPr id="434205" name="Text Box 29"/>
            <p:cNvSpPr txBox="1">
              <a:spLocks noChangeArrowheads="1"/>
            </p:cNvSpPr>
            <p:nvPr/>
          </p:nvSpPr>
          <p:spPr bwMode="auto">
            <a:xfrm>
              <a:off x="3216" y="2160"/>
              <a:ext cx="8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[x=0]; [y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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0]</a:t>
              </a:r>
            </a:p>
          </p:txBody>
        </p:sp>
      </p:grpSp>
      <p:sp>
        <p:nvSpPr>
          <p:cNvPr id="434207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686800" cy="1066800"/>
          </a:xfrm>
          <a:noFill/>
          <a:ln/>
        </p:spPr>
        <p:txBody>
          <a:bodyPr/>
          <a:lstStyle/>
          <a:p>
            <a:r>
              <a:rPr lang="en-US"/>
              <a:t>Try to prove with predicate abstraction, with predicates {x=0,y=0}</a:t>
            </a:r>
          </a:p>
          <a:p>
            <a:r>
              <a:rPr lang="en-US"/>
              <a:t>Predicate abstraction with P is Hoare logic over the Boolean combinations of P</a:t>
            </a:r>
          </a:p>
        </p:txBody>
      </p:sp>
      <p:pic>
        <p:nvPicPr>
          <p:cNvPr id="434209" name="Picture 3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867400"/>
            <a:ext cx="27828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42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4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0" grpId="0"/>
      <p:bldP spid="43420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202" name="Group 2"/>
          <p:cNvGrpSpPr>
            <a:grpSpLocks/>
          </p:cNvGrpSpPr>
          <p:nvPr/>
        </p:nvGrpSpPr>
        <p:grpSpPr bwMode="auto">
          <a:xfrm>
            <a:off x="2438400" y="1219200"/>
            <a:ext cx="1981200" cy="4876800"/>
            <a:chOff x="1584" y="768"/>
            <a:chExt cx="1248" cy="3072"/>
          </a:xfrm>
        </p:grpSpPr>
        <p:sp>
          <p:nvSpPr>
            <p:cNvPr id="435203" name="Rectangle 3"/>
            <p:cNvSpPr>
              <a:spLocks noChangeArrowheads="1"/>
            </p:cNvSpPr>
            <p:nvPr/>
          </p:nvSpPr>
          <p:spPr bwMode="auto">
            <a:xfrm>
              <a:off x="1584" y="768"/>
              <a:ext cx="1248" cy="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435204" name="Group 4"/>
            <p:cNvGrpSpPr>
              <a:grpSpLocks/>
            </p:cNvGrpSpPr>
            <p:nvPr/>
          </p:nvGrpSpPr>
          <p:grpSpPr bwMode="auto">
            <a:xfrm>
              <a:off x="1724" y="816"/>
              <a:ext cx="860" cy="2832"/>
              <a:chOff x="1712" y="816"/>
              <a:chExt cx="860" cy="2832"/>
            </a:xfrm>
          </p:grpSpPr>
          <p:sp>
            <p:nvSpPr>
              <p:cNvPr id="435205" name="Text Box 5"/>
              <p:cNvSpPr txBox="1">
                <a:spLocks noChangeArrowheads="1"/>
              </p:cNvSpPr>
              <p:nvPr/>
            </p:nvSpPr>
            <p:spPr bwMode="auto">
              <a:xfrm>
                <a:off x="1712" y="1197"/>
                <a:ext cx="86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{x=0 </a:t>
                </a:r>
                <a:r>
                  <a:rPr lang="en-US" sz="1800">
                    <a:solidFill>
                      <a:srgbClr val="990033"/>
                    </a:solidFill>
                    <a:effectLst/>
                    <a:latin typeface="cmsy10" pitchFamily="34" charset="0"/>
                  </a:rPr>
                  <a:t>Æ</a:t>
                </a:r>
                <a:r>
                  <a:rPr lang="en-US" sz="1800">
                    <a:solidFill>
                      <a:srgbClr val="990033"/>
                    </a:solidFill>
                    <a:effectLst/>
                  </a:rPr>
                  <a:t> y=0}</a:t>
                </a:r>
              </a:p>
            </p:txBody>
          </p:sp>
          <p:sp>
            <p:nvSpPr>
              <p:cNvPr id="435206" name="Text Box 6"/>
              <p:cNvSpPr txBox="1">
                <a:spLocks noChangeArrowheads="1"/>
              </p:cNvSpPr>
              <p:nvPr/>
            </p:nvSpPr>
            <p:spPr bwMode="auto">
              <a:xfrm>
                <a:off x="1718" y="1490"/>
                <a:ext cx="85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{x</a:t>
                </a:r>
                <a:r>
                  <a:rPr lang="en-US" sz="1800">
                    <a:solidFill>
                      <a:srgbClr val="990033"/>
                    </a:solidFill>
                    <a:effectLst/>
                    <a:latin typeface="Symbol" pitchFamily="18" charset="2"/>
                    <a:sym typeface="Symbol" pitchFamily="18" charset="2"/>
                  </a:rPr>
                  <a:t></a:t>
                </a:r>
                <a:r>
                  <a:rPr lang="en-US" sz="1800">
                    <a:solidFill>
                      <a:srgbClr val="990033"/>
                    </a:solidFill>
                    <a:effectLst/>
                  </a:rPr>
                  <a:t>0 </a:t>
                </a:r>
                <a:r>
                  <a:rPr lang="en-US" sz="1800">
                    <a:solidFill>
                      <a:srgbClr val="990033"/>
                    </a:solidFill>
                    <a:effectLst/>
                    <a:latin typeface="cmsy10" pitchFamily="34" charset="0"/>
                  </a:rPr>
                  <a:t>Æ</a:t>
                </a:r>
                <a:r>
                  <a:rPr lang="en-US" sz="1800">
                    <a:solidFill>
                      <a:srgbClr val="990033"/>
                    </a:solidFill>
                    <a:effectLst/>
                  </a:rPr>
                  <a:t> y</a:t>
                </a:r>
                <a:r>
                  <a:rPr lang="en-US" sz="1800">
                    <a:solidFill>
                      <a:srgbClr val="990033"/>
                    </a:solidFill>
                    <a:effectLst/>
                    <a:latin typeface="Symbol" pitchFamily="18" charset="2"/>
                    <a:sym typeface="Symbol" pitchFamily="18" charset="2"/>
                  </a:rPr>
                  <a:t></a:t>
                </a:r>
                <a:r>
                  <a:rPr lang="en-US" sz="1800">
                    <a:solidFill>
                      <a:srgbClr val="990033"/>
                    </a:solidFill>
                    <a:effectLst/>
                  </a:rPr>
                  <a:t>0}</a:t>
                </a:r>
              </a:p>
            </p:txBody>
          </p:sp>
          <p:sp>
            <p:nvSpPr>
              <p:cNvPr id="435207" name="Text Box 7"/>
              <p:cNvSpPr txBox="1">
                <a:spLocks noChangeArrowheads="1"/>
              </p:cNvSpPr>
              <p:nvPr/>
            </p:nvSpPr>
            <p:spPr bwMode="auto">
              <a:xfrm>
                <a:off x="1889" y="1786"/>
                <a:ext cx="5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{True}</a:t>
                </a:r>
              </a:p>
            </p:txBody>
          </p:sp>
          <p:sp>
            <p:nvSpPr>
              <p:cNvPr id="435208" name="Text Box 8"/>
              <p:cNvSpPr txBox="1">
                <a:spLocks noChangeArrowheads="1"/>
              </p:cNvSpPr>
              <p:nvPr/>
            </p:nvSpPr>
            <p:spPr bwMode="auto">
              <a:xfrm>
                <a:off x="1888" y="2353"/>
                <a:ext cx="5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{True}</a:t>
                </a:r>
              </a:p>
            </p:txBody>
          </p:sp>
          <p:sp>
            <p:nvSpPr>
              <p:cNvPr id="435209" name="Text Box 9"/>
              <p:cNvSpPr txBox="1">
                <a:spLocks noChangeArrowheads="1"/>
              </p:cNvSpPr>
              <p:nvPr/>
            </p:nvSpPr>
            <p:spPr bwMode="auto">
              <a:xfrm>
                <a:off x="1888" y="2872"/>
                <a:ext cx="5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{True}</a:t>
                </a:r>
              </a:p>
            </p:txBody>
          </p:sp>
          <p:sp>
            <p:nvSpPr>
              <p:cNvPr id="435210" name="Text Box 10"/>
              <p:cNvSpPr txBox="1">
                <a:spLocks noChangeArrowheads="1"/>
              </p:cNvSpPr>
              <p:nvPr/>
            </p:nvSpPr>
            <p:spPr bwMode="auto">
              <a:xfrm>
                <a:off x="1888" y="3417"/>
                <a:ext cx="5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{True}</a:t>
                </a:r>
              </a:p>
            </p:txBody>
          </p:sp>
          <p:sp>
            <p:nvSpPr>
              <p:cNvPr id="435211" name="Text Box 11"/>
              <p:cNvSpPr txBox="1">
                <a:spLocks noChangeArrowheads="1"/>
              </p:cNvSpPr>
              <p:nvPr/>
            </p:nvSpPr>
            <p:spPr bwMode="auto">
              <a:xfrm>
                <a:off x="1864" y="816"/>
                <a:ext cx="5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{True}</a:t>
                </a:r>
              </a:p>
            </p:txBody>
          </p:sp>
        </p:grpSp>
      </p:grpSp>
      <p:grpSp>
        <p:nvGrpSpPr>
          <p:cNvPr id="435212" name="Group 12"/>
          <p:cNvGrpSpPr>
            <a:grpSpLocks/>
          </p:cNvGrpSpPr>
          <p:nvPr/>
        </p:nvGrpSpPr>
        <p:grpSpPr bwMode="auto">
          <a:xfrm>
            <a:off x="2895600" y="1295400"/>
            <a:ext cx="895350" cy="4495800"/>
            <a:chOff x="1860" y="816"/>
            <a:chExt cx="564" cy="2832"/>
          </a:xfrm>
        </p:grpSpPr>
        <p:sp>
          <p:nvSpPr>
            <p:cNvPr id="435213" name="Text Box 13"/>
            <p:cNvSpPr txBox="1">
              <a:spLocks noChangeArrowheads="1"/>
            </p:cNvSpPr>
            <p:nvPr/>
          </p:nvSpPr>
          <p:spPr bwMode="auto">
            <a:xfrm>
              <a:off x="1882" y="124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14" name="Text Box 14"/>
            <p:cNvSpPr txBox="1">
              <a:spLocks noChangeArrowheads="1"/>
            </p:cNvSpPr>
            <p:nvPr/>
          </p:nvSpPr>
          <p:spPr bwMode="auto">
            <a:xfrm>
              <a:off x="1882" y="1489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15" name="Text Box 15"/>
            <p:cNvSpPr txBox="1">
              <a:spLocks noChangeArrowheads="1"/>
            </p:cNvSpPr>
            <p:nvPr/>
          </p:nvSpPr>
          <p:spPr bwMode="auto">
            <a:xfrm>
              <a:off x="1882" y="1786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16" name="Text Box 16"/>
            <p:cNvSpPr txBox="1">
              <a:spLocks noChangeArrowheads="1"/>
            </p:cNvSpPr>
            <p:nvPr/>
          </p:nvSpPr>
          <p:spPr bwMode="auto">
            <a:xfrm>
              <a:off x="1882" y="235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17" name="Text Box 17"/>
            <p:cNvSpPr txBox="1">
              <a:spLocks noChangeArrowheads="1"/>
            </p:cNvSpPr>
            <p:nvPr/>
          </p:nvSpPr>
          <p:spPr bwMode="auto">
            <a:xfrm>
              <a:off x="1882" y="292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18" name="Text Box 18"/>
            <p:cNvSpPr txBox="1">
              <a:spLocks noChangeArrowheads="1"/>
            </p:cNvSpPr>
            <p:nvPr/>
          </p:nvSpPr>
          <p:spPr bwMode="auto">
            <a:xfrm>
              <a:off x="1860" y="3417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{False}</a:t>
              </a:r>
            </a:p>
          </p:txBody>
        </p:sp>
        <p:sp>
          <p:nvSpPr>
            <p:cNvPr id="435219" name="Text Box 19"/>
            <p:cNvSpPr txBox="1">
              <a:spLocks noChangeArrowheads="1"/>
            </p:cNvSpPr>
            <p:nvPr/>
          </p:nvSpPr>
          <p:spPr bwMode="auto">
            <a:xfrm>
              <a:off x="1864" y="816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{True}</a:t>
              </a:r>
            </a:p>
          </p:txBody>
        </p:sp>
      </p:grpSp>
      <p:sp>
        <p:nvSpPr>
          <p:cNvPr id="43522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Unprovable path</a:t>
            </a:r>
          </a:p>
        </p:txBody>
      </p:sp>
      <p:sp>
        <p:nvSpPr>
          <p:cNvPr id="435226" name="Text Box 26"/>
          <p:cNvSpPr txBox="1">
            <a:spLocks noChangeArrowheads="1"/>
          </p:cNvSpPr>
          <p:nvPr/>
        </p:nvSpPr>
        <p:spPr bwMode="auto">
          <a:xfrm>
            <a:off x="1066800" y="1600200"/>
            <a:ext cx="1549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/>
                <a:latin typeface="Courier New" pitchFamily="49" charset="0"/>
              </a:rPr>
              <a:t>x = y = 0;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x++; y++;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x++; y++;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[x!=0];</a:t>
            </a:r>
          </a:p>
          <a:p>
            <a:r>
              <a:rPr lang="en-US" sz="1800">
                <a:effectLst/>
                <a:latin typeface="Courier New" pitchFamily="49" charset="0"/>
              </a:rPr>
              <a:t>x--; y--;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[x!=0];</a:t>
            </a:r>
          </a:p>
          <a:p>
            <a:r>
              <a:rPr lang="en-US" sz="1800">
                <a:effectLst/>
                <a:latin typeface="Courier New" pitchFamily="49" charset="0"/>
              </a:rPr>
              <a:t>x--; y--;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[x == 0]</a:t>
            </a:r>
          </a:p>
          <a:p>
            <a:r>
              <a:rPr lang="en-US" sz="1800">
                <a:effectLst/>
                <a:latin typeface="Courier New" pitchFamily="49" charset="0"/>
              </a:rPr>
              <a:t>[y != 0]</a:t>
            </a:r>
          </a:p>
        </p:txBody>
      </p:sp>
      <p:sp>
        <p:nvSpPr>
          <p:cNvPr id="435227" name="Line 27"/>
          <p:cNvSpPr>
            <a:spLocks noChangeShapeType="1"/>
          </p:cNvSpPr>
          <p:nvPr/>
        </p:nvSpPr>
        <p:spPr bwMode="auto">
          <a:xfrm>
            <a:off x="25146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28" name="Oval 28"/>
          <p:cNvSpPr>
            <a:spLocks noChangeArrowheads="1"/>
          </p:cNvSpPr>
          <p:nvPr/>
        </p:nvSpPr>
        <p:spPr bwMode="auto">
          <a:xfrm>
            <a:off x="2438400" y="1447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29" name="Line 29"/>
          <p:cNvSpPr>
            <a:spLocks noChangeShapeType="1"/>
          </p:cNvSpPr>
          <p:nvPr/>
        </p:nvSpPr>
        <p:spPr bwMode="auto">
          <a:xfrm>
            <a:off x="2514600" y="213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30" name="Oval 30"/>
          <p:cNvSpPr>
            <a:spLocks noChangeArrowheads="1"/>
          </p:cNvSpPr>
          <p:nvPr/>
        </p:nvSpPr>
        <p:spPr bwMode="auto">
          <a:xfrm>
            <a:off x="2438400" y="1981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31" name="Line 31"/>
          <p:cNvSpPr>
            <a:spLocks noChangeShapeType="1"/>
          </p:cNvSpPr>
          <p:nvPr/>
        </p:nvSpPr>
        <p:spPr bwMode="auto">
          <a:xfrm>
            <a:off x="2514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32" name="Oval 32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33" name="Line 33"/>
          <p:cNvSpPr>
            <a:spLocks noChangeShapeType="1"/>
          </p:cNvSpPr>
          <p:nvPr/>
        </p:nvSpPr>
        <p:spPr bwMode="auto">
          <a:xfrm>
            <a:off x="2514600" y="3200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34" name="Oval 34"/>
          <p:cNvSpPr>
            <a:spLocks noChangeArrowheads="1"/>
          </p:cNvSpPr>
          <p:nvPr/>
        </p:nvSpPr>
        <p:spPr bwMode="auto">
          <a:xfrm>
            <a:off x="2438400" y="3048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35" name="Line 35"/>
          <p:cNvSpPr>
            <a:spLocks noChangeShapeType="1"/>
          </p:cNvSpPr>
          <p:nvPr/>
        </p:nvSpPr>
        <p:spPr bwMode="auto">
          <a:xfrm>
            <a:off x="2514600" y="403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36" name="Oval 36"/>
          <p:cNvSpPr>
            <a:spLocks noChangeArrowheads="1"/>
          </p:cNvSpPr>
          <p:nvPr/>
        </p:nvSpPr>
        <p:spPr bwMode="auto">
          <a:xfrm>
            <a:off x="2438400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37" name="Line 37"/>
          <p:cNvSpPr>
            <a:spLocks noChangeShapeType="1"/>
          </p:cNvSpPr>
          <p:nvPr/>
        </p:nvSpPr>
        <p:spPr bwMode="auto">
          <a:xfrm>
            <a:off x="25146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38" name="Oval 38"/>
          <p:cNvSpPr>
            <a:spLocks noChangeArrowheads="1"/>
          </p:cNvSpPr>
          <p:nvPr/>
        </p:nvSpPr>
        <p:spPr bwMode="auto">
          <a:xfrm>
            <a:off x="2438400" y="4724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39" name="Oval 39"/>
          <p:cNvSpPr>
            <a:spLocks noChangeArrowheads="1"/>
          </p:cNvSpPr>
          <p:nvPr/>
        </p:nvSpPr>
        <p:spPr bwMode="auto">
          <a:xfrm>
            <a:off x="2438400" y="5562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40" name="Text Box 40"/>
          <p:cNvSpPr txBox="1">
            <a:spLocks noChangeArrowheads="1"/>
          </p:cNvSpPr>
          <p:nvPr/>
        </p:nvSpPr>
        <p:spPr bwMode="auto">
          <a:xfrm>
            <a:off x="4613275" y="1230313"/>
            <a:ext cx="3878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Cannot prove with PA({x=0,y=0})</a:t>
            </a:r>
          </a:p>
        </p:txBody>
      </p:sp>
      <p:sp>
        <p:nvSpPr>
          <p:cNvPr id="435241" name="Text Box 41"/>
          <p:cNvSpPr txBox="1">
            <a:spLocks noChangeArrowheads="1"/>
          </p:cNvSpPr>
          <p:nvPr/>
        </p:nvSpPr>
        <p:spPr bwMode="auto">
          <a:xfrm>
            <a:off x="4616450" y="1916113"/>
            <a:ext cx="264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Ask refiner to prove it!</a:t>
            </a:r>
          </a:p>
        </p:txBody>
      </p:sp>
      <p:sp>
        <p:nvSpPr>
          <p:cNvPr id="435243" name="Oval 43"/>
          <p:cNvSpPr>
            <a:spLocks noChangeArrowheads="1"/>
          </p:cNvSpPr>
          <p:nvPr/>
        </p:nvSpPr>
        <p:spPr bwMode="auto">
          <a:xfrm>
            <a:off x="2362200" y="548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5244" name="Text Box 44"/>
          <p:cNvSpPr txBox="1">
            <a:spLocks noChangeArrowheads="1"/>
          </p:cNvSpPr>
          <p:nvPr/>
        </p:nvSpPr>
        <p:spPr bwMode="auto">
          <a:xfrm>
            <a:off x="4608513" y="2651125"/>
            <a:ext cx="4154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Augment P with new predicate x=y.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PA can replicate proof.</a:t>
            </a:r>
          </a:p>
        </p:txBody>
      </p:sp>
      <p:grpSp>
        <p:nvGrpSpPr>
          <p:cNvPr id="435245" name="Group 45"/>
          <p:cNvGrpSpPr>
            <a:grpSpLocks/>
          </p:cNvGrpSpPr>
          <p:nvPr/>
        </p:nvGrpSpPr>
        <p:grpSpPr bwMode="auto">
          <a:xfrm>
            <a:off x="2635250" y="1295400"/>
            <a:ext cx="1479550" cy="4495800"/>
            <a:chOff x="1676" y="816"/>
            <a:chExt cx="932" cy="2832"/>
          </a:xfrm>
        </p:grpSpPr>
        <p:sp>
          <p:nvSpPr>
            <p:cNvPr id="435246" name="Text Box 46"/>
            <p:cNvSpPr txBox="1">
              <a:spLocks noChangeArrowheads="1"/>
            </p:cNvSpPr>
            <p:nvPr/>
          </p:nvSpPr>
          <p:spPr bwMode="auto">
            <a:xfrm>
              <a:off x="1676" y="1248"/>
              <a:ext cx="9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 </a:t>
              </a:r>
              <a:r>
                <a:rPr lang="en-US" sz="1800">
                  <a:solidFill>
                    <a:srgbClr val="990033"/>
                  </a:solidFill>
                  <a:effectLst/>
                  <a:latin typeface="cmsy10" pitchFamily="34" charset="0"/>
                </a:rPr>
                <a:t>Æ</a:t>
              </a:r>
              <a:r>
                <a:rPr lang="en-US" sz="1800">
                  <a:solidFill>
                    <a:srgbClr val="990033"/>
                  </a:solidFill>
                  <a:effectLst/>
                </a:rPr>
                <a:t> x=0}</a:t>
              </a:r>
            </a:p>
          </p:txBody>
        </p:sp>
        <p:sp>
          <p:nvSpPr>
            <p:cNvPr id="435247" name="Text Box 47"/>
            <p:cNvSpPr txBox="1">
              <a:spLocks noChangeArrowheads="1"/>
            </p:cNvSpPr>
            <p:nvPr/>
          </p:nvSpPr>
          <p:spPr bwMode="auto">
            <a:xfrm>
              <a:off x="1679" y="1490"/>
              <a:ext cx="9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 </a:t>
              </a:r>
              <a:r>
                <a:rPr lang="en-US" sz="1800">
                  <a:solidFill>
                    <a:srgbClr val="990033"/>
                  </a:solidFill>
                  <a:effectLst/>
                  <a:latin typeface="cmsy10" pitchFamily="34" charset="0"/>
                </a:rPr>
                <a:t>Æ</a:t>
              </a:r>
              <a:r>
                <a:rPr lang="en-US" sz="1800">
                  <a:solidFill>
                    <a:srgbClr val="990033"/>
                  </a:solidFill>
                  <a:effectLst/>
                </a:rPr>
                <a:t> x</a:t>
              </a:r>
              <a:r>
                <a:rPr lang="en-US" sz="1800">
                  <a:solidFill>
                    <a:srgbClr val="990033"/>
                  </a:solidFill>
                  <a:effectLst/>
                  <a:latin typeface="Symbol" pitchFamily="18" charset="2"/>
                  <a:sym typeface="Symbol" pitchFamily="18" charset="2"/>
                </a:rPr>
                <a:t></a:t>
              </a:r>
              <a:r>
                <a:rPr lang="en-US" sz="1800">
                  <a:solidFill>
                    <a:srgbClr val="990033"/>
                  </a:solidFill>
                  <a:effectLst/>
                </a:rPr>
                <a:t>0}</a:t>
              </a:r>
            </a:p>
          </p:txBody>
        </p:sp>
        <p:sp>
          <p:nvSpPr>
            <p:cNvPr id="435248" name="Text Box 48"/>
            <p:cNvSpPr txBox="1">
              <a:spLocks noChangeArrowheads="1"/>
            </p:cNvSpPr>
            <p:nvPr/>
          </p:nvSpPr>
          <p:spPr bwMode="auto">
            <a:xfrm>
              <a:off x="1882" y="1786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49" name="Text Box 49"/>
            <p:cNvSpPr txBox="1">
              <a:spLocks noChangeArrowheads="1"/>
            </p:cNvSpPr>
            <p:nvPr/>
          </p:nvSpPr>
          <p:spPr bwMode="auto">
            <a:xfrm>
              <a:off x="1882" y="235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50" name="Text Box 50"/>
            <p:cNvSpPr txBox="1">
              <a:spLocks noChangeArrowheads="1"/>
            </p:cNvSpPr>
            <p:nvPr/>
          </p:nvSpPr>
          <p:spPr bwMode="auto">
            <a:xfrm>
              <a:off x="1882" y="292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51" name="Text Box 51"/>
            <p:cNvSpPr txBox="1">
              <a:spLocks noChangeArrowheads="1"/>
            </p:cNvSpPr>
            <p:nvPr/>
          </p:nvSpPr>
          <p:spPr bwMode="auto">
            <a:xfrm>
              <a:off x="1860" y="3417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{False}</a:t>
              </a:r>
            </a:p>
          </p:txBody>
        </p:sp>
        <p:sp>
          <p:nvSpPr>
            <p:cNvPr id="435252" name="Text Box 52"/>
            <p:cNvSpPr txBox="1">
              <a:spLocks noChangeArrowheads="1"/>
            </p:cNvSpPr>
            <p:nvPr/>
          </p:nvSpPr>
          <p:spPr bwMode="auto">
            <a:xfrm>
              <a:off x="1864" y="816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{True}</a:t>
              </a:r>
            </a:p>
          </p:txBody>
        </p:sp>
      </p:grpSp>
      <p:sp>
        <p:nvSpPr>
          <p:cNvPr id="435254" name="Text Box 54"/>
          <p:cNvSpPr txBox="1">
            <a:spLocks noChangeArrowheads="1"/>
          </p:cNvSpPr>
          <p:nvPr/>
        </p:nvSpPr>
        <p:spPr bwMode="auto">
          <a:xfrm>
            <a:off x="4724400" y="3810000"/>
            <a:ext cx="378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Abstraction refinement:</a:t>
            </a:r>
          </a:p>
          <a:p>
            <a:pP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Path unprovable to abstraction</a:t>
            </a:r>
          </a:p>
          <a:p>
            <a:pP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Refiner proves</a:t>
            </a:r>
          </a:p>
          <a:p>
            <a:pP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Abstraction replicates proof</a:t>
            </a:r>
          </a:p>
        </p:txBody>
      </p:sp>
    </p:spTree>
    <p:extLst>
      <p:ext uri="{BB962C8B-B14F-4D97-AF65-F5344CB8AC3E}">
        <p14:creationId xmlns:p14="http://schemas.microsoft.com/office/powerpoint/2010/main" val="26713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40" grpId="0"/>
      <p:bldP spid="435241" grpId="0"/>
      <p:bldP spid="435244" grpId="0"/>
      <p:bldP spid="43525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reductiveness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 reductive abstractions can be characterized by the path proofs they can replicate</a:t>
            </a:r>
          </a:p>
          <a:p>
            <a:pPr lvl="1"/>
            <a:r>
              <a:rPr lang="en-US" dirty="0"/>
              <a:t>Predicate abstraction over P replicates all the path proofs over Boolean combinations of P.</a:t>
            </a:r>
          </a:p>
          <a:p>
            <a:pPr lvl="1"/>
            <a:r>
              <a:rPr lang="en-US" dirty="0"/>
              <a:t>The Boolean program abstraction replicates all the path proofs over the </a:t>
            </a:r>
            <a:r>
              <a:rPr lang="en-US" i="1" dirty="0"/>
              <a:t>cubes</a:t>
            </a:r>
            <a:r>
              <a:rPr lang="en-US" dirty="0"/>
              <a:t> of P. </a:t>
            </a:r>
          </a:p>
          <a:p>
            <a:r>
              <a:rPr lang="en-US" dirty="0"/>
              <a:t>For these cases, it is easy to find an augmentation that replicates a proof (if the proof is QF).</a:t>
            </a:r>
          </a:p>
          <a:p>
            <a:r>
              <a:rPr lang="en-US" dirty="0"/>
              <a:t>In general, finding the least augmentation might be hard...</a:t>
            </a:r>
          </a:p>
          <a:p>
            <a:endParaRPr lang="en-US" dirty="0"/>
          </a:p>
        </p:txBody>
      </p:sp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3200400" y="5257800"/>
            <a:ext cx="484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But where do the path proofs come from?</a:t>
            </a:r>
          </a:p>
        </p:txBody>
      </p:sp>
    </p:spTree>
    <p:extLst>
      <p:ext uri="{BB962C8B-B14F-4D97-AF65-F5344CB8AC3E}">
        <p14:creationId xmlns:p14="http://schemas.microsoft.com/office/powerpoint/2010/main" val="40575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/>
      <p:bldP spid="4362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methods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286000"/>
            <a:ext cx="5715000" cy="2590800"/>
          </a:xfrm>
          <a:ln/>
        </p:spPr>
        <p:txBody>
          <a:bodyPr/>
          <a:lstStyle/>
          <a:p>
            <a:r>
              <a:rPr lang="en-US"/>
              <a:t>Strongest postcondition (SLAM1)</a:t>
            </a:r>
          </a:p>
          <a:p>
            <a:r>
              <a:rPr lang="en-US"/>
              <a:t>Weakest precondition (Magic,FSoft,Yogi)</a:t>
            </a:r>
          </a:p>
          <a:p>
            <a:r>
              <a:rPr lang="en-US"/>
              <a:t>Interpolant methods</a:t>
            </a:r>
          </a:p>
          <a:p>
            <a:pPr lvl="1"/>
            <a:r>
              <a:rPr lang="en-US"/>
              <a:t>Feasible interpolation (BLAST, IMPACT)</a:t>
            </a:r>
          </a:p>
          <a:p>
            <a:pPr lvl="1"/>
            <a:r>
              <a:rPr lang="en-US"/>
              <a:t>Bounded provers (SATABS)</a:t>
            </a:r>
          </a:p>
          <a:p>
            <a:pPr lvl="1"/>
            <a:r>
              <a:rPr lang="en-US"/>
              <a:t>Constraint-based (ARMC)</a:t>
            </a:r>
          </a:p>
        </p:txBody>
      </p:sp>
      <p:grpSp>
        <p:nvGrpSpPr>
          <p:cNvPr id="437252" name="Group 4"/>
          <p:cNvGrpSpPr>
            <a:grpSpLocks/>
          </p:cNvGrpSpPr>
          <p:nvPr/>
        </p:nvGrpSpPr>
        <p:grpSpPr bwMode="auto">
          <a:xfrm>
            <a:off x="1371600" y="2133600"/>
            <a:ext cx="6019800" cy="3368675"/>
            <a:chOff x="864" y="1008"/>
            <a:chExt cx="3792" cy="2122"/>
          </a:xfrm>
        </p:grpSpPr>
        <p:sp>
          <p:nvSpPr>
            <p:cNvPr id="437253" name="Rectangle 5"/>
            <p:cNvSpPr>
              <a:spLocks noChangeArrowheads="1"/>
            </p:cNvSpPr>
            <p:nvPr/>
          </p:nvSpPr>
          <p:spPr bwMode="auto">
            <a:xfrm>
              <a:off x="864" y="1008"/>
              <a:ext cx="3792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7254" name="Text Box 6"/>
            <p:cNvSpPr txBox="1">
              <a:spLocks noChangeArrowheads="1"/>
            </p:cNvSpPr>
            <p:nvPr/>
          </p:nvSpPr>
          <p:spPr bwMode="auto">
            <a:xfrm>
              <a:off x="3744" y="2880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proof</a:t>
              </a:r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There are many technical approaches to this problems.</a:t>
            </a:r>
          </a:p>
          <a:p>
            <a:r>
              <a:rPr lang="en-US" dirty="0" smtClean="0">
                <a:effectLst/>
              </a:rPr>
              <a:t>All can be viewed, however, as a search for a </a:t>
            </a:r>
            <a:r>
              <a:rPr lang="en-US" i="1" dirty="0" smtClean="0">
                <a:effectLst/>
              </a:rPr>
              <a:t>local proof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88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build="p" bldLvl="2"/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 Lemma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41960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>
              <a:latin typeface="Symbol" pitchFamily="18" charset="2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/>
              <a:t>If A </a:t>
            </a:r>
            <a:r>
              <a:rPr lang="en-US" b="1">
                <a:latin typeface="Symbol" pitchFamily="18" charset="2"/>
              </a:rPr>
              <a:t>Ù</a:t>
            </a:r>
            <a:r>
              <a:rPr lang="en-US"/>
              <a:t> B = false, there exists an </a:t>
            </a:r>
            <a:r>
              <a:rPr lang="en-US" i="1"/>
              <a:t>interpolant</a:t>
            </a:r>
            <a:r>
              <a:rPr lang="en-US"/>
              <a:t> A' for (A,B) such that:</a:t>
            </a:r>
          </a:p>
          <a:p>
            <a:pPr lvl="1" algn="ctr">
              <a:lnSpc>
                <a:spcPct val="160000"/>
              </a:lnSpc>
              <a:buFontTx/>
              <a:buNone/>
            </a:pPr>
            <a:r>
              <a:rPr lang="en-US"/>
              <a:t>A </a:t>
            </a:r>
            <a:r>
              <a:rPr lang="en-US">
                <a:latin typeface="Symbol" pitchFamily="18" charset="2"/>
              </a:rPr>
              <a:t>Þ </a:t>
            </a:r>
            <a:r>
              <a:rPr lang="en-US"/>
              <a:t>A'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/>
              <a:t>A' </a:t>
            </a:r>
            <a:r>
              <a:rPr lang="en-US">
                <a:latin typeface="cmsy10" pitchFamily="34" charset="0"/>
              </a:rPr>
              <a:t>^</a:t>
            </a:r>
            <a:r>
              <a:rPr lang="en-US"/>
              <a:t> B = false</a:t>
            </a:r>
            <a:endParaRPr lang="en-US" sz="2000"/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/>
              <a:t>	A' </a:t>
            </a:r>
            <a:r>
              <a:rPr lang="en-US">
                <a:latin typeface="cmsy10" pitchFamily="34" charset="0"/>
              </a:rPr>
              <a:t>2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L</a:t>
            </a:r>
            <a:r>
              <a:rPr lang="en-US"/>
              <a:t>(A) </a:t>
            </a:r>
            <a:r>
              <a:rPr lang="en-US">
                <a:latin typeface="cmsy10" pitchFamily="34" charset="0"/>
              </a:rPr>
              <a:t>\ L</a:t>
            </a:r>
            <a:r>
              <a:rPr lang="en-US"/>
              <a:t>(B)</a:t>
            </a:r>
          </a:p>
          <a:p>
            <a:pPr>
              <a:lnSpc>
                <a:spcPct val="90000"/>
              </a:lnSpc>
            </a:pPr>
            <a:r>
              <a:rPr lang="en-US"/>
              <a:t>Example:</a:t>
            </a: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= p </a:t>
            </a:r>
            <a:r>
              <a:rPr lang="en-US" sz="2000" b="1">
                <a:latin typeface="Symbol" pitchFamily="18" charset="2"/>
              </a:rPr>
              <a:t>Ù</a:t>
            </a:r>
            <a:r>
              <a:rPr lang="en-US" sz="2000"/>
              <a:t> q,   B = </a:t>
            </a:r>
            <a:r>
              <a:rPr lang="en-US" sz="2000" b="1">
                <a:latin typeface="Symbol" pitchFamily="18" charset="2"/>
              </a:rPr>
              <a:t>Ø</a:t>
            </a:r>
            <a:r>
              <a:rPr lang="en-US" sz="2000"/>
              <a:t>q </a:t>
            </a:r>
            <a:r>
              <a:rPr lang="en-US" sz="2000" b="1">
                <a:latin typeface="Symbol" pitchFamily="18" charset="2"/>
              </a:rPr>
              <a:t>Ù</a:t>
            </a:r>
            <a:r>
              <a:rPr lang="en-US" sz="2000"/>
              <a:t> r,    A' = q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7289800" y="381000"/>
            <a:ext cx="150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  <a:effectLst/>
              </a:rPr>
              <a:t>[Craig,57]</a:t>
            </a: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1516063" y="4572000"/>
            <a:ext cx="6180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 many logics, an interpolant can be derived in linear</a:t>
            </a:r>
          </a:p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time from a refutaion proofs of A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^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2178290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 autoUpdateAnimBg="0"/>
      <p:bldP spid="39526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Interpolants as Floyd-Hoare proofs</a:t>
            </a:r>
          </a:p>
        </p:txBody>
      </p:sp>
      <p:grpSp>
        <p:nvGrpSpPr>
          <p:cNvPr id="397315" name="Group 3"/>
          <p:cNvGrpSpPr>
            <a:grpSpLocks/>
          </p:cNvGrpSpPr>
          <p:nvPr/>
        </p:nvGrpSpPr>
        <p:grpSpPr bwMode="auto">
          <a:xfrm>
            <a:off x="7467600" y="2590800"/>
            <a:ext cx="914400" cy="2362200"/>
            <a:chOff x="1680" y="2064"/>
            <a:chExt cx="576" cy="1488"/>
          </a:xfrm>
        </p:grpSpPr>
        <p:sp>
          <p:nvSpPr>
            <p:cNvPr id="397316" name="Rectangle 4"/>
            <p:cNvSpPr>
              <a:spLocks noChangeArrowheads="1"/>
            </p:cNvSpPr>
            <p:nvPr/>
          </p:nvSpPr>
          <p:spPr bwMode="auto">
            <a:xfrm>
              <a:off x="1680" y="2064"/>
              <a:ext cx="57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7317" name="Rectangle 5"/>
            <p:cNvSpPr>
              <a:spLocks noChangeArrowheads="1"/>
            </p:cNvSpPr>
            <p:nvPr/>
          </p:nvSpPr>
          <p:spPr bwMode="auto">
            <a:xfrm>
              <a:off x="1680" y="2496"/>
              <a:ext cx="52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7318" name="Rectangle 6"/>
            <p:cNvSpPr>
              <a:spLocks noChangeArrowheads="1"/>
            </p:cNvSpPr>
            <p:nvPr/>
          </p:nvSpPr>
          <p:spPr bwMode="auto">
            <a:xfrm>
              <a:off x="1680" y="3024"/>
              <a:ext cx="52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7319" name="Group 7"/>
          <p:cNvGrpSpPr>
            <a:grpSpLocks/>
          </p:cNvGrpSpPr>
          <p:nvPr/>
        </p:nvGrpSpPr>
        <p:grpSpPr bwMode="auto">
          <a:xfrm>
            <a:off x="2562225" y="1143000"/>
            <a:ext cx="776288" cy="2895600"/>
            <a:chOff x="1614" y="720"/>
            <a:chExt cx="489" cy="1824"/>
          </a:xfrm>
        </p:grpSpPr>
        <p:sp>
          <p:nvSpPr>
            <p:cNvPr id="397320" name="Text Box 8"/>
            <p:cNvSpPr txBox="1">
              <a:spLocks noChangeArrowheads="1"/>
            </p:cNvSpPr>
            <p:nvPr/>
          </p:nvSpPr>
          <p:spPr bwMode="auto">
            <a:xfrm>
              <a:off x="1614" y="2313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0033"/>
                  </a:solidFill>
                  <a:effectLst/>
                </a:rPr>
                <a:t>False</a:t>
              </a:r>
            </a:p>
          </p:txBody>
        </p:sp>
        <p:sp>
          <p:nvSpPr>
            <p:cNvPr id="397321" name="Text Box 9"/>
            <p:cNvSpPr txBox="1">
              <a:spLocks noChangeArrowheads="1"/>
            </p:cNvSpPr>
            <p:nvPr/>
          </p:nvSpPr>
          <p:spPr bwMode="auto">
            <a:xfrm>
              <a:off x="1652" y="1248"/>
              <a:ext cx="4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0033"/>
                  </a:solidFill>
                  <a:effectLst/>
                </a:rPr>
                <a:t>x</a:t>
              </a:r>
              <a:r>
                <a:rPr lang="en-US" sz="1800" baseline="-25000">
                  <a:solidFill>
                    <a:srgbClr val="990033"/>
                  </a:solidFill>
                  <a:effectLst/>
                </a:rPr>
                <a:t>1</a:t>
              </a:r>
              <a:r>
                <a:rPr lang="en-US" sz="1800">
                  <a:solidFill>
                    <a:srgbClr val="990033"/>
                  </a:solidFill>
                  <a:effectLst/>
                </a:rPr>
                <a:t>=y</a:t>
              </a:r>
              <a:r>
                <a:rPr lang="en-US" sz="1800" baseline="-25000">
                  <a:solidFill>
                    <a:srgbClr val="990033"/>
                  </a:solidFill>
                  <a:effectLst/>
                </a:rPr>
                <a:t>0</a:t>
              </a:r>
            </a:p>
          </p:txBody>
        </p:sp>
        <p:sp>
          <p:nvSpPr>
            <p:cNvPr id="397322" name="Text Box 10"/>
            <p:cNvSpPr txBox="1">
              <a:spLocks noChangeArrowheads="1"/>
            </p:cNvSpPr>
            <p:nvPr/>
          </p:nvSpPr>
          <p:spPr bwMode="auto">
            <a:xfrm>
              <a:off x="1662" y="720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0033"/>
                  </a:solidFill>
                  <a:effectLst/>
                </a:rPr>
                <a:t>True</a:t>
              </a:r>
            </a:p>
          </p:txBody>
        </p:sp>
        <p:sp>
          <p:nvSpPr>
            <p:cNvPr id="397323" name="Text Box 11"/>
            <p:cNvSpPr txBox="1">
              <a:spLocks noChangeArrowheads="1"/>
            </p:cNvSpPr>
            <p:nvPr/>
          </p:nvSpPr>
          <p:spPr bwMode="auto">
            <a:xfrm>
              <a:off x="1630" y="1778"/>
              <a:ext cx="4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0033"/>
                  </a:solidFill>
                  <a:effectLst/>
                </a:rPr>
                <a:t>y</a:t>
              </a:r>
              <a:r>
                <a:rPr lang="en-US" sz="1800" baseline="-25000">
                  <a:solidFill>
                    <a:srgbClr val="990033"/>
                  </a:solidFill>
                  <a:effectLst/>
                </a:rPr>
                <a:t>1</a:t>
              </a:r>
              <a:r>
                <a:rPr lang="en-US" sz="1800">
                  <a:solidFill>
                    <a:srgbClr val="990033"/>
                  </a:solidFill>
                  <a:effectLst/>
                </a:rPr>
                <a:t>&gt;x</a:t>
              </a:r>
              <a:r>
                <a:rPr lang="en-US" sz="1800" baseline="-25000">
                  <a:solidFill>
                    <a:srgbClr val="990033"/>
                  </a:solidFill>
                  <a:effectLst/>
                </a:rPr>
                <a:t>1</a:t>
              </a:r>
            </a:p>
          </p:txBody>
        </p:sp>
      </p:grpSp>
      <p:grpSp>
        <p:nvGrpSpPr>
          <p:cNvPr id="397324" name="Group 12"/>
          <p:cNvGrpSpPr>
            <a:grpSpLocks/>
          </p:cNvGrpSpPr>
          <p:nvPr/>
        </p:nvGrpSpPr>
        <p:grpSpPr bwMode="auto">
          <a:xfrm>
            <a:off x="2797175" y="1560513"/>
            <a:ext cx="5287963" cy="2146300"/>
            <a:chOff x="1762" y="983"/>
            <a:chExt cx="3331" cy="1352"/>
          </a:xfrm>
        </p:grpSpPr>
        <p:grpSp>
          <p:nvGrpSpPr>
            <p:cNvPr id="397325" name="Group 13"/>
            <p:cNvGrpSpPr>
              <a:grpSpLocks/>
            </p:cNvGrpSpPr>
            <p:nvPr/>
          </p:nvGrpSpPr>
          <p:grpSpPr bwMode="auto">
            <a:xfrm>
              <a:off x="1762" y="993"/>
              <a:ext cx="244" cy="1342"/>
              <a:chOff x="1762" y="993"/>
              <a:chExt cx="244" cy="1342"/>
            </a:xfrm>
          </p:grpSpPr>
          <p:sp>
            <p:nvSpPr>
              <p:cNvPr id="397326" name="Text Box 14"/>
              <p:cNvSpPr txBox="1">
                <a:spLocks noChangeArrowheads="1"/>
              </p:cNvSpPr>
              <p:nvPr/>
            </p:nvSpPr>
            <p:spPr bwMode="auto">
              <a:xfrm rot="5400000">
                <a:off x="1761" y="1007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effectLst/>
                    <a:latin typeface="cmsy10" pitchFamily="34" charset="0"/>
                  </a:rPr>
                  <a:t>)</a:t>
                </a:r>
              </a:p>
            </p:txBody>
          </p:sp>
          <p:sp>
            <p:nvSpPr>
              <p:cNvPr id="397327" name="Text Box 15"/>
              <p:cNvSpPr txBox="1">
                <a:spLocks noChangeArrowheads="1"/>
              </p:cNvSpPr>
              <p:nvPr/>
            </p:nvSpPr>
            <p:spPr bwMode="auto">
              <a:xfrm rot="5400000">
                <a:off x="1761" y="1548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effectLst/>
                    <a:latin typeface="cmsy10" pitchFamily="34" charset="0"/>
                  </a:rPr>
                  <a:t>)</a:t>
                </a:r>
              </a:p>
            </p:txBody>
          </p:sp>
          <p:sp>
            <p:nvSpPr>
              <p:cNvPr id="39732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1748" y="2089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effectLst/>
                    <a:latin typeface="cmsy10" pitchFamily="34" charset="0"/>
                  </a:rPr>
                  <a:t>)</a:t>
                </a:r>
              </a:p>
            </p:txBody>
          </p:sp>
        </p:grpSp>
        <p:sp>
          <p:nvSpPr>
            <p:cNvPr id="397329" name="Text Box 17"/>
            <p:cNvSpPr txBox="1">
              <a:spLocks noChangeArrowheads="1"/>
            </p:cNvSpPr>
            <p:nvPr/>
          </p:nvSpPr>
          <p:spPr bwMode="auto">
            <a:xfrm>
              <a:off x="2928" y="983"/>
              <a:ext cx="2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1. Each formula implies the next</a:t>
              </a:r>
            </a:p>
          </p:txBody>
        </p:sp>
      </p:grpSp>
      <p:sp>
        <p:nvSpPr>
          <p:cNvPr id="397330" name="Text Box 18"/>
          <p:cNvSpPr txBox="1">
            <a:spLocks noChangeArrowheads="1"/>
          </p:cNvSpPr>
          <p:nvPr/>
        </p:nvSpPr>
        <p:spPr bwMode="auto">
          <a:xfrm>
            <a:off x="4648200" y="2133600"/>
            <a:ext cx="3952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effectLst/>
              </a:rPr>
              <a:t>2. Each is over common symbols of prefix and suffix</a:t>
            </a:r>
          </a:p>
        </p:txBody>
      </p:sp>
      <p:sp>
        <p:nvSpPr>
          <p:cNvPr id="397331" name="Text Box 19"/>
          <p:cNvSpPr txBox="1">
            <a:spLocks noChangeArrowheads="1"/>
          </p:cNvSpPr>
          <p:nvPr/>
        </p:nvSpPr>
        <p:spPr bwMode="auto">
          <a:xfrm>
            <a:off x="4648200" y="3048000"/>
            <a:ext cx="370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/>
              </a:rPr>
              <a:t>3. Begins with true, ends with false</a:t>
            </a:r>
          </a:p>
        </p:txBody>
      </p:sp>
      <p:grpSp>
        <p:nvGrpSpPr>
          <p:cNvPr id="397332" name="Group 20"/>
          <p:cNvGrpSpPr>
            <a:grpSpLocks/>
          </p:cNvGrpSpPr>
          <p:nvPr/>
        </p:nvGrpSpPr>
        <p:grpSpPr bwMode="auto">
          <a:xfrm>
            <a:off x="838200" y="4662488"/>
            <a:ext cx="7251700" cy="1952625"/>
            <a:chOff x="528" y="2937"/>
            <a:chExt cx="4568" cy="1230"/>
          </a:xfrm>
        </p:grpSpPr>
        <p:sp>
          <p:nvSpPr>
            <p:cNvPr id="397333" name="Text Box 21"/>
            <p:cNvSpPr txBox="1">
              <a:spLocks noChangeArrowheads="1"/>
            </p:cNvSpPr>
            <p:nvPr/>
          </p:nvSpPr>
          <p:spPr bwMode="auto">
            <a:xfrm>
              <a:off x="528" y="2937"/>
              <a:ext cx="16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0033"/>
                  </a:solidFill>
                  <a:effectLst/>
                </a:rPr>
                <a:t>Proving in-line programs</a:t>
              </a:r>
            </a:p>
          </p:txBody>
        </p:sp>
        <p:sp>
          <p:nvSpPr>
            <p:cNvPr id="397334" name="Text Box 22"/>
            <p:cNvSpPr txBox="1">
              <a:spLocks noChangeArrowheads="1"/>
            </p:cNvSpPr>
            <p:nvPr/>
          </p:nvSpPr>
          <p:spPr bwMode="auto">
            <a:xfrm>
              <a:off x="576" y="3312"/>
              <a:ext cx="747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SSA</a:t>
              </a:r>
            </a:p>
            <a:p>
              <a:pPr algn="ctr"/>
              <a:r>
                <a:rPr lang="en-US" sz="1800">
                  <a:effectLst/>
                </a:rPr>
                <a:t>sequence</a:t>
              </a:r>
            </a:p>
          </p:txBody>
        </p:sp>
        <p:sp>
          <p:nvSpPr>
            <p:cNvPr id="397335" name="Line 23"/>
            <p:cNvSpPr>
              <a:spLocks noChangeShapeType="1"/>
            </p:cNvSpPr>
            <p:nvPr/>
          </p:nvSpPr>
          <p:spPr bwMode="auto">
            <a:xfrm>
              <a:off x="1344" y="35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7336" name="Text Box 24"/>
            <p:cNvSpPr txBox="1">
              <a:spLocks noChangeArrowheads="1"/>
            </p:cNvSpPr>
            <p:nvPr/>
          </p:nvSpPr>
          <p:spPr bwMode="auto">
            <a:xfrm>
              <a:off x="1662" y="3408"/>
              <a:ext cx="54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Prover</a:t>
              </a:r>
            </a:p>
          </p:txBody>
        </p:sp>
        <p:sp>
          <p:nvSpPr>
            <p:cNvPr id="397337" name="Line 25"/>
            <p:cNvSpPr>
              <a:spLocks noChangeShapeType="1"/>
            </p:cNvSpPr>
            <p:nvPr/>
          </p:nvSpPr>
          <p:spPr bwMode="auto">
            <a:xfrm>
              <a:off x="2208" y="35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7338" name="Text Box 26"/>
            <p:cNvSpPr txBox="1">
              <a:spLocks noChangeArrowheads="1"/>
            </p:cNvSpPr>
            <p:nvPr/>
          </p:nvSpPr>
          <p:spPr bwMode="auto">
            <a:xfrm>
              <a:off x="3590" y="3719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800">
                <a:effectLst/>
              </a:endParaRPr>
            </a:p>
          </p:txBody>
        </p:sp>
        <p:pic>
          <p:nvPicPr>
            <p:cNvPr id="397339" name="Picture 27" descr="grind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68"/>
              <a:ext cx="734" cy="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7340" name="Text Box 28"/>
            <p:cNvSpPr txBox="1">
              <a:spLocks noChangeArrowheads="1"/>
            </p:cNvSpPr>
            <p:nvPr/>
          </p:nvSpPr>
          <p:spPr bwMode="auto">
            <a:xfrm>
              <a:off x="2788" y="3936"/>
              <a:ext cx="9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Interpolation</a:t>
              </a:r>
            </a:p>
          </p:txBody>
        </p:sp>
        <p:sp>
          <p:nvSpPr>
            <p:cNvPr id="397341" name="Text Box 29"/>
            <p:cNvSpPr txBox="1">
              <a:spLocks noChangeArrowheads="1"/>
            </p:cNvSpPr>
            <p:nvPr/>
          </p:nvSpPr>
          <p:spPr bwMode="auto">
            <a:xfrm>
              <a:off x="4582" y="3312"/>
              <a:ext cx="514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Hoare</a:t>
              </a:r>
            </a:p>
            <a:p>
              <a:pPr algn="ctr"/>
              <a:r>
                <a:rPr lang="en-US" sz="1800">
                  <a:effectLst/>
                </a:rPr>
                <a:t>Proof</a:t>
              </a:r>
            </a:p>
          </p:txBody>
        </p:sp>
        <p:sp>
          <p:nvSpPr>
            <p:cNvPr id="397342" name="Line 30"/>
            <p:cNvSpPr>
              <a:spLocks noChangeShapeType="1"/>
            </p:cNvSpPr>
            <p:nvPr/>
          </p:nvSpPr>
          <p:spPr bwMode="auto">
            <a:xfrm>
              <a:off x="3648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7343" name="Text Box 31"/>
            <p:cNvSpPr txBox="1">
              <a:spLocks noChangeArrowheads="1"/>
            </p:cNvSpPr>
            <p:nvPr/>
          </p:nvSpPr>
          <p:spPr bwMode="auto">
            <a:xfrm>
              <a:off x="2292" y="3264"/>
              <a:ext cx="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006600"/>
                  </a:solidFill>
                  <a:effectLst/>
                </a:rPr>
                <a:t>proof</a:t>
              </a:r>
            </a:p>
          </p:txBody>
        </p:sp>
        <p:sp>
          <p:nvSpPr>
            <p:cNvPr id="397344" name="Text Box 32"/>
            <p:cNvSpPr txBox="1">
              <a:spLocks noChangeArrowheads="1"/>
            </p:cNvSpPr>
            <p:nvPr/>
          </p:nvSpPr>
          <p:spPr bwMode="auto">
            <a:xfrm>
              <a:off x="3920" y="329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800">
                <a:solidFill>
                  <a:srgbClr val="990033"/>
                </a:solidFill>
                <a:effectLst/>
              </a:endParaRPr>
            </a:p>
          </p:txBody>
        </p:sp>
      </p:grpSp>
      <p:grpSp>
        <p:nvGrpSpPr>
          <p:cNvPr id="397345" name="Group 33"/>
          <p:cNvGrpSpPr>
            <a:grpSpLocks/>
          </p:cNvGrpSpPr>
          <p:nvPr/>
        </p:nvGrpSpPr>
        <p:grpSpPr bwMode="auto">
          <a:xfrm>
            <a:off x="1295400" y="1295400"/>
            <a:ext cx="1022350" cy="2667000"/>
            <a:chOff x="920" y="768"/>
            <a:chExt cx="644" cy="1680"/>
          </a:xfrm>
        </p:grpSpPr>
        <p:grpSp>
          <p:nvGrpSpPr>
            <p:cNvPr id="397346" name="Group 34"/>
            <p:cNvGrpSpPr>
              <a:grpSpLocks/>
            </p:cNvGrpSpPr>
            <p:nvPr/>
          </p:nvGrpSpPr>
          <p:grpSpPr bwMode="auto">
            <a:xfrm>
              <a:off x="920" y="864"/>
              <a:ext cx="644" cy="1584"/>
              <a:chOff x="920" y="864"/>
              <a:chExt cx="644" cy="1584"/>
            </a:xfrm>
          </p:grpSpPr>
          <p:sp>
            <p:nvSpPr>
              <p:cNvPr id="397347" name="Line 35"/>
              <p:cNvSpPr>
                <a:spLocks noChangeShapeType="1"/>
              </p:cNvSpPr>
              <p:nvPr/>
            </p:nvSpPr>
            <p:spPr bwMode="auto">
              <a:xfrm>
                <a:off x="1516" y="86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7348" name="Oval 36"/>
              <p:cNvSpPr>
                <a:spLocks noChangeArrowheads="1"/>
              </p:cNvSpPr>
              <p:nvPr/>
            </p:nvSpPr>
            <p:spPr bwMode="auto">
              <a:xfrm>
                <a:off x="1468" y="129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7349" name="Line 37"/>
              <p:cNvSpPr>
                <a:spLocks noChangeShapeType="1"/>
              </p:cNvSpPr>
              <p:nvPr/>
            </p:nvSpPr>
            <p:spPr bwMode="auto">
              <a:xfrm>
                <a:off x="1516" y="139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7350" name="Oval 38"/>
              <p:cNvSpPr>
                <a:spLocks noChangeArrowheads="1"/>
              </p:cNvSpPr>
              <p:nvPr/>
            </p:nvSpPr>
            <p:spPr bwMode="auto">
              <a:xfrm>
                <a:off x="1468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7351" name="Line 39"/>
              <p:cNvSpPr>
                <a:spLocks noChangeShapeType="1"/>
              </p:cNvSpPr>
              <p:nvPr/>
            </p:nvSpPr>
            <p:spPr bwMode="auto">
              <a:xfrm>
                <a:off x="1516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7352" name="Oval 40"/>
              <p:cNvSpPr>
                <a:spLocks noChangeArrowheads="1"/>
              </p:cNvSpPr>
              <p:nvPr/>
            </p:nvSpPr>
            <p:spPr bwMode="auto">
              <a:xfrm>
                <a:off x="1468" y="23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97353" name="Group 41"/>
              <p:cNvGrpSpPr>
                <a:grpSpLocks/>
              </p:cNvGrpSpPr>
              <p:nvPr/>
            </p:nvGrpSpPr>
            <p:grpSpPr bwMode="auto">
              <a:xfrm>
                <a:off x="920" y="912"/>
                <a:ext cx="424" cy="1298"/>
                <a:chOff x="920" y="912"/>
                <a:chExt cx="424" cy="1298"/>
              </a:xfrm>
            </p:grpSpPr>
            <p:sp>
              <p:nvSpPr>
                <p:cNvPr id="39735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960" y="912"/>
                  <a:ext cx="38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effectLst/>
                    </a:rPr>
                    <a:t>x=y;</a:t>
                  </a:r>
                  <a:endParaRPr lang="en-US" sz="1800" baseline="-25000">
                    <a:effectLst/>
                  </a:endParaRPr>
                </a:p>
              </p:txBody>
            </p:sp>
            <p:sp>
              <p:nvSpPr>
                <p:cNvPr id="39735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948" y="1449"/>
                  <a:ext cx="3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effectLst/>
                    </a:rPr>
                    <a:t>y++;</a:t>
                  </a:r>
                </a:p>
              </p:txBody>
            </p:sp>
            <p:sp>
              <p:nvSpPr>
                <p:cNvPr id="39735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20" y="1979"/>
                  <a:ext cx="42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effectLst/>
                    </a:rPr>
                    <a:t>[x=y]</a:t>
                  </a:r>
                </a:p>
              </p:txBody>
            </p:sp>
          </p:grpSp>
        </p:grpSp>
        <p:sp>
          <p:nvSpPr>
            <p:cNvPr id="397357" name="Oval 45"/>
            <p:cNvSpPr>
              <a:spLocks noChangeArrowheads="1"/>
            </p:cNvSpPr>
            <p:nvPr/>
          </p:nvSpPr>
          <p:spPr bwMode="auto">
            <a:xfrm>
              <a:off x="1468" y="7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7358" name="Group 46"/>
          <p:cNvGrpSpPr>
            <a:grpSpLocks/>
          </p:cNvGrpSpPr>
          <p:nvPr/>
        </p:nvGrpSpPr>
        <p:grpSpPr bwMode="auto">
          <a:xfrm>
            <a:off x="1219200" y="1524000"/>
            <a:ext cx="976313" cy="2057400"/>
            <a:chOff x="846" y="912"/>
            <a:chExt cx="615" cy="1296"/>
          </a:xfrm>
        </p:grpSpPr>
        <p:sp>
          <p:nvSpPr>
            <p:cNvPr id="397359" name="Text Box 47"/>
            <p:cNvSpPr txBox="1">
              <a:spLocks noChangeArrowheads="1"/>
            </p:cNvSpPr>
            <p:nvPr/>
          </p:nvSpPr>
          <p:spPr bwMode="auto">
            <a:xfrm>
              <a:off x="912" y="912"/>
              <a:ext cx="491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 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397360" name="Text Box 48"/>
            <p:cNvSpPr txBox="1">
              <a:spLocks noChangeArrowheads="1"/>
            </p:cNvSpPr>
            <p:nvPr/>
          </p:nvSpPr>
          <p:spPr bwMode="auto">
            <a:xfrm>
              <a:off x="846" y="1449"/>
              <a:ext cx="61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</a:t>
              </a:r>
            </a:p>
          </p:txBody>
        </p:sp>
        <p:sp>
          <p:nvSpPr>
            <p:cNvPr id="397361" name="Text Box 49"/>
            <p:cNvSpPr txBox="1">
              <a:spLocks noChangeArrowheads="1"/>
            </p:cNvSpPr>
            <p:nvPr/>
          </p:nvSpPr>
          <p:spPr bwMode="auto">
            <a:xfrm>
              <a:off x="925" y="1977"/>
              <a:ext cx="44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Symbol" pitchFamily="18" charset="2"/>
                </a:rPr>
                <a:t>=</a:t>
              </a:r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endParaRPr lang="en-US" sz="1800">
                <a:effectLst/>
              </a:endParaRPr>
            </a:p>
          </p:txBody>
        </p:sp>
      </p:grpSp>
      <p:grpSp>
        <p:nvGrpSpPr>
          <p:cNvPr id="397362" name="Group 50"/>
          <p:cNvGrpSpPr>
            <a:grpSpLocks/>
          </p:cNvGrpSpPr>
          <p:nvPr/>
        </p:nvGrpSpPr>
        <p:grpSpPr bwMode="auto">
          <a:xfrm>
            <a:off x="1152525" y="1143000"/>
            <a:ext cx="2352675" cy="2895600"/>
            <a:chOff x="726" y="720"/>
            <a:chExt cx="1482" cy="1824"/>
          </a:xfrm>
        </p:grpSpPr>
        <p:grpSp>
          <p:nvGrpSpPr>
            <p:cNvPr id="397363" name="Group 51"/>
            <p:cNvGrpSpPr>
              <a:grpSpLocks/>
            </p:cNvGrpSpPr>
            <p:nvPr/>
          </p:nvGrpSpPr>
          <p:grpSpPr bwMode="auto">
            <a:xfrm>
              <a:off x="1632" y="720"/>
              <a:ext cx="576" cy="1824"/>
              <a:chOff x="1614" y="720"/>
              <a:chExt cx="576" cy="1824"/>
            </a:xfrm>
          </p:grpSpPr>
          <p:sp>
            <p:nvSpPr>
              <p:cNvPr id="397364" name="Text Box 52"/>
              <p:cNvSpPr txBox="1">
                <a:spLocks noChangeArrowheads="1"/>
              </p:cNvSpPr>
              <p:nvPr/>
            </p:nvSpPr>
            <p:spPr bwMode="auto">
              <a:xfrm>
                <a:off x="1614" y="2313"/>
                <a:ext cx="564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{False}</a:t>
                </a:r>
              </a:p>
            </p:txBody>
          </p:sp>
          <p:sp>
            <p:nvSpPr>
              <p:cNvPr id="397365" name="Text Box 53"/>
              <p:cNvSpPr txBox="1">
                <a:spLocks noChangeArrowheads="1"/>
              </p:cNvSpPr>
              <p:nvPr/>
            </p:nvSpPr>
            <p:spPr bwMode="auto">
              <a:xfrm>
                <a:off x="1652" y="1248"/>
                <a:ext cx="52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  {x=y}</a:t>
                </a:r>
                <a:endParaRPr lang="en-US" sz="1800" baseline="-25000">
                  <a:solidFill>
                    <a:srgbClr val="990033"/>
                  </a:solidFill>
                  <a:effectLst/>
                </a:endParaRPr>
              </a:p>
            </p:txBody>
          </p:sp>
          <p:sp>
            <p:nvSpPr>
              <p:cNvPr id="397366" name="Text Box 54"/>
              <p:cNvSpPr txBox="1">
                <a:spLocks noChangeArrowheads="1"/>
              </p:cNvSpPr>
              <p:nvPr/>
            </p:nvSpPr>
            <p:spPr bwMode="auto">
              <a:xfrm>
                <a:off x="1662" y="720"/>
                <a:ext cx="5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{True}</a:t>
                </a:r>
              </a:p>
            </p:txBody>
          </p:sp>
          <p:sp>
            <p:nvSpPr>
              <p:cNvPr id="397367" name="Text Box 55"/>
              <p:cNvSpPr txBox="1">
                <a:spLocks noChangeArrowheads="1"/>
              </p:cNvSpPr>
              <p:nvPr/>
            </p:nvSpPr>
            <p:spPr bwMode="auto">
              <a:xfrm>
                <a:off x="1630" y="1778"/>
                <a:ext cx="56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   {y&gt;x}</a:t>
                </a:r>
                <a:endParaRPr lang="en-US" sz="1800" baseline="-25000">
                  <a:solidFill>
                    <a:srgbClr val="990033"/>
                  </a:solidFill>
                  <a:effectLst/>
                </a:endParaRPr>
              </a:p>
            </p:txBody>
          </p:sp>
        </p:grpSp>
        <p:grpSp>
          <p:nvGrpSpPr>
            <p:cNvPr id="397368" name="Group 56"/>
            <p:cNvGrpSpPr>
              <a:grpSpLocks/>
            </p:cNvGrpSpPr>
            <p:nvPr/>
          </p:nvGrpSpPr>
          <p:grpSpPr bwMode="auto">
            <a:xfrm>
              <a:off x="726" y="960"/>
              <a:ext cx="604" cy="1298"/>
              <a:chOff x="852" y="912"/>
              <a:chExt cx="604" cy="1298"/>
            </a:xfrm>
          </p:grpSpPr>
          <p:sp>
            <p:nvSpPr>
              <p:cNvPr id="397369" name="Text Box 57"/>
              <p:cNvSpPr txBox="1">
                <a:spLocks noChangeArrowheads="1"/>
              </p:cNvSpPr>
              <p:nvPr/>
            </p:nvSpPr>
            <p:spPr bwMode="auto">
              <a:xfrm>
                <a:off x="912" y="912"/>
                <a:ext cx="544" cy="3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ffectLst/>
                  </a:rPr>
                  <a:t>x  = y  </a:t>
                </a:r>
              </a:p>
              <a:p>
                <a:endParaRPr lang="en-US" sz="1800" baseline="-25000">
                  <a:effectLst/>
                </a:endParaRPr>
              </a:p>
            </p:txBody>
          </p:sp>
          <p:sp>
            <p:nvSpPr>
              <p:cNvPr id="397370" name="Text Box 58"/>
              <p:cNvSpPr txBox="1">
                <a:spLocks noChangeArrowheads="1"/>
              </p:cNvSpPr>
              <p:nvPr/>
            </p:nvSpPr>
            <p:spPr bwMode="auto">
              <a:xfrm>
                <a:off x="855" y="1449"/>
                <a:ext cx="59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effectLst/>
                  </a:rPr>
                  <a:t>   y++   </a:t>
                </a:r>
              </a:p>
            </p:txBody>
          </p:sp>
          <p:sp>
            <p:nvSpPr>
              <p:cNvPr id="397371" name="Text Box 59"/>
              <p:cNvSpPr txBox="1">
                <a:spLocks noChangeArrowheads="1"/>
              </p:cNvSpPr>
              <p:nvPr/>
            </p:nvSpPr>
            <p:spPr bwMode="auto">
              <a:xfrm>
                <a:off x="852" y="1979"/>
                <a:ext cx="58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effectLst/>
                  </a:rPr>
                  <a:t>[x == y]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47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30" grpId="0" autoUpdateAnimBg="0"/>
      <p:bldP spid="39733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proofs and interpolants</a:t>
            </a:r>
          </a:p>
        </p:txBody>
      </p:sp>
      <p:sp>
        <p:nvSpPr>
          <p:cNvPr id="399396" name="Oval 36"/>
          <p:cNvSpPr>
            <a:spLocks noChangeArrowheads="1"/>
          </p:cNvSpPr>
          <p:nvPr/>
        </p:nvSpPr>
        <p:spPr bwMode="auto">
          <a:xfrm>
            <a:off x="3232150" y="2579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398" name="Oval 38"/>
          <p:cNvSpPr>
            <a:spLocks noChangeArrowheads="1"/>
          </p:cNvSpPr>
          <p:nvPr/>
        </p:nvSpPr>
        <p:spPr bwMode="auto">
          <a:xfrm>
            <a:off x="3232150" y="4103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00" name="Oval 40"/>
          <p:cNvSpPr>
            <a:spLocks noChangeArrowheads="1"/>
          </p:cNvSpPr>
          <p:nvPr/>
        </p:nvSpPr>
        <p:spPr bwMode="auto">
          <a:xfrm>
            <a:off x="3232150" y="4941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99440" name="Group 80"/>
          <p:cNvGrpSpPr>
            <a:grpSpLocks/>
          </p:cNvGrpSpPr>
          <p:nvPr/>
        </p:nvGrpSpPr>
        <p:grpSpPr bwMode="auto">
          <a:xfrm>
            <a:off x="2203450" y="1589088"/>
            <a:ext cx="1104900" cy="3352800"/>
            <a:chOff x="716" y="912"/>
            <a:chExt cx="696" cy="2112"/>
          </a:xfrm>
        </p:grpSpPr>
        <p:sp>
          <p:nvSpPr>
            <p:cNvPr id="399395" name="Line 35"/>
            <p:cNvSpPr>
              <a:spLocks noChangeShapeType="1"/>
            </p:cNvSpPr>
            <p:nvPr/>
          </p:nvSpPr>
          <p:spPr bwMode="auto">
            <a:xfrm>
              <a:off x="1412" y="9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397" name="Line 37"/>
            <p:cNvSpPr>
              <a:spLocks noChangeShapeType="1"/>
            </p:cNvSpPr>
            <p:nvPr/>
          </p:nvSpPr>
          <p:spPr bwMode="auto">
            <a:xfrm>
              <a:off x="1412" y="163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399" name="Line 39"/>
            <p:cNvSpPr>
              <a:spLocks noChangeShapeType="1"/>
            </p:cNvSpPr>
            <p:nvPr/>
          </p:nvSpPr>
          <p:spPr bwMode="auto">
            <a:xfrm>
              <a:off x="1412" y="25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02" name="Text Box 42"/>
            <p:cNvSpPr txBox="1">
              <a:spLocks noChangeArrowheads="1"/>
            </p:cNvSpPr>
            <p:nvPr/>
          </p:nvSpPr>
          <p:spPr bwMode="auto">
            <a:xfrm>
              <a:off x="856" y="960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x=y;</a:t>
              </a:r>
              <a:endParaRPr lang="en-US" sz="1800" baseline="-25000">
                <a:effectLst/>
              </a:endParaRPr>
            </a:p>
          </p:txBody>
        </p:sp>
        <p:sp>
          <p:nvSpPr>
            <p:cNvPr id="399403" name="Text Box 43"/>
            <p:cNvSpPr txBox="1">
              <a:spLocks noChangeArrowheads="1"/>
            </p:cNvSpPr>
            <p:nvPr/>
          </p:nvSpPr>
          <p:spPr bwMode="auto">
            <a:xfrm>
              <a:off x="844" y="1632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y++;</a:t>
              </a:r>
            </a:p>
          </p:txBody>
        </p:sp>
        <p:sp>
          <p:nvSpPr>
            <p:cNvPr id="399404" name="Text Box 44"/>
            <p:cNvSpPr txBox="1">
              <a:spLocks noChangeArrowheads="1"/>
            </p:cNvSpPr>
            <p:nvPr/>
          </p:nvSpPr>
          <p:spPr bwMode="auto">
            <a:xfrm>
              <a:off x="716" y="2601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[y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x]</a:t>
              </a:r>
            </a:p>
          </p:txBody>
        </p:sp>
      </p:grpSp>
      <p:sp>
        <p:nvSpPr>
          <p:cNvPr id="399405" name="Oval 45"/>
          <p:cNvSpPr>
            <a:spLocks noChangeArrowheads="1"/>
          </p:cNvSpPr>
          <p:nvPr/>
        </p:nvSpPr>
        <p:spPr bwMode="auto">
          <a:xfrm>
            <a:off x="3232150" y="1436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99441" name="Group 81"/>
          <p:cNvGrpSpPr>
            <a:grpSpLocks/>
          </p:cNvGrpSpPr>
          <p:nvPr/>
        </p:nvGrpSpPr>
        <p:grpSpPr bwMode="auto">
          <a:xfrm>
            <a:off x="2133600" y="1665288"/>
            <a:ext cx="976313" cy="2957512"/>
            <a:chOff x="672" y="960"/>
            <a:chExt cx="615" cy="1863"/>
          </a:xfrm>
        </p:grpSpPr>
        <p:sp>
          <p:nvSpPr>
            <p:cNvPr id="399407" name="Text Box 47"/>
            <p:cNvSpPr txBox="1">
              <a:spLocks noChangeArrowheads="1"/>
            </p:cNvSpPr>
            <p:nvPr/>
          </p:nvSpPr>
          <p:spPr bwMode="auto">
            <a:xfrm>
              <a:off x="798" y="960"/>
              <a:ext cx="45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399408" name="Text Box 48"/>
            <p:cNvSpPr txBox="1">
              <a:spLocks noChangeArrowheads="1"/>
            </p:cNvSpPr>
            <p:nvPr/>
          </p:nvSpPr>
          <p:spPr bwMode="auto">
            <a:xfrm>
              <a:off x="672" y="1641"/>
              <a:ext cx="61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</a:t>
              </a:r>
            </a:p>
          </p:txBody>
        </p:sp>
        <p:sp>
          <p:nvSpPr>
            <p:cNvPr id="399409" name="Text Box 49"/>
            <p:cNvSpPr txBox="1">
              <a:spLocks noChangeArrowheads="1"/>
            </p:cNvSpPr>
            <p:nvPr/>
          </p:nvSpPr>
          <p:spPr bwMode="auto">
            <a:xfrm>
              <a:off x="770" y="2592"/>
              <a:ext cx="4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endParaRPr lang="en-US" sz="1800">
                <a:effectLst/>
              </a:endParaRPr>
            </a:p>
          </p:txBody>
        </p:sp>
      </p:grpSp>
      <p:grpSp>
        <p:nvGrpSpPr>
          <p:cNvPr id="399445" name="Group 85"/>
          <p:cNvGrpSpPr>
            <a:grpSpLocks/>
          </p:cNvGrpSpPr>
          <p:nvPr/>
        </p:nvGrpSpPr>
        <p:grpSpPr bwMode="auto">
          <a:xfrm>
            <a:off x="4114800" y="1817688"/>
            <a:ext cx="2286000" cy="549275"/>
            <a:chOff x="1920" y="1056"/>
            <a:chExt cx="1440" cy="346"/>
          </a:xfrm>
        </p:grpSpPr>
        <p:sp>
          <p:nvSpPr>
            <p:cNvPr id="399421" name="Text Box 61"/>
            <p:cNvSpPr txBox="1">
              <a:spLocks noChangeArrowheads="1"/>
            </p:cNvSpPr>
            <p:nvPr/>
          </p:nvSpPr>
          <p:spPr bwMode="auto">
            <a:xfrm>
              <a:off x="2756" y="1152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399430" name="Freeform 70"/>
            <p:cNvSpPr>
              <a:spLocks/>
            </p:cNvSpPr>
            <p:nvPr/>
          </p:nvSpPr>
          <p:spPr bwMode="auto">
            <a:xfrm>
              <a:off x="1920" y="1056"/>
              <a:ext cx="1104" cy="144"/>
            </a:xfrm>
            <a:custGeom>
              <a:avLst/>
              <a:gdLst>
                <a:gd name="T0" fmla="*/ 0 w 1776"/>
                <a:gd name="T1" fmla="*/ 0 h 144"/>
                <a:gd name="T2" fmla="*/ 1776 w 1776"/>
                <a:gd name="T3" fmla="*/ 0 h 144"/>
                <a:gd name="T4" fmla="*/ 1776 w 177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" h="144">
                  <a:moveTo>
                    <a:pt x="0" y="0"/>
                  </a:moveTo>
                  <a:lnTo>
                    <a:pt x="1776" y="0"/>
                  </a:lnTo>
                  <a:lnTo>
                    <a:pt x="1776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48" name="Group 88"/>
          <p:cNvGrpSpPr>
            <a:grpSpLocks/>
          </p:cNvGrpSpPr>
          <p:nvPr/>
        </p:nvGrpSpPr>
        <p:grpSpPr bwMode="auto">
          <a:xfrm>
            <a:off x="3781425" y="2427288"/>
            <a:ext cx="1247775" cy="1584325"/>
            <a:chOff x="1710" y="1440"/>
            <a:chExt cx="786" cy="998"/>
          </a:xfrm>
        </p:grpSpPr>
        <p:sp>
          <p:nvSpPr>
            <p:cNvPr id="399424" name="Text Box 64"/>
            <p:cNvSpPr txBox="1">
              <a:spLocks noChangeArrowheads="1"/>
            </p:cNvSpPr>
            <p:nvPr/>
          </p:nvSpPr>
          <p:spPr bwMode="auto">
            <a:xfrm>
              <a:off x="1710" y="2188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399432" name="Line 72"/>
            <p:cNvSpPr>
              <a:spLocks noChangeShapeType="1"/>
            </p:cNvSpPr>
            <p:nvPr/>
          </p:nvSpPr>
          <p:spPr bwMode="auto">
            <a:xfrm>
              <a:off x="1824" y="144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433" name="Line 73"/>
            <p:cNvSpPr>
              <a:spLocks noChangeShapeType="1"/>
            </p:cNvSpPr>
            <p:nvPr/>
          </p:nvSpPr>
          <p:spPr bwMode="auto">
            <a:xfrm>
              <a:off x="2160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49" name="Group 89"/>
          <p:cNvGrpSpPr>
            <a:grpSpLocks/>
          </p:cNvGrpSpPr>
          <p:nvPr/>
        </p:nvGrpSpPr>
        <p:grpSpPr bwMode="auto">
          <a:xfrm>
            <a:off x="5457825" y="2427288"/>
            <a:ext cx="1247775" cy="1600200"/>
            <a:chOff x="2766" y="1440"/>
            <a:chExt cx="786" cy="1008"/>
          </a:xfrm>
        </p:grpSpPr>
        <p:sp>
          <p:nvSpPr>
            <p:cNvPr id="399425" name="Text Box 65"/>
            <p:cNvSpPr txBox="1">
              <a:spLocks noChangeArrowheads="1"/>
            </p:cNvSpPr>
            <p:nvPr/>
          </p:nvSpPr>
          <p:spPr bwMode="auto">
            <a:xfrm>
              <a:off x="2766" y="2198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</a:p>
          </p:txBody>
        </p:sp>
        <p:sp>
          <p:nvSpPr>
            <p:cNvPr id="399434" name="Line 74"/>
            <p:cNvSpPr>
              <a:spLocks noChangeShapeType="1"/>
            </p:cNvSpPr>
            <p:nvPr/>
          </p:nvSpPr>
          <p:spPr bwMode="auto">
            <a:xfrm>
              <a:off x="2880" y="144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435" name="Line 75"/>
            <p:cNvSpPr>
              <a:spLocks noChangeShapeType="1"/>
            </p:cNvSpPr>
            <p:nvPr/>
          </p:nvSpPr>
          <p:spPr bwMode="auto">
            <a:xfrm>
              <a:off x="3216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47" name="Group 87"/>
          <p:cNvGrpSpPr>
            <a:grpSpLocks/>
          </p:cNvGrpSpPr>
          <p:nvPr/>
        </p:nvGrpSpPr>
        <p:grpSpPr bwMode="auto">
          <a:xfrm>
            <a:off x="4419600" y="2884488"/>
            <a:ext cx="2514600" cy="533400"/>
            <a:chOff x="2112" y="1728"/>
            <a:chExt cx="1584" cy="336"/>
          </a:xfrm>
        </p:grpSpPr>
        <p:sp>
          <p:nvSpPr>
            <p:cNvPr id="399423" name="Text Box 63"/>
            <p:cNvSpPr txBox="1">
              <a:spLocks noChangeArrowheads="1"/>
            </p:cNvSpPr>
            <p:nvPr/>
          </p:nvSpPr>
          <p:spPr bwMode="auto">
            <a:xfrm>
              <a:off x="2910" y="1814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</a:p>
          </p:txBody>
        </p:sp>
        <p:sp>
          <p:nvSpPr>
            <p:cNvPr id="399436" name="Freeform 76"/>
            <p:cNvSpPr>
              <a:spLocks/>
            </p:cNvSpPr>
            <p:nvPr/>
          </p:nvSpPr>
          <p:spPr bwMode="auto">
            <a:xfrm>
              <a:off x="2112" y="1728"/>
              <a:ext cx="1104" cy="144"/>
            </a:xfrm>
            <a:custGeom>
              <a:avLst/>
              <a:gdLst>
                <a:gd name="T0" fmla="*/ 0 w 1776"/>
                <a:gd name="T1" fmla="*/ 0 h 144"/>
                <a:gd name="T2" fmla="*/ 1776 w 1776"/>
                <a:gd name="T3" fmla="*/ 0 h 144"/>
                <a:gd name="T4" fmla="*/ 1776 w 177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" h="144">
                  <a:moveTo>
                    <a:pt x="0" y="0"/>
                  </a:moveTo>
                  <a:lnTo>
                    <a:pt x="1776" y="0"/>
                  </a:lnTo>
                  <a:lnTo>
                    <a:pt x="1776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50" name="Group 90"/>
          <p:cNvGrpSpPr>
            <a:grpSpLocks/>
          </p:cNvGrpSpPr>
          <p:nvPr/>
        </p:nvGrpSpPr>
        <p:grpSpPr bwMode="auto">
          <a:xfrm>
            <a:off x="3048000" y="3951288"/>
            <a:ext cx="1828800" cy="1214437"/>
            <a:chOff x="1248" y="2400"/>
            <a:chExt cx="1152" cy="765"/>
          </a:xfrm>
        </p:grpSpPr>
        <p:sp>
          <p:nvSpPr>
            <p:cNvPr id="399426" name="Text Box 66"/>
            <p:cNvSpPr txBox="1">
              <a:spLocks noChangeArrowheads="1"/>
            </p:cNvSpPr>
            <p:nvPr/>
          </p:nvSpPr>
          <p:spPr bwMode="auto">
            <a:xfrm>
              <a:off x="1813" y="2592"/>
              <a:ext cx="5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</a:t>
              </a:r>
            </a:p>
          </p:txBody>
        </p:sp>
        <p:sp>
          <p:nvSpPr>
            <p:cNvPr id="399427" name="Text Box 67"/>
            <p:cNvSpPr txBox="1">
              <a:spLocks noChangeArrowheads="1"/>
            </p:cNvSpPr>
            <p:nvPr/>
          </p:nvSpPr>
          <p:spPr bwMode="auto">
            <a:xfrm>
              <a:off x="1776" y="2915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399438" name="Line 78"/>
            <p:cNvSpPr>
              <a:spLocks noChangeShapeType="1"/>
            </p:cNvSpPr>
            <p:nvPr/>
          </p:nvSpPr>
          <p:spPr bwMode="auto">
            <a:xfrm>
              <a:off x="1248" y="273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439" name="Line 79"/>
            <p:cNvSpPr>
              <a:spLocks noChangeShapeType="1"/>
            </p:cNvSpPr>
            <p:nvPr/>
          </p:nvSpPr>
          <p:spPr bwMode="auto">
            <a:xfrm>
              <a:off x="2016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44" name="Group 84"/>
          <p:cNvGrpSpPr>
            <a:grpSpLocks/>
          </p:cNvGrpSpPr>
          <p:nvPr/>
        </p:nvGrpSpPr>
        <p:grpSpPr bwMode="auto">
          <a:xfrm>
            <a:off x="3124200" y="1817688"/>
            <a:ext cx="1568450" cy="549275"/>
            <a:chOff x="1296" y="1056"/>
            <a:chExt cx="988" cy="346"/>
          </a:xfrm>
        </p:grpSpPr>
        <p:sp>
          <p:nvSpPr>
            <p:cNvPr id="399420" name="Text Box 60"/>
            <p:cNvSpPr txBox="1">
              <a:spLocks noChangeArrowheads="1"/>
            </p:cNvSpPr>
            <p:nvPr/>
          </p:nvSpPr>
          <p:spPr bwMode="auto">
            <a:xfrm>
              <a:off x="1680" y="1152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399431" name="Line 71"/>
            <p:cNvSpPr>
              <a:spLocks noChangeShapeType="1"/>
            </p:cNvSpPr>
            <p:nvPr/>
          </p:nvSpPr>
          <p:spPr bwMode="auto">
            <a:xfrm>
              <a:off x="1920" y="10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442" name="Line 82"/>
            <p:cNvSpPr>
              <a:spLocks noChangeShapeType="1"/>
            </p:cNvSpPr>
            <p:nvPr/>
          </p:nvSpPr>
          <p:spPr bwMode="auto">
            <a:xfrm flipH="1">
              <a:off x="1296" y="105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46" name="Group 86"/>
          <p:cNvGrpSpPr>
            <a:grpSpLocks/>
          </p:cNvGrpSpPr>
          <p:nvPr/>
        </p:nvGrpSpPr>
        <p:grpSpPr bwMode="auto">
          <a:xfrm>
            <a:off x="3124200" y="2884488"/>
            <a:ext cx="2144713" cy="517525"/>
            <a:chOff x="1296" y="1728"/>
            <a:chExt cx="1351" cy="326"/>
          </a:xfrm>
        </p:grpSpPr>
        <p:sp>
          <p:nvSpPr>
            <p:cNvPr id="399422" name="Text Box 62"/>
            <p:cNvSpPr txBox="1">
              <a:spLocks noChangeArrowheads="1"/>
            </p:cNvSpPr>
            <p:nvPr/>
          </p:nvSpPr>
          <p:spPr bwMode="auto">
            <a:xfrm>
              <a:off x="1861" y="1804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399437" name="Line 77"/>
            <p:cNvSpPr>
              <a:spLocks noChangeShapeType="1"/>
            </p:cNvSpPr>
            <p:nvPr/>
          </p:nvSpPr>
          <p:spPr bwMode="auto">
            <a:xfrm>
              <a:off x="2112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443" name="Line 83"/>
            <p:cNvSpPr>
              <a:spLocks noChangeShapeType="1"/>
            </p:cNvSpPr>
            <p:nvPr/>
          </p:nvSpPr>
          <p:spPr bwMode="auto">
            <a:xfrm flipH="1">
              <a:off x="1296" y="172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59" name="Group 99"/>
          <p:cNvGrpSpPr>
            <a:grpSpLocks/>
          </p:cNvGrpSpPr>
          <p:nvPr/>
        </p:nvGrpSpPr>
        <p:grpSpPr bwMode="auto">
          <a:xfrm>
            <a:off x="2438400" y="1512888"/>
            <a:ext cx="3124200" cy="3505200"/>
            <a:chOff x="864" y="864"/>
            <a:chExt cx="1968" cy="2208"/>
          </a:xfrm>
        </p:grpSpPr>
        <p:sp>
          <p:nvSpPr>
            <p:cNvPr id="399451" name="Line 91"/>
            <p:cNvSpPr>
              <a:spLocks noChangeShapeType="1"/>
            </p:cNvSpPr>
            <p:nvPr/>
          </p:nvSpPr>
          <p:spPr bwMode="auto">
            <a:xfrm>
              <a:off x="864" y="86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452" name="Line 92"/>
            <p:cNvSpPr>
              <a:spLocks noChangeShapeType="1"/>
            </p:cNvSpPr>
            <p:nvPr/>
          </p:nvSpPr>
          <p:spPr bwMode="auto">
            <a:xfrm>
              <a:off x="864" y="158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453" name="Line 93"/>
            <p:cNvSpPr>
              <a:spLocks noChangeShapeType="1"/>
            </p:cNvSpPr>
            <p:nvPr/>
          </p:nvSpPr>
          <p:spPr bwMode="auto">
            <a:xfrm>
              <a:off x="864" y="254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454" name="Line 94"/>
            <p:cNvSpPr>
              <a:spLocks noChangeShapeType="1"/>
            </p:cNvSpPr>
            <p:nvPr/>
          </p:nvSpPr>
          <p:spPr bwMode="auto">
            <a:xfrm>
              <a:off x="864" y="307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5" name="Text Box 95"/>
          <p:cNvSpPr txBox="1">
            <a:spLocks noChangeArrowheads="1"/>
          </p:cNvSpPr>
          <p:nvPr/>
        </p:nvSpPr>
        <p:spPr bwMode="auto">
          <a:xfrm>
            <a:off x="5715000" y="1295400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399456" name="Text Box 96"/>
          <p:cNvSpPr txBox="1">
            <a:spLocks noChangeArrowheads="1"/>
          </p:cNvSpPr>
          <p:nvPr/>
        </p:nvSpPr>
        <p:spPr bwMode="auto">
          <a:xfrm>
            <a:off x="5737225" y="2436813"/>
            <a:ext cx="842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</a:p>
        </p:txBody>
      </p:sp>
      <p:sp>
        <p:nvSpPr>
          <p:cNvPr id="399457" name="Text Box 97"/>
          <p:cNvSpPr txBox="1">
            <a:spLocks noChangeArrowheads="1"/>
          </p:cNvSpPr>
          <p:nvPr/>
        </p:nvSpPr>
        <p:spPr bwMode="auto">
          <a:xfrm>
            <a:off x="5638800" y="3951288"/>
            <a:ext cx="124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399458" name="Text Box 98"/>
          <p:cNvSpPr txBox="1">
            <a:spLocks noChangeArrowheads="1"/>
          </p:cNvSpPr>
          <p:nvPr/>
        </p:nvSpPr>
        <p:spPr bwMode="auto">
          <a:xfrm>
            <a:off x="5680075" y="478948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FALSE</a:t>
            </a:r>
          </a:p>
        </p:txBody>
      </p:sp>
      <p:sp>
        <p:nvSpPr>
          <p:cNvPr id="399460" name="Text Box 100"/>
          <p:cNvSpPr txBox="1">
            <a:spLocks noChangeArrowheads="1"/>
          </p:cNvSpPr>
          <p:nvPr/>
        </p:nvSpPr>
        <p:spPr bwMode="auto">
          <a:xfrm>
            <a:off x="1965325" y="61833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461" name="Text Box 101"/>
          <p:cNvSpPr txBox="1">
            <a:spLocks noChangeArrowheads="1"/>
          </p:cNvSpPr>
          <p:nvPr/>
        </p:nvSpPr>
        <p:spPr bwMode="auto">
          <a:xfrm>
            <a:off x="4518025" y="6080125"/>
            <a:ext cx="424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This is an example of a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local proof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063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9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9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99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9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5" grpId="0"/>
      <p:bldP spid="399456" grpId="0"/>
      <p:bldP spid="399457" grpId="0"/>
      <p:bldP spid="399458" grpId="0"/>
      <p:bldP spid="39946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local proof</a:t>
            </a:r>
          </a:p>
        </p:txBody>
      </p:sp>
      <p:sp>
        <p:nvSpPr>
          <p:cNvPr id="401412" name="Oval 4"/>
          <p:cNvSpPr>
            <a:spLocks noChangeArrowheads="1"/>
          </p:cNvSpPr>
          <p:nvPr/>
        </p:nvSpPr>
        <p:spPr bwMode="auto">
          <a:xfrm>
            <a:off x="3232150" y="2579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1413" name="Oval 5"/>
          <p:cNvSpPr>
            <a:spLocks noChangeArrowheads="1"/>
          </p:cNvSpPr>
          <p:nvPr/>
        </p:nvSpPr>
        <p:spPr bwMode="auto">
          <a:xfrm>
            <a:off x="3232150" y="4103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1414" name="Oval 6"/>
          <p:cNvSpPr>
            <a:spLocks noChangeArrowheads="1"/>
          </p:cNvSpPr>
          <p:nvPr/>
        </p:nvSpPr>
        <p:spPr bwMode="auto">
          <a:xfrm>
            <a:off x="3232150" y="4941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1422" name="Oval 14"/>
          <p:cNvSpPr>
            <a:spLocks noChangeArrowheads="1"/>
          </p:cNvSpPr>
          <p:nvPr/>
        </p:nvSpPr>
        <p:spPr bwMode="auto">
          <a:xfrm>
            <a:off x="3232150" y="1436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1423" name="Group 15"/>
          <p:cNvGrpSpPr>
            <a:grpSpLocks/>
          </p:cNvGrpSpPr>
          <p:nvPr/>
        </p:nvGrpSpPr>
        <p:grpSpPr bwMode="auto">
          <a:xfrm>
            <a:off x="2133600" y="1665288"/>
            <a:ext cx="976313" cy="2957512"/>
            <a:chOff x="672" y="960"/>
            <a:chExt cx="615" cy="1863"/>
          </a:xfrm>
        </p:grpSpPr>
        <p:sp>
          <p:nvSpPr>
            <p:cNvPr id="401424" name="Text Box 16"/>
            <p:cNvSpPr txBox="1">
              <a:spLocks noChangeArrowheads="1"/>
            </p:cNvSpPr>
            <p:nvPr/>
          </p:nvSpPr>
          <p:spPr bwMode="auto">
            <a:xfrm>
              <a:off x="798" y="960"/>
              <a:ext cx="45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401425" name="Text Box 17"/>
            <p:cNvSpPr txBox="1">
              <a:spLocks noChangeArrowheads="1"/>
            </p:cNvSpPr>
            <p:nvPr/>
          </p:nvSpPr>
          <p:spPr bwMode="auto">
            <a:xfrm>
              <a:off x="672" y="1641"/>
              <a:ext cx="61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</a:t>
              </a:r>
            </a:p>
          </p:txBody>
        </p:sp>
        <p:sp>
          <p:nvSpPr>
            <p:cNvPr id="401426" name="Text Box 18"/>
            <p:cNvSpPr txBox="1">
              <a:spLocks noChangeArrowheads="1"/>
            </p:cNvSpPr>
            <p:nvPr/>
          </p:nvSpPr>
          <p:spPr bwMode="auto">
            <a:xfrm>
              <a:off x="770" y="2592"/>
              <a:ext cx="4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endParaRPr lang="en-US" sz="1800">
                <a:effectLst/>
              </a:endParaRPr>
            </a:p>
          </p:txBody>
        </p:sp>
      </p:grpSp>
      <p:grpSp>
        <p:nvGrpSpPr>
          <p:cNvPr id="401454" name="Group 46"/>
          <p:cNvGrpSpPr>
            <a:grpSpLocks/>
          </p:cNvGrpSpPr>
          <p:nvPr/>
        </p:nvGrpSpPr>
        <p:grpSpPr bwMode="auto">
          <a:xfrm>
            <a:off x="2438400" y="1512888"/>
            <a:ext cx="3124200" cy="3505200"/>
            <a:chOff x="864" y="864"/>
            <a:chExt cx="1968" cy="2208"/>
          </a:xfrm>
        </p:grpSpPr>
        <p:sp>
          <p:nvSpPr>
            <p:cNvPr id="401455" name="Line 47"/>
            <p:cNvSpPr>
              <a:spLocks noChangeShapeType="1"/>
            </p:cNvSpPr>
            <p:nvPr/>
          </p:nvSpPr>
          <p:spPr bwMode="auto">
            <a:xfrm>
              <a:off x="864" y="86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1456" name="Line 48"/>
            <p:cNvSpPr>
              <a:spLocks noChangeShapeType="1"/>
            </p:cNvSpPr>
            <p:nvPr/>
          </p:nvSpPr>
          <p:spPr bwMode="auto">
            <a:xfrm>
              <a:off x="864" y="158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1457" name="Line 49"/>
            <p:cNvSpPr>
              <a:spLocks noChangeShapeType="1"/>
            </p:cNvSpPr>
            <p:nvPr/>
          </p:nvSpPr>
          <p:spPr bwMode="auto">
            <a:xfrm>
              <a:off x="864" y="254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1458" name="Line 50"/>
            <p:cNvSpPr>
              <a:spLocks noChangeShapeType="1"/>
            </p:cNvSpPr>
            <p:nvPr/>
          </p:nvSpPr>
          <p:spPr bwMode="auto">
            <a:xfrm>
              <a:off x="864" y="307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1466" name="Group 58"/>
          <p:cNvGrpSpPr>
            <a:grpSpLocks/>
          </p:cNvGrpSpPr>
          <p:nvPr/>
        </p:nvGrpSpPr>
        <p:grpSpPr bwMode="auto">
          <a:xfrm>
            <a:off x="1654175" y="1524000"/>
            <a:ext cx="479425" cy="2667000"/>
            <a:chOff x="1042" y="960"/>
            <a:chExt cx="302" cy="1680"/>
          </a:xfrm>
        </p:grpSpPr>
        <p:sp>
          <p:nvSpPr>
            <p:cNvPr id="401463" name="AutoShape 55"/>
            <p:cNvSpPr>
              <a:spLocks/>
            </p:cNvSpPr>
            <p:nvPr/>
          </p:nvSpPr>
          <p:spPr bwMode="auto">
            <a:xfrm>
              <a:off x="1248" y="960"/>
              <a:ext cx="96" cy="1680"/>
            </a:xfrm>
            <a:prstGeom prst="leftBrace">
              <a:avLst>
                <a:gd name="adj1" fmla="val 1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1464" name="Text Box 56"/>
            <p:cNvSpPr txBox="1">
              <a:spLocks noChangeArrowheads="1"/>
            </p:cNvSpPr>
            <p:nvPr/>
          </p:nvSpPr>
          <p:spPr bwMode="auto">
            <a:xfrm>
              <a:off x="1042" y="1632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sp>
        <p:nvSpPr>
          <p:cNvPr id="401465" name="Text Box 57"/>
          <p:cNvSpPr txBox="1">
            <a:spLocks noChangeArrowheads="1"/>
          </p:cNvSpPr>
          <p:nvPr/>
        </p:nvSpPr>
        <p:spPr bwMode="auto">
          <a:xfrm>
            <a:off x="609600" y="5486400"/>
            <a:ext cx="544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scope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of variable = range of frames it occurs in</a:t>
            </a:r>
          </a:p>
        </p:txBody>
      </p:sp>
      <p:grpSp>
        <p:nvGrpSpPr>
          <p:cNvPr id="401468" name="Group 60"/>
          <p:cNvGrpSpPr>
            <a:grpSpLocks/>
          </p:cNvGrpSpPr>
          <p:nvPr/>
        </p:nvGrpSpPr>
        <p:grpSpPr bwMode="auto">
          <a:xfrm>
            <a:off x="1219200" y="2667000"/>
            <a:ext cx="479425" cy="2362200"/>
            <a:chOff x="1042" y="960"/>
            <a:chExt cx="302" cy="1680"/>
          </a:xfrm>
        </p:grpSpPr>
        <p:sp>
          <p:nvSpPr>
            <p:cNvPr id="401469" name="AutoShape 61"/>
            <p:cNvSpPr>
              <a:spLocks/>
            </p:cNvSpPr>
            <p:nvPr/>
          </p:nvSpPr>
          <p:spPr bwMode="auto">
            <a:xfrm>
              <a:off x="1248" y="960"/>
              <a:ext cx="96" cy="1680"/>
            </a:xfrm>
            <a:prstGeom prst="leftBrace">
              <a:avLst>
                <a:gd name="adj1" fmla="val 1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1470" name="Text Box 62"/>
            <p:cNvSpPr txBox="1">
              <a:spLocks noChangeArrowheads="1"/>
            </p:cNvSpPr>
            <p:nvPr/>
          </p:nvSpPr>
          <p:spPr bwMode="auto">
            <a:xfrm>
              <a:off x="1042" y="1632"/>
              <a:ext cx="254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01471" name="Group 63"/>
          <p:cNvGrpSpPr>
            <a:grpSpLocks/>
          </p:cNvGrpSpPr>
          <p:nvPr/>
        </p:nvGrpSpPr>
        <p:grpSpPr bwMode="auto">
          <a:xfrm>
            <a:off x="815975" y="1524000"/>
            <a:ext cx="479425" cy="3505200"/>
            <a:chOff x="1042" y="960"/>
            <a:chExt cx="302" cy="1680"/>
          </a:xfrm>
        </p:grpSpPr>
        <p:sp>
          <p:nvSpPr>
            <p:cNvPr id="401472" name="AutoShape 64"/>
            <p:cNvSpPr>
              <a:spLocks/>
            </p:cNvSpPr>
            <p:nvPr/>
          </p:nvSpPr>
          <p:spPr bwMode="auto">
            <a:xfrm>
              <a:off x="1248" y="960"/>
              <a:ext cx="96" cy="1680"/>
            </a:xfrm>
            <a:prstGeom prst="leftBrace">
              <a:avLst>
                <a:gd name="adj1" fmla="val 1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1473" name="Text Box 65"/>
            <p:cNvSpPr txBox="1">
              <a:spLocks noChangeArrowheads="1"/>
            </p:cNvSpPr>
            <p:nvPr/>
          </p:nvSpPr>
          <p:spPr bwMode="auto">
            <a:xfrm>
              <a:off x="1042" y="1632"/>
              <a:ext cx="25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</p:grpSp>
      <p:sp>
        <p:nvSpPr>
          <p:cNvPr id="401474" name="Text Box 66"/>
          <p:cNvSpPr txBox="1">
            <a:spLocks noChangeArrowheads="1"/>
          </p:cNvSpPr>
          <p:nvPr/>
        </p:nvSpPr>
        <p:spPr bwMode="auto">
          <a:xfrm>
            <a:off x="582613" y="5486400"/>
            <a:ext cx="558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vocabulary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of frame = set of variables “in scope”</a:t>
            </a:r>
          </a:p>
        </p:txBody>
      </p:sp>
      <p:grpSp>
        <p:nvGrpSpPr>
          <p:cNvPr id="401478" name="Group 70"/>
          <p:cNvGrpSpPr>
            <a:grpSpLocks/>
          </p:cNvGrpSpPr>
          <p:nvPr/>
        </p:nvGrpSpPr>
        <p:grpSpPr bwMode="auto">
          <a:xfrm>
            <a:off x="990600" y="1828800"/>
            <a:ext cx="1149350" cy="2987675"/>
            <a:chOff x="4490" y="1152"/>
            <a:chExt cx="724" cy="1882"/>
          </a:xfrm>
        </p:grpSpPr>
        <p:sp>
          <p:nvSpPr>
            <p:cNvPr id="401475" name="Text Box 67"/>
            <p:cNvSpPr txBox="1">
              <a:spLocks noChangeArrowheads="1"/>
            </p:cNvSpPr>
            <p:nvPr/>
          </p:nvSpPr>
          <p:spPr bwMode="auto">
            <a:xfrm>
              <a:off x="4581" y="1152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1476" name="Text Box 68"/>
            <p:cNvSpPr txBox="1">
              <a:spLocks noChangeArrowheads="1"/>
            </p:cNvSpPr>
            <p:nvPr/>
          </p:nvSpPr>
          <p:spPr bwMode="auto">
            <a:xfrm>
              <a:off x="4490" y="2054"/>
              <a:ext cx="7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1477" name="Text Box 69"/>
            <p:cNvSpPr txBox="1">
              <a:spLocks noChangeArrowheads="1"/>
            </p:cNvSpPr>
            <p:nvPr/>
          </p:nvSpPr>
          <p:spPr bwMode="auto">
            <a:xfrm>
              <a:off x="4581" y="2784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</p:grpSp>
      <p:grpSp>
        <p:nvGrpSpPr>
          <p:cNvPr id="401481" name="Group 73"/>
          <p:cNvGrpSpPr>
            <a:grpSpLocks/>
          </p:cNvGrpSpPr>
          <p:nvPr/>
        </p:nvGrpSpPr>
        <p:grpSpPr bwMode="auto">
          <a:xfrm>
            <a:off x="3733800" y="1970088"/>
            <a:ext cx="5029200" cy="2041525"/>
            <a:chOff x="2352" y="1241"/>
            <a:chExt cx="3168" cy="1286"/>
          </a:xfrm>
        </p:grpSpPr>
        <p:grpSp>
          <p:nvGrpSpPr>
            <p:cNvPr id="401430" name="Group 22"/>
            <p:cNvGrpSpPr>
              <a:grpSpLocks/>
            </p:cNvGrpSpPr>
            <p:nvPr/>
          </p:nvGrpSpPr>
          <p:grpSpPr bwMode="auto">
            <a:xfrm>
              <a:off x="2382" y="1529"/>
              <a:ext cx="786" cy="998"/>
              <a:chOff x="1710" y="1440"/>
              <a:chExt cx="786" cy="998"/>
            </a:xfrm>
          </p:grpSpPr>
          <p:sp>
            <p:nvSpPr>
              <p:cNvPr id="401431" name="Text Box 23"/>
              <p:cNvSpPr txBox="1">
                <a:spLocks noChangeArrowheads="1"/>
              </p:cNvSpPr>
              <p:nvPr/>
            </p:nvSpPr>
            <p:spPr bwMode="auto">
              <a:xfrm>
                <a:off x="1710" y="2188"/>
                <a:ext cx="7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x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+1 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msy10" pitchFamily="34" charset="0"/>
                  </a:rPr>
                  <a:t>·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y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401432" name="Line 24"/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1433" name="Line 25"/>
              <p:cNvSpPr>
                <a:spLocks noChangeShapeType="1"/>
              </p:cNvSpPr>
              <p:nvPr/>
            </p:nvSpPr>
            <p:spPr bwMode="auto">
              <a:xfrm>
                <a:off x="2160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01447" name="Text Box 39"/>
            <p:cNvSpPr txBox="1">
              <a:spLocks noChangeArrowheads="1"/>
            </p:cNvSpPr>
            <p:nvPr/>
          </p:nvSpPr>
          <p:spPr bwMode="auto">
            <a:xfrm>
              <a:off x="2352" y="1241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401451" name="Text Box 43"/>
            <p:cNvSpPr txBox="1">
              <a:spLocks noChangeArrowheads="1"/>
            </p:cNvSpPr>
            <p:nvPr/>
          </p:nvSpPr>
          <p:spPr bwMode="auto">
            <a:xfrm>
              <a:off x="2533" y="1893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01479" name="Text Box 71"/>
            <p:cNvSpPr txBox="1">
              <a:spLocks noChangeArrowheads="1"/>
            </p:cNvSpPr>
            <p:nvPr/>
          </p:nvSpPr>
          <p:spPr bwMode="auto">
            <a:xfrm>
              <a:off x="3600" y="2016"/>
              <a:ext cx="19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deduction “in scope” here</a:t>
              </a:r>
            </a:p>
          </p:txBody>
        </p:sp>
      </p:grpSp>
      <p:sp>
        <p:nvSpPr>
          <p:cNvPr id="401480" name="Text Box 72"/>
          <p:cNvSpPr txBox="1">
            <a:spLocks noChangeArrowheads="1"/>
          </p:cNvSpPr>
          <p:nvPr/>
        </p:nvSpPr>
        <p:spPr bwMode="auto">
          <a:xfrm>
            <a:off x="5791200" y="3962400"/>
            <a:ext cx="2962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Local proof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Every deduction written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in </a:t>
            </a:r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vocabulary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of some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frame.</a:t>
            </a:r>
          </a:p>
        </p:txBody>
      </p:sp>
    </p:spTree>
    <p:extLst>
      <p:ext uri="{BB962C8B-B14F-4D97-AF65-F5344CB8AC3E}">
        <p14:creationId xmlns:p14="http://schemas.microsoft.com/office/powerpoint/2010/main" val="12256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1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1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1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1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65" grpId="0"/>
      <p:bldP spid="401465" grpId="1"/>
      <p:bldP spid="40148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local proof</a:t>
            </a:r>
          </a:p>
        </p:txBody>
      </p:sp>
      <p:sp>
        <p:nvSpPr>
          <p:cNvPr id="402435" name="Oval 3"/>
          <p:cNvSpPr>
            <a:spLocks noChangeArrowheads="1"/>
          </p:cNvSpPr>
          <p:nvPr/>
        </p:nvSpPr>
        <p:spPr bwMode="auto">
          <a:xfrm>
            <a:off x="3232150" y="2579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2436" name="Oval 4"/>
          <p:cNvSpPr>
            <a:spLocks noChangeArrowheads="1"/>
          </p:cNvSpPr>
          <p:nvPr/>
        </p:nvSpPr>
        <p:spPr bwMode="auto">
          <a:xfrm>
            <a:off x="3232150" y="4103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2437" name="Oval 5"/>
          <p:cNvSpPr>
            <a:spLocks noChangeArrowheads="1"/>
          </p:cNvSpPr>
          <p:nvPr/>
        </p:nvSpPr>
        <p:spPr bwMode="auto">
          <a:xfrm>
            <a:off x="3232150" y="4941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2438" name="Oval 6"/>
          <p:cNvSpPr>
            <a:spLocks noChangeArrowheads="1"/>
          </p:cNvSpPr>
          <p:nvPr/>
        </p:nvSpPr>
        <p:spPr bwMode="auto">
          <a:xfrm>
            <a:off x="3232150" y="1436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2439" name="Group 7"/>
          <p:cNvGrpSpPr>
            <a:grpSpLocks/>
          </p:cNvGrpSpPr>
          <p:nvPr/>
        </p:nvGrpSpPr>
        <p:grpSpPr bwMode="auto">
          <a:xfrm>
            <a:off x="2133600" y="1665288"/>
            <a:ext cx="976313" cy="2957512"/>
            <a:chOff x="672" y="960"/>
            <a:chExt cx="615" cy="1863"/>
          </a:xfrm>
        </p:grpSpPr>
        <p:sp>
          <p:nvSpPr>
            <p:cNvPr id="402440" name="Text Box 8"/>
            <p:cNvSpPr txBox="1">
              <a:spLocks noChangeArrowheads="1"/>
            </p:cNvSpPr>
            <p:nvPr/>
          </p:nvSpPr>
          <p:spPr bwMode="auto">
            <a:xfrm>
              <a:off x="798" y="960"/>
              <a:ext cx="45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402441" name="Text Box 9"/>
            <p:cNvSpPr txBox="1">
              <a:spLocks noChangeArrowheads="1"/>
            </p:cNvSpPr>
            <p:nvPr/>
          </p:nvSpPr>
          <p:spPr bwMode="auto">
            <a:xfrm>
              <a:off x="672" y="1641"/>
              <a:ext cx="61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</a:t>
              </a:r>
            </a:p>
          </p:txBody>
        </p:sp>
        <p:sp>
          <p:nvSpPr>
            <p:cNvPr id="402442" name="Text Box 10"/>
            <p:cNvSpPr txBox="1">
              <a:spLocks noChangeArrowheads="1"/>
            </p:cNvSpPr>
            <p:nvPr/>
          </p:nvSpPr>
          <p:spPr bwMode="auto">
            <a:xfrm>
              <a:off x="770" y="2592"/>
              <a:ext cx="4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endParaRPr lang="en-US" sz="1800">
                <a:effectLst/>
              </a:endParaRPr>
            </a:p>
          </p:txBody>
        </p:sp>
      </p:grpSp>
      <p:grpSp>
        <p:nvGrpSpPr>
          <p:cNvPr id="402443" name="Group 11"/>
          <p:cNvGrpSpPr>
            <a:grpSpLocks/>
          </p:cNvGrpSpPr>
          <p:nvPr/>
        </p:nvGrpSpPr>
        <p:grpSpPr bwMode="auto">
          <a:xfrm>
            <a:off x="2438400" y="1512888"/>
            <a:ext cx="3124200" cy="3505200"/>
            <a:chOff x="864" y="864"/>
            <a:chExt cx="1968" cy="2208"/>
          </a:xfrm>
        </p:grpSpPr>
        <p:sp>
          <p:nvSpPr>
            <p:cNvPr id="402444" name="Line 12"/>
            <p:cNvSpPr>
              <a:spLocks noChangeShapeType="1"/>
            </p:cNvSpPr>
            <p:nvPr/>
          </p:nvSpPr>
          <p:spPr bwMode="auto">
            <a:xfrm>
              <a:off x="864" y="86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/>
          </p:nvSpPr>
          <p:spPr bwMode="auto">
            <a:xfrm>
              <a:off x="864" y="158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2446" name="Line 14"/>
            <p:cNvSpPr>
              <a:spLocks noChangeShapeType="1"/>
            </p:cNvSpPr>
            <p:nvPr/>
          </p:nvSpPr>
          <p:spPr bwMode="auto">
            <a:xfrm>
              <a:off x="864" y="254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2447" name="Line 15"/>
            <p:cNvSpPr>
              <a:spLocks noChangeShapeType="1"/>
            </p:cNvSpPr>
            <p:nvPr/>
          </p:nvSpPr>
          <p:spPr bwMode="auto">
            <a:xfrm>
              <a:off x="864" y="307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2459" name="Group 27"/>
          <p:cNvGrpSpPr>
            <a:grpSpLocks/>
          </p:cNvGrpSpPr>
          <p:nvPr/>
        </p:nvGrpSpPr>
        <p:grpSpPr bwMode="auto">
          <a:xfrm>
            <a:off x="990600" y="1828800"/>
            <a:ext cx="1149350" cy="2987675"/>
            <a:chOff x="4490" y="1152"/>
            <a:chExt cx="724" cy="1882"/>
          </a:xfrm>
        </p:grpSpPr>
        <p:sp>
          <p:nvSpPr>
            <p:cNvPr id="402460" name="Text Box 28"/>
            <p:cNvSpPr txBox="1">
              <a:spLocks noChangeArrowheads="1"/>
            </p:cNvSpPr>
            <p:nvPr/>
          </p:nvSpPr>
          <p:spPr bwMode="auto">
            <a:xfrm>
              <a:off x="4581" y="1152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2461" name="Text Box 29"/>
            <p:cNvSpPr txBox="1">
              <a:spLocks noChangeArrowheads="1"/>
            </p:cNvSpPr>
            <p:nvPr/>
          </p:nvSpPr>
          <p:spPr bwMode="auto">
            <a:xfrm>
              <a:off x="4490" y="2054"/>
              <a:ext cx="7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2462" name="Text Box 30"/>
            <p:cNvSpPr txBox="1">
              <a:spLocks noChangeArrowheads="1"/>
            </p:cNvSpPr>
            <p:nvPr/>
          </p:nvSpPr>
          <p:spPr bwMode="auto">
            <a:xfrm>
              <a:off x="4581" y="2784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</p:grpSp>
      <p:sp>
        <p:nvSpPr>
          <p:cNvPr id="402492" name="Line 60"/>
          <p:cNvSpPr>
            <a:spLocks noChangeShapeType="1"/>
          </p:cNvSpPr>
          <p:nvPr/>
        </p:nvSpPr>
        <p:spPr bwMode="auto">
          <a:xfrm>
            <a:off x="3048000" y="44846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502" name="Text Box 70"/>
          <p:cNvSpPr txBox="1">
            <a:spLocks noChangeArrowheads="1"/>
          </p:cNvSpPr>
          <p:nvPr/>
        </p:nvSpPr>
        <p:spPr bwMode="auto">
          <a:xfrm>
            <a:off x="914400" y="5562600"/>
            <a:ext cx="706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Forward local proof: each deduction can be assigned a frame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such that all the deduction arrows go forward.</a:t>
            </a:r>
          </a:p>
        </p:txBody>
      </p:sp>
      <p:grpSp>
        <p:nvGrpSpPr>
          <p:cNvPr id="402504" name="Group 72"/>
          <p:cNvGrpSpPr>
            <a:grpSpLocks/>
          </p:cNvGrpSpPr>
          <p:nvPr/>
        </p:nvGrpSpPr>
        <p:grpSpPr bwMode="auto">
          <a:xfrm>
            <a:off x="3124200" y="1817688"/>
            <a:ext cx="2144713" cy="3608387"/>
            <a:chOff x="1968" y="1145"/>
            <a:chExt cx="1351" cy="2273"/>
          </a:xfrm>
        </p:grpSpPr>
        <p:grpSp>
          <p:nvGrpSpPr>
            <p:cNvPr id="402485" name="Group 53"/>
            <p:cNvGrpSpPr>
              <a:grpSpLocks/>
            </p:cNvGrpSpPr>
            <p:nvPr/>
          </p:nvGrpSpPr>
          <p:grpSpPr bwMode="auto">
            <a:xfrm>
              <a:off x="2382" y="1529"/>
              <a:ext cx="786" cy="998"/>
              <a:chOff x="1710" y="1440"/>
              <a:chExt cx="786" cy="998"/>
            </a:xfrm>
          </p:grpSpPr>
          <p:sp>
            <p:nvSpPr>
              <p:cNvPr id="402486" name="Text Box 54"/>
              <p:cNvSpPr txBox="1">
                <a:spLocks noChangeArrowheads="1"/>
              </p:cNvSpPr>
              <p:nvPr/>
            </p:nvSpPr>
            <p:spPr bwMode="auto">
              <a:xfrm>
                <a:off x="1710" y="2188"/>
                <a:ext cx="7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x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+1 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msy10" pitchFamily="34" charset="0"/>
                  </a:rPr>
                  <a:t>·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y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402487" name="Line 55"/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2488" name="Line 56"/>
              <p:cNvSpPr>
                <a:spLocks noChangeShapeType="1"/>
              </p:cNvSpPr>
              <p:nvPr/>
            </p:nvSpPr>
            <p:spPr bwMode="auto">
              <a:xfrm>
                <a:off x="2160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02490" name="Text Box 58"/>
            <p:cNvSpPr txBox="1">
              <a:spLocks noChangeArrowheads="1"/>
            </p:cNvSpPr>
            <p:nvPr/>
          </p:nvSpPr>
          <p:spPr bwMode="auto">
            <a:xfrm>
              <a:off x="2485" y="2681"/>
              <a:ext cx="5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</a:t>
              </a:r>
            </a:p>
          </p:txBody>
        </p:sp>
        <p:sp>
          <p:nvSpPr>
            <p:cNvPr id="402491" name="Text Box 59"/>
            <p:cNvSpPr txBox="1">
              <a:spLocks noChangeArrowheads="1"/>
            </p:cNvSpPr>
            <p:nvPr/>
          </p:nvSpPr>
          <p:spPr bwMode="auto">
            <a:xfrm>
              <a:off x="2448" y="3168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02493" name="Line 61"/>
            <p:cNvSpPr>
              <a:spLocks noChangeShapeType="1"/>
            </p:cNvSpPr>
            <p:nvPr/>
          </p:nvSpPr>
          <p:spPr bwMode="auto">
            <a:xfrm>
              <a:off x="2688" y="2489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02494" name="Group 62"/>
            <p:cNvGrpSpPr>
              <a:grpSpLocks/>
            </p:cNvGrpSpPr>
            <p:nvPr/>
          </p:nvGrpSpPr>
          <p:grpSpPr bwMode="auto">
            <a:xfrm>
              <a:off x="1968" y="1145"/>
              <a:ext cx="988" cy="346"/>
              <a:chOff x="1296" y="1056"/>
              <a:chExt cx="988" cy="346"/>
            </a:xfrm>
          </p:grpSpPr>
          <p:sp>
            <p:nvSpPr>
              <p:cNvPr id="402495" name="Text Box 63"/>
              <p:cNvSpPr txBox="1">
                <a:spLocks noChangeArrowheads="1"/>
              </p:cNvSpPr>
              <p:nvPr/>
            </p:nvSpPr>
            <p:spPr bwMode="auto">
              <a:xfrm>
                <a:off x="1680" y="1152"/>
                <a:ext cx="6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x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msy10" pitchFamily="34" charset="0"/>
                  </a:rPr>
                  <a:t>·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y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402496" name="Line 64"/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2497" name="Line 65"/>
              <p:cNvSpPr>
                <a:spLocks noChangeShapeType="1"/>
              </p:cNvSpPr>
              <p:nvPr/>
            </p:nvSpPr>
            <p:spPr bwMode="auto">
              <a:xfrm flipH="1">
                <a:off x="1296" y="10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02498" name="Group 66"/>
            <p:cNvGrpSpPr>
              <a:grpSpLocks/>
            </p:cNvGrpSpPr>
            <p:nvPr/>
          </p:nvGrpSpPr>
          <p:grpSpPr bwMode="auto">
            <a:xfrm>
              <a:off x="1968" y="1817"/>
              <a:ext cx="1351" cy="326"/>
              <a:chOff x="1296" y="1728"/>
              <a:chExt cx="1351" cy="326"/>
            </a:xfrm>
          </p:grpSpPr>
          <p:sp>
            <p:nvSpPr>
              <p:cNvPr id="402499" name="Text Box 67"/>
              <p:cNvSpPr txBox="1">
                <a:spLocks noChangeArrowheads="1"/>
              </p:cNvSpPr>
              <p:nvPr/>
            </p:nvSpPr>
            <p:spPr bwMode="auto">
              <a:xfrm>
                <a:off x="1861" y="1804"/>
                <a:ext cx="7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y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+1 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msy10" pitchFamily="34" charset="0"/>
                  </a:rPr>
                  <a:t>·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y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402500" name="Line 68"/>
              <p:cNvSpPr>
                <a:spLocks noChangeShapeType="1"/>
              </p:cNvSpPr>
              <p:nvPr/>
            </p:nvSpPr>
            <p:spPr bwMode="auto">
              <a:xfrm>
                <a:off x="2112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2501" name="Line 69"/>
              <p:cNvSpPr>
                <a:spLocks noChangeShapeType="1"/>
              </p:cNvSpPr>
              <p:nvPr/>
            </p:nvSpPr>
            <p:spPr bwMode="auto">
              <a:xfrm flipH="1">
                <a:off x="1296" y="1728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02503" name="Line 71"/>
            <p:cNvSpPr>
              <a:spLocks noChangeShapeType="1"/>
            </p:cNvSpPr>
            <p:nvPr/>
          </p:nvSpPr>
          <p:spPr bwMode="auto">
            <a:xfrm>
              <a:off x="2688" y="29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2505" name="Text Box 73"/>
          <p:cNvSpPr txBox="1">
            <a:spLocks noChangeArrowheads="1"/>
          </p:cNvSpPr>
          <p:nvPr/>
        </p:nvSpPr>
        <p:spPr bwMode="auto">
          <a:xfrm>
            <a:off x="914400" y="5562600"/>
            <a:ext cx="6457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For a forward local proof, the (conjunction of) assertions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crossing frame boundary is an interpolant.</a:t>
            </a:r>
          </a:p>
        </p:txBody>
      </p:sp>
      <p:sp>
        <p:nvSpPr>
          <p:cNvPr id="402506" name="Text Box 74"/>
          <p:cNvSpPr txBox="1">
            <a:spLocks noChangeArrowheads="1"/>
          </p:cNvSpPr>
          <p:nvPr/>
        </p:nvSpPr>
        <p:spPr bwMode="auto">
          <a:xfrm>
            <a:off x="5715000" y="1295400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402507" name="Text Box 75"/>
          <p:cNvSpPr txBox="1">
            <a:spLocks noChangeArrowheads="1"/>
          </p:cNvSpPr>
          <p:nvPr/>
        </p:nvSpPr>
        <p:spPr bwMode="auto">
          <a:xfrm>
            <a:off x="5737225" y="2436813"/>
            <a:ext cx="842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</a:p>
        </p:txBody>
      </p:sp>
      <p:sp>
        <p:nvSpPr>
          <p:cNvPr id="402508" name="Text Box 76"/>
          <p:cNvSpPr txBox="1">
            <a:spLocks noChangeArrowheads="1"/>
          </p:cNvSpPr>
          <p:nvPr/>
        </p:nvSpPr>
        <p:spPr bwMode="auto">
          <a:xfrm>
            <a:off x="5638800" y="3951288"/>
            <a:ext cx="124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402509" name="Text Box 77"/>
          <p:cNvSpPr txBox="1">
            <a:spLocks noChangeArrowheads="1"/>
          </p:cNvSpPr>
          <p:nvPr/>
        </p:nvSpPr>
        <p:spPr bwMode="auto">
          <a:xfrm>
            <a:off x="5680075" y="478948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6759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92" grpId="0" animBg="1"/>
      <p:bldP spid="402502" grpId="0"/>
      <p:bldP spid="402502" grpId="1"/>
      <p:bldP spid="402505" grpId="0"/>
      <p:bldP spid="402506" grpId="0"/>
      <p:bldP spid="402507" grpId="0"/>
      <p:bldP spid="402508" grpId="0"/>
      <p:bldP spid="40250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Reverse local proof</a:t>
            </a:r>
          </a:p>
        </p:txBody>
      </p:sp>
      <p:sp>
        <p:nvSpPr>
          <p:cNvPr id="403459" name="Oval 3"/>
          <p:cNvSpPr>
            <a:spLocks noChangeArrowheads="1"/>
          </p:cNvSpPr>
          <p:nvPr/>
        </p:nvSpPr>
        <p:spPr bwMode="auto">
          <a:xfrm>
            <a:off x="3232150" y="2579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3460" name="Oval 4"/>
          <p:cNvSpPr>
            <a:spLocks noChangeArrowheads="1"/>
          </p:cNvSpPr>
          <p:nvPr/>
        </p:nvSpPr>
        <p:spPr bwMode="auto">
          <a:xfrm>
            <a:off x="3232150" y="4103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3461" name="Oval 5"/>
          <p:cNvSpPr>
            <a:spLocks noChangeArrowheads="1"/>
          </p:cNvSpPr>
          <p:nvPr/>
        </p:nvSpPr>
        <p:spPr bwMode="auto">
          <a:xfrm>
            <a:off x="3232150" y="4941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3462" name="Oval 6"/>
          <p:cNvSpPr>
            <a:spLocks noChangeArrowheads="1"/>
          </p:cNvSpPr>
          <p:nvPr/>
        </p:nvSpPr>
        <p:spPr bwMode="auto">
          <a:xfrm>
            <a:off x="3232150" y="1436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3463" name="Group 7"/>
          <p:cNvGrpSpPr>
            <a:grpSpLocks/>
          </p:cNvGrpSpPr>
          <p:nvPr/>
        </p:nvGrpSpPr>
        <p:grpSpPr bwMode="auto">
          <a:xfrm>
            <a:off x="2133600" y="1665288"/>
            <a:ext cx="976313" cy="2957512"/>
            <a:chOff x="672" y="960"/>
            <a:chExt cx="615" cy="1863"/>
          </a:xfrm>
        </p:grpSpPr>
        <p:sp>
          <p:nvSpPr>
            <p:cNvPr id="403464" name="Text Box 8"/>
            <p:cNvSpPr txBox="1">
              <a:spLocks noChangeArrowheads="1"/>
            </p:cNvSpPr>
            <p:nvPr/>
          </p:nvSpPr>
          <p:spPr bwMode="auto">
            <a:xfrm>
              <a:off x="798" y="960"/>
              <a:ext cx="45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403465" name="Text Box 9"/>
            <p:cNvSpPr txBox="1">
              <a:spLocks noChangeArrowheads="1"/>
            </p:cNvSpPr>
            <p:nvPr/>
          </p:nvSpPr>
          <p:spPr bwMode="auto">
            <a:xfrm>
              <a:off x="672" y="1641"/>
              <a:ext cx="61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</a:t>
              </a:r>
            </a:p>
          </p:txBody>
        </p:sp>
        <p:sp>
          <p:nvSpPr>
            <p:cNvPr id="403466" name="Text Box 10"/>
            <p:cNvSpPr txBox="1">
              <a:spLocks noChangeArrowheads="1"/>
            </p:cNvSpPr>
            <p:nvPr/>
          </p:nvSpPr>
          <p:spPr bwMode="auto">
            <a:xfrm>
              <a:off x="770" y="2592"/>
              <a:ext cx="4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endParaRPr lang="en-US" sz="1800">
                <a:effectLst/>
              </a:endParaRPr>
            </a:p>
          </p:txBody>
        </p:sp>
      </p:grpSp>
      <p:grpSp>
        <p:nvGrpSpPr>
          <p:cNvPr id="403467" name="Group 11"/>
          <p:cNvGrpSpPr>
            <a:grpSpLocks/>
          </p:cNvGrpSpPr>
          <p:nvPr/>
        </p:nvGrpSpPr>
        <p:grpSpPr bwMode="auto">
          <a:xfrm>
            <a:off x="2438400" y="1512888"/>
            <a:ext cx="3124200" cy="3505200"/>
            <a:chOff x="864" y="864"/>
            <a:chExt cx="1968" cy="2208"/>
          </a:xfrm>
        </p:grpSpPr>
        <p:sp>
          <p:nvSpPr>
            <p:cNvPr id="403468" name="Line 12"/>
            <p:cNvSpPr>
              <a:spLocks noChangeShapeType="1"/>
            </p:cNvSpPr>
            <p:nvPr/>
          </p:nvSpPr>
          <p:spPr bwMode="auto">
            <a:xfrm>
              <a:off x="864" y="86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/>
          </p:nvSpPr>
          <p:spPr bwMode="auto">
            <a:xfrm>
              <a:off x="864" y="158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3470" name="Line 14"/>
            <p:cNvSpPr>
              <a:spLocks noChangeShapeType="1"/>
            </p:cNvSpPr>
            <p:nvPr/>
          </p:nvSpPr>
          <p:spPr bwMode="auto">
            <a:xfrm>
              <a:off x="864" y="254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3471" name="Line 15"/>
            <p:cNvSpPr>
              <a:spLocks noChangeShapeType="1"/>
            </p:cNvSpPr>
            <p:nvPr/>
          </p:nvSpPr>
          <p:spPr bwMode="auto">
            <a:xfrm>
              <a:off x="864" y="307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3472" name="Group 16"/>
          <p:cNvGrpSpPr>
            <a:grpSpLocks/>
          </p:cNvGrpSpPr>
          <p:nvPr/>
        </p:nvGrpSpPr>
        <p:grpSpPr bwMode="auto">
          <a:xfrm>
            <a:off x="990600" y="1828800"/>
            <a:ext cx="1149350" cy="2987675"/>
            <a:chOff x="4490" y="1152"/>
            <a:chExt cx="724" cy="1882"/>
          </a:xfrm>
        </p:grpSpPr>
        <p:sp>
          <p:nvSpPr>
            <p:cNvPr id="403473" name="Text Box 17"/>
            <p:cNvSpPr txBox="1">
              <a:spLocks noChangeArrowheads="1"/>
            </p:cNvSpPr>
            <p:nvPr/>
          </p:nvSpPr>
          <p:spPr bwMode="auto">
            <a:xfrm>
              <a:off x="4581" y="1152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3474" name="Text Box 18"/>
            <p:cNvSpPr txBox="1">
              <a:spLocks noChangeArrowheads="1"/>
            </p:cNvSpPr>
            <p:nvPr/>
          </p:nvSpPr>
          <p:spPr bwMode="auto">
            <a:xfrm>
              <a:off x="4490" y="2054"/>
              <a:ext cx="7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3475" name="Text Box 19"/>
            <p:cNvSpPr txBox="1">
              <a:spLocks noChangeArrowheads="1"/>
            </p:cNvSpPr>
            <p:nvPr/>
          </p:nvSpPr>
          <p:spPr bwMode="auto">
            <a:xfrm>
              <a:off x="4581" y="2784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</p:grpSp>
      <p:sp>
        <p:nvSpPr>
          <p:cNvPr id="403477" name="Text Box 21"/>
          <p:cNvSpPr txBox="1">
            <a:spLocks noChangeArrowheads="1"/>
          </p:cNvSpPr>
          <p:nvPr/>
        </p:nvSpPr>
        <p:spPr bwMode="auto">
          <a:xfrm>
            <a:off x="914400" y="5562600"/>
            <a:ext cx="7081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Reverse local proof: each deduction can be assigned a frame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such that all the deduction arrows go backward.</a:t>
            </a:r>
          </a:p>
        </p:txBody>
      </p:sp>
      <p:sp>
        <p:nvSpPr>
          <p:cNvPr id="403495" name="Text Box 39"/>
          <p:cNvSpPr txBox="1">
            <a:spLocks noChangeArrowheads="1"/>
          </p:cNvSpPr>
          <p:nvPr/>
        </p:nvSpPr>
        <p:spPr bwMode="auto">
          <a:xfrm>
            <a:off x="914400" y="5562600"/>
            <a:ext cx="5978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For a </a:t>
            </a:r>
            <a:r>
              <a:rPr lang="en-US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reverse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local proof, the </a:t>
            </a:r>
            <a:r>
              <a:rPr lang="en-US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negation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of assertions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crossing frame boundary is an interpolant.</a:t>
            </a:r>
          </a:p>
        </p:txBody>
      </p:sp>
      <p:sp>
        <p:nvSpPr>
          <p:cNvPr id="403496" name="Text Box 40"/>
          <p:cNvSpPr txBox="1">
            <a:spLocks noChangeArrowheads="1"/>
          </p:cNvSpPr>
          <p:nvPr/>
        </p:nvSpPr>
        <p:spPr bwMode="auto">
          <a:xfrm>
            <a:off x="5715000" y="1295400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403497" name="Text Box 41"/>
          <p:cNvSpPr txBox="1">
            <a:spLocks noChangeArrowheads="1"/>
          </p:cNvSpPr>
          <p:nvPr/>
        </p:nvSpPr>
        <p:spPr bwMode="auto">
          <a:xfrm>
            <a:off x="5656263" y="2436813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: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403498" name="Text Box 42"/>
          <p:cNvSpPr txBox="1">
            <a:spLocks noChangeArrowheads="1"/>
          </p:cNvSpPr>
          <p:nvPr/>
        </p:nvSpPr>
        <p:spPr bwMode="auto">
          <a:xfrm>
            <a:off x="5697538" y="3951288"/>
            <a:ext cx="1147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: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403499" name="Text Box 43"/>
          <p:cNvSpPr txBox="1">
            <a:spLocks noChangeArrowheads="1"/>
          </p:cNvSpPr>
          <p:nvPr/>
        </p:nvSpPr>
        <p:spPr bwMode="auto">
          <a:xfrm>
            <a:off x="5683250" y="478948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FALSE</a:t>
            </a:r>
          </a:p>
        </p:txBody>
      </p:sp>
      <p:grpSp>
        <p:nvGrpSpPr>
          <p:cNvPr id="403508" name="Group 52"/>
          <p:cNvGrpSpPr>
            <a:grpSpLocks/>
          </p:cNvGrpSpPr>
          <p:nvPr/>
        </p:nvGrpSpPr>
        <p:grpSpPr bwMode="auto">
          <a:xfrm>
            <a:off x="2590800" y="3200400"/>
            <a:ext cx="2286000" cy="777875"/>
            <a:chOff x="1632" y="2016"/>
            <a:chExt cx="1440" cy="490"/>
          </a:xfrm>
        </p:grpSpPr>
        <p:sp>
          <p:nvSpPr>
            <p:cNvPr id="403491" name="Text Box 35"/>
            <p:cNvSpPr txBox="1">
              <a:spLocks noChangeArrowheads="1"/>
            </p:cNvSpPr>
            <p:nvPr/>
          </p:nvSpPr>
          <p:spPr bwMode="auto">
            <a:xfrm>
              <a:off x="2286" y="2256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03500" name="Freeform 44"/>
            <p:cNvSpPr>
              <a:spLocks/>
            </p:cNvSpPr>
            <p:nvPr/>
          </p:nvSpPr>
          <p:spPr bwMode="auto">
            <a:xfrm>
              <a:off x="1632" y="2016"/>
              <a:ext cx="624" cy="384"/>
            </a:xfrm>
            <a:custGeom>
              <a:avLst/>
              <a:gdLst>
                <a:gd name="T0" fmla="*/ 0 w 912"/>
                <a:gd name="T1" fmla="*/ 0 h 432"/>
                <a:gd name="T2" fmla="*/ 0 w 912"/>
                <a:gd name="T3" fmla="*/ 432 h 432"/>
                <a:gd name="T4" fmla="*/ 912 w 912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2" h="432">
                  <a:moveTo>
                    <a:pt x="0" y="0"/>
                  </a:moveTo>
                  <a:lnTo>
                    <a:pt x="0" y="432"/>
                  </a:lnTo>
                  <a:lnTo>
                    <a:pt x="912" y="43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3509" name="Group 53"/>
          <p:cNvGrpSpPr>
            <a:grpSpLocks/>
          </p:cNvGrpSpPr>
          <p:nvPr/>
        </p:nvGrpSpPr>
        <p:grpSpPr bwMode="auto">
          <a:xfrm>
            <a:off x="3048000" y="2879725"/>
            <a:ext cx="2286000" cy="1539875"/>
            <a:chOff x="1920" y="1814"/>
            <a:chExt cx="1440" cy="970"/>
          </a:xfrm>
        </p:grpSpPr>
        <p:sp>
          <p:nvSpPr>
            <p:cNvPr id="403482" name="Line 26"/>
            <p:cNvSpPr>
              <a:spLocks noChangeShapeType="1"/>
            </p:cNvSpPr>
            <p:nvPr/>
          </p:nvSpPr>
          <p:spPr bwMode="auto">
            <a:xfrm>
              <a:off x="2736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3501" name="Text Box 45"/>
            <p:cNvSpPr txBox="1">
              <a:spLocks noChangeArrowheads="1"/>
            </p:cNvSpPr>
            <p:nvPr/>
          </p:nvSpPr>
          <p:spPr bwMode="auto">
            <a:xfrm>
              <a:off x="2574" y="1814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03502" name="Freeform 46"/>
            <p:cNvSpPr>
              <a:spLocks/>
            </p:cNvSpPr>
            <p:nvPr/>
          </p:nvSpPr>
          <p:spPr bwMode="auto">
            <a:xfrm>
              <a:off x="1920" y="2064"/>
              <a:ext cx="1296" cy="720"/>
            </a:xfrm>
            <a:custGeom>
              <a:avLst/>
              <a:gdLst>
                <a:gd name="T0" fmla="*/ 0 w 1296"/>
                <a:gd name="T1" fmla="*/ 768 h 768"/>
                <a:gd name="T2" fmla="*/ 1296 w 1296"/>
                <a:gd name="T3" fmla="*/ 768 h 768"/>
                <a:gd name="T4" fmla="*/ 1296 w 1296"/>
                <a:gd name="T5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6" h="768">
                  <a:moveTo>
                    <a:pt x="0" y="768"/>
                  </a:moveTo>
                  <a:lnTo>
                    <a:pt x="1296" y="768"/>
                  </a:lnTo>
                  <a:lnTo>
                    <a:pt x="129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3510" name="Group 54"/>
          <p:cNvGrpSpPr>
            <a:grpSpLocks/>
          </p:cNvGrpSpPr>
          <p:nvPr/>
        </p:nvGrpSpPr>
        <p:grpSpPr bwMode="auto">
          <a:xfrm>
            <a:off x="2667000" y="2057400"/>
            <a:ext cx="1873250" cy="457200"/>
            <a:chOff x="1680" y="1296"/>
            <a:chExt cx="1180" cy="288"/>
          </a:xfrm>
        </p:grpSpPr>
        <p:sp>
          <p:nvSpPr>
            <p:cNvPr id="403487" name="Text Box 31"/>
            <p:cNvSpPr txBox="1">
              <a:spLocks noChangeArrowheads="1"/>
            </p:cNvSpPr>
            <p:nvPr/>
          </p:nvSpPr>
          <p:spPr bwMode="auto">
            <a:xfrm>
              <a:off x="2256" y="1334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403503" name="Freeform 47"/>
            <p:cNvSpPr>
              <a:spLocks/>
            </p:cNvSpPr>
            <p:nvPr/>
          </p:nvSpPr>
          <p:spPr bwMode="auto">
            <a:xfrm>
              <a:off x="1680" y="1296"/>
              <a:ext cx="576" cy="192"/>
            </a:xfrm>
            <a:custGeom>
              <a:avLst/>
              <a:gdLst>
                <a:gd name="T0" fmla="*/ 0 w 576"/>
                <a:gd name="T1" fmla="*/ 0 h 96"/>
                <a:gd name="T2" fmla="*/ 0 w 576"/>
                <a:gd name="T3" fmla="*/ 96 h 96"/>
                <a:gd name="T4" fmla="*/ 576 w 576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96">
                  <a:moveTo>
                    <a:pt x="0" y="0"/>
                  </a:moveTo>
                  <a:lnTo>
                    <a:pt x="0" y="96"/>
                  </a:lnTo>
                  <a:lnTo>
                    <a:pt x="576" y="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3511" name="Group 55"/>
          <p:cNvGrpSpPr>
            <a:grpSpLocks/>
          </p:cNvGrpSpPr>
          <p:nvPr/>
        </p:nvGrpSpPr>
        <p:grpSpPr bwMode="auto">
          <a:xfrm>
            <a:off x="4191000" y="1600200"/>
            <a:ext cx="803275" cy="1295400"/>
            <a:chOff x="2640" y="1008"/>
            <a:chExt cx="506" cy="816"/>
          </a:xfrm>
        </p:grpSpPr>
        <p:sp>
          <p:nvSpPr>
            <p:cNvPr id="403504" name="Text Box 48"/>
            <p:cNvSpPr txBox="1">
              <a:spLocks noChangeArrowheads="1"/>
            </p:cNvSpPr>
            <p:nvPr/>
          </p:nvSpPr>
          <p:spPr bwMode="auto">
            <a:xfrm>
              <a:off x="2640" y="1008"/>
              <a:ext cx="5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</a:t>
              </a:r>
            </a:p>
          </p:txBody>
        </p:sp>
        <p:sp>
          <p:nvSpPr>
            <p:cNvPr id="403505" name="Line 49"/>
            <p:cNvSpPr>
              <a:spLocks noChangeShapeType="1"/>
            </p:cNvSpPr>
            <p:nvPr/>
          </p:nvSpPr>
          <p:spPr bwMode="auto">
            <a:xfrm flipV="1">
              <a:off x="2736" y="12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3506" name="Line 50"/>
            <p:cNvSpPr>
              <a:spLocks noChangeShapeType="1"/>
            </p:cNvSpPr>
            <p:nvPr/>
          </p:nvSpPr>
          <p:spPr bwMode="auto">
            <a:xfrm flipV="1">
              <a:off x="2976" y="12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3512" name="Group 56"/>
          <p:cNvGrpSpPr>
            <a:grpSpLocks/>
          </p:cNvGrpSpPr>
          <p:nvPr/>
        </p:nvGrpSpPr>
        <p:grpSpPr bwMode="auto">
          <a:xfrm>
            <a:off x="4038600" y="990600"/>
            <a:ext cx="990600" cy="609600"/>
            <a:chOff x="2544" y="624"/>
            <a:chExt cx="624" cy="384"/>
          </a:xfrm>
        </p:grpSpPr>
        <p:sp>
          <p:nvSpPr>
            <p:cNvPr id="403484" name="Text Box 28"/>
            <p:cNvSpPr txBox="1">
              <a:spLocks noChangeArrowheads="1"/>
            </p:cNvSpPr>
            <p:nvPr/>
          </p:nvSpPr>
          <p:spPr bwMode="auto">
            <a:xfrm>
              <a:off x="2544" y="624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03507" name="Line 51"/>
            <p:cNvSpPr>
              <a:spLocks noChangeShapeType="1"/>
            </p:cNvSpPr>
            <p:nvPr/>
          </p:nvSpPr>
          <p:spPr bwMode="auto">
            <a:xfrm flipV="1">
              <a:off x="2880" y="8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80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7" grpId="0"/>
      <p:bldP spid="403477" grpId="1"/>
      <p:bldP spid="403495" grpId="0"/>
      <p:bldP spid="403496" grpId="0"/>
      <p:bldP spid="403497" grpId="0"/>
      <p:bldP spid="403498" grpId="0"/>
      <p:bldP spid="4034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/>
            <a:endParaRPr lang="en-US" sz="1400" i="0">
              <a:solidFill>
                <a:schemeClr val="tx1"/>
              </a:solidFill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Temporal logic (LTL)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021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1" y="1587500"/>
                <a:ext cx="7848600" cy="2146300"/>
              </a:xfrm>
              <a:noFill/>
              <a:ln/>
            </p:spPr>
            <p:txBody>
              <a:bodyPr/>
              <a:lstStyle/>
              <a:p>
                <a:r>
                  <a:rPr lang="en-US" dirty="0" smtClean="0"/>
                  <a:t>A logical notation that allows to succinctly express relationships of events in time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Temporal </a:t>
                </a:r>
                <a:r>
                  <a:rPr lang="en-US" dirty="0"/>
                  <a:t>operators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𝐺𝑝</m:t>
                    </m:r>
                  </m:oMath>
                </a14:m>
                <a:r>
                  <a:rPr lang="en-US" dirty="0"/>
                  <a:t>		“henceforth p”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𝐹𝑝</m:t>
                    </m:r>
                  </m:oMath>
                </a14:m>
                <a:r>
                  <a:rPr lang="en-US" dirty="0"/>
                  <a:t>		“eventually p”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𝑋𝑝</m:t>
                    </m:r>
                  </m:oMath>
                </a14:m>
                <a:r>
                  <a:rPr lang="en-US" dirty="0"/>
                  <a:t>		“p at the next time”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𝑝𝑊𝑞</m:t>
                    </m:r>
                  </m:oMath>
                </a14:m>
                <a:r>
                  <a:rPr lang="en-US" dirty="0"/>
                  <a:t>		“p unless q”</a:t>
                </a:r>
              </a:p>
            </p:txBody>
          </p:sp>
        </mc:Choice>
        <mc:Fallback xmlns="">
          <p:sp>
            <p:nvSpPr>
              <p:cNvPr id="214021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1" y="1587500"/>
                <a:ext cx="7848600" cy="2146300"/>
              </a:xfrm>
              <a:blipFill rotWithShape="1">
                <a:blip r:embed="rId3"/>
                <a:stretch>
                  <a:fillRect l="-621" t="-1133" b="-3229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90638" y="5334000"/>
            <a:ext cx="6634162" cy="457200"/>
            <a:chOff x="1290638" y="5334000"/>
            <a:chExt cx="6634162" cy="457200"/>
          </a:xfrm>
        </p:grpSpPr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1371600" y="5334000"/>
              <a:ext cx="914400" cy="131763"/>
              <a:chOff x="1371600" y="5562600"/>
              <a:chExt cx="914400" cy="131620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10" name="Straight Arrow Connector 9"/>
              <p:cNvCxnSpPr>
                <a:stCxn id="9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2286000" y="5334000"/>
              <a:ext cx="914400" cy="131763"/>
              <a:chOff x="1371600" y="5562600"/>
              <a:chExt cx="914400" cy="13162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13" name="Straight Arrow Connector 12"/>
              <p:cNvCxnSpPr>
                <a:stCxn id="12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3200400" y="5334000"/>
              <a:ext cx="914400" cy="131763"/>
              <a:chOff x="1371600" y="5562600"/>
              <a:chExt cx="914400" cy="131620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5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7" name="Group 16"/>
            <p:cNvGrpSpPr/>
            <p:nvPr/>
          </p:nvGrpSpPr>
          <p:grpSpPr>
            <a:xfrm>
              <a:off x="4114800" y="5334000"/>
              <a:ext cx="914400" cy="131620"/>
              <a:chOff x="1371600" y="5562600"/>
              <a:chExt cx="914400" cy="131620"/>
            </a:xfrm>
            <a:solidFill>
              <a:srgbClr val="C00000"/>
            </a:solidFill>
          </p:grpSpPr>
          <p:sp>
            <p:nvSpPr>
              <p:cNvPr id="18" name="Oval 17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19" name="Straight Arrow Connector 18"/>
              <p:cNvCxnSpPr>
                <a:stCxn id="18" idx="6"/>
              </p:cNvCxnSpPr>
              <p:nvPr/>
            </p:nvCxnSpPr>
            <p:spPr bwMode="auto">
              <a:xfrm>
                <a:off x="1524000" y="5628410"/>
                <a:ext cx="762000" cy="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55"/>
            <p:cNvGrpSpPr>
              <a:grpSpLocks/>
            </p:cNvGrpSpPr>
            <p:nvPr/>
          </p:nvGrpSpPr>
          <p:grpSpPr bwMode="auto">
            <a:xfrm>
              <a:off x="5029200" y="5334000"/>
              <a:ext cx="914400" cy="131763"/>
              <a:chOff x="1371600" y="5562600"/>
              <a:chExt cx="914400" cy="131620"/>
            </a:xfrm>
            <a:solidFill>
              <a:srgbClr val="00B050"/>
            </a:solidFill>
          </p:grpSpPr>
          <p:sp>
            <p:nvSpPr>
              <p:cNvPr id="21" name="Oval 20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22" name="Straight Arrow Connector 21"/>
              <p:cNvCxnSpPr>
                <a:stCxn id="21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" name="Group 58"/>
            <p:cNvGrpSpPr>
              <a:grpSpLocks/>
            </p:cNvGrpSpPr>
            <p:nvPr/>
          </p:nvGrpSpPr>
          <p:grpSpPr bwMode="auto">
            <a:xfrm>
              <a:off x="5943600" y="5334000"/>
              <a:ext cx="914400" cy="131763"/>
              <a:chOff x="1371600" y="5562600"/>
              <a:chExt cx="914400" cy="131620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25" name="Straight Arrow Connector 24"/>
              <p:cNvCxnSpPr>
                <a:stCxn id="24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" name="Group 61"/>
            <p:cNvGrpSpPr>
              <a:grpSpLocks/>
            </p:cNvGrpSpPr>
            <p:nvPr/>
          </p:nvGrpSpPr>
          <p:grpSpPr bwMode="auto">
            <a:xfrm>
              <a:off x="6858000" y="5334000"/>
              <a:ext cx="914400" cy="131763"/>
              <a:chOff x="1371600" y="5562600"/>
              <a:chExt cx="914400" cy="131620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28" name="Straight Arrow Connector 27"/>
              <p:cNvCxnSpPr>
                <a:stCxn id="27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290638" y="5410200"/>
                  <a:ext cx="379848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638" y="5410200"/>
                  <a:ext cx="37984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114028" y="5410200"/>
                  <a:ext cx="552972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028" y="5410200"/>
                  <a:ext cx="55297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952228" y="5410200"/>
                  <a:ext cx="552972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2228" y="5410200"/>
                  <a:ext cx="55297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866628" y="5421868"/>
                  <a:ext cx="552972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628" y="5421868"/>
                  <a:ext cx="55297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932993" y="5410200"/>
                  <a:ext cx="379848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993" y="5410200"/>
                  <a:ext cx="37984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868552" y="5410200"/>
                  <a:ext cx="379848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552" y="5410200"/>
                  <a:ext cx="37984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804111" y="5410200"/>
                  <a:ext cx="379848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111" y="5410200"/>
                  <a:ext cx="37984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7528538" y="5334000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66800" y="5767864"/>
            <a:ext cx="6164521" cy="404336"/>
            <a:chOff x="1066800" y="5767864"/>
            <a:chExt cx="6164521" cy="404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066800" y="5802868"/>
                  <a:ext cx="698845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𝐺𝑝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5802868"/>
                  <a:ext cx="698845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870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876800" y="5791200"/>
                  <a:ext cx="525721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𝐺𝑝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5791200"/>
                  <a:ext cx="525721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2326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791200" y="5779532"/>
                  <a:ext cx="525721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𝐺𝑝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0" y="5779532"/>
                  <a:ext cx="525721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2326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705600" y="5767864"/>
                  <a:ext cx="525721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𝐺𝑝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5767864"/>
                  <a:ext cx="525721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2326" b="-213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968155" y="5802868"/>
                  <a:ext cx="698845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𝐺𝑝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8155" y="5802868"/>
                  <a:ext cx="698845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870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2819400" y="5802868"/>
                  <a:ext cx="698845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𝐺𝑝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5802868"/>
                  <a:ext cx="698845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r="-877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3796955" y="5802868"/>
                  <a:ext cx="698845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𝐺𝑝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955" y="5802868"/>
                  <a:ext cx="698845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870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50085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4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4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local proof</a:t>
            </a:r>
          </a:p>
        </p:txBody>
      </p:sp>
      <p:sp>
        <p:nvSpPr>
          <p:cNvPr id="404483" name="Oval 3"/>
          <p:cNvSpPr>
            <a:spLocks noChangeArrowheads="1"/>
          </p:cNvSpPr>
          <p:nvPr/>
        </p:nvSpPr>
        <p:spPr bwMode="auto">
          <a:xfrm>
            <a:off x="3232150" y="2579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4484" name="Oval 4"/>
          <p:cNvSpPr>
            <a:spLocks noChangeArrowheads="1"/>
          </p:cNvSpPr>
          <p:nvPr/>
        </p:nvSpPr>
        <p:spPr bwMode="auto">
          <a:xfrm>
            <a:off x="3232150" y="4103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4485" name="Oval 5"/>
          <p:cNvSpPr>
            <a:spLocks noChangeArrowheads="1"/>
          </p:cNvSpPr>
          <p:nvPr/>
        </p:nvSpPr>
        <p:spPr bwMode="auto">
          <a:xfrm>
            <a:off x="3232150" y="4941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4486" name="Oval 6"/>
          <p:cNvSpPr>
            <a:spLocks noChangeArrowheads="1"/>
          </p:cNvSpPr>
          <p:nvPr/>
        </p:nvSpPr>
        <p:spPr bwMode="auto">
          <a:xfrm>
            <a:off x="3232150" y="1436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4487" name="Group 7"/>
          <p:cNvGrpSpPr>
            <a:grpSpLocks/>
          </p:cNvGrpSpPr>
          <p:nvPr/>
        </p:nvGrpSpPr>
        <p:grpSpPr bwMode="auto">
          <a:xfrm>
            <a:off x="2286000" y="1665288"/>
            <a:ext cx="962025" cy="2957512"/>
            <a:chOff x="722" y="960"/>
            <a:chExt cx="606" cy="1863"/>
          </a:xfrm>
        </p:grpSpPr>
        <p:sp>
          <p:nvSpPr>
            <p:cNvPr id="404488" name="Text Box 8"/>
            <p:cNvSpPr txBox="1">
              <a:spLocks noChangeArrowheads="1"/>
            </p:cNvSpPr>
            <p:nvPr/>
          </p:nvSpPr>
          <p:spPr bwMode="auto">
            <a:xfrm>
              <a:off x="798" y="960"/>
              <a:ext cx="53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=3y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404489" name="Text Box 9"/>
            <p:cNvSpPr txBox="1">
              <a:spLocks noChangeArrowheads="1"/>
            </p:cNvSpPr>
            <p:nvPr/>
          </p:nvSpPr>
          <p:spPr bwMode="auto">
            <a:xfrm>
              <a:off x="722" y="1646"/>
              <a:ext cx="51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2</a:t>
              </a:r>
            </a:p>
          </p:txBody>
        </p:sp>
        <p:sp>
          <p:nvSpPr>
            <p:cNvPr id="404490" name="Text Box 10"/>
            <p:cNvSpPr txBox="1">
              <a:spLocks noChangeArrowheads="1"/>
            </p:cNvSpPr>
            <p:nvPr/>
          </p:nvSpPr>
          <p:spPr bwMode="auto">
            <a:xfrm>
              <a:off x="752" y="2592"/>
              <a:ext cx="51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1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x</a:t>
              </a:r>
              <a:r>
                <a:rPr lang="en-US" sz="1800" baseline="-25000">
                  <a:effectLst/>
                </a:rPr>
                <a:t>1</a:t>
              </a:r>
            </a:p>
          </p:txBody>
        </p:sp>
      </p:grpSp>
      <p:grpSp>
        <p:nvGrpSpPr>
          <p:cNvPr id="404491" name="Group 11"/>
          <p:cNvGrpSpPr>
            <a:grpSpLocks/>
          </p:cNvGrpSpPr>
          <p:nvPr/>
        </p:nvGrpSpPr>
        <p:grpSpPr bwMode="auto">
          <a:xfrm>
            <a:off x="2438400" y="1512888"/>
            <a:ext cx="3124200" cy="3505200"/>
            <a:chOff x="864" y="864"/>
            <a:chExt cx="1968" cy="2208"/>
          </a:xfrm>
        </p:grpSpPr>
        <p:sp>
          <p:nvSpPr>
            <p:cNvPr id="404492" name="Line 12"/>
            <p:cNvSpPr>
              <a:spLocks noChangeShapeType="1"/>
            </p:cNvSpPr>
            <p:nvPr/>
          </p:nvSpPr>
          <p:spPr bwMode="auto">
            <a:xfrm>
              <a:off x="864" y="86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4493" name="Line 13"/>
            <p:cNvSpPr>
              <a:spLocks noChangeShapeType="1"/>
            </p:cNvSpPr>
            <p:nvPr/>
          </p:nvSpPr>
          <p:spPr bwMode="auto">
            <a:xfrm>
              <a:off x="864" y="158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4494" name="Line 14"/>
            <p:cNvSpPr>
              <a:spLocks noChangeShapeType="1"/>
            </p:cNvSpPr>
            <p:nvPr/>
          </p:nvSpPr>
          <p:spPr bwMode="auto">
            <a:xfrm>
              <a:off x="864" y="254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4495" name="Line 15"/>
            <p:cNvSpPr>
              <a:spLocks noChangeShapeType="1"/>
            </p:cNvSpPr>
            <p:nvPr/>
          </p:nvSpPr>
          <p:spPr bwMode="auto">
            <a:xfrm>
              <a:off x="864" y="307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4496" name="Group 16"/>
          <p:cNvGrpSpPr>
            <a:grpSpLocks/>
          </p:cNvGrpSpPr>
          <p:nvPr/>
        </p:nvGrpSpPr>
        <p:grpSpPr bwMode="auto">
          <a:xfrm>
            <a:off x="1136650" y="1828800"/>
            <a:ext cx="860425" cy="2987675"/>
            <a:chOff x="4582" y="1152"/>
            <a:chExt cx="542" cy="1882"/>
          </a:xfrm>
        </p:grpSpPr>
        <p:sp>
          <p:nvSpPr>
            <p:cNvPr id="404497" name="Text Box 17"/>
            <p:cNvSpPr txBox="1">
              <a:spLocks noChangeArrowheads="1"/>
            </p:cNvSpPr>
            <p:nvPr/>
          </p:nvSpPr>
          <p:spPr bwMode="auto">
            <a:xfrm>
              <a:off x="4582" y="1152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4498" name="Text Box 18"/>
            <p:cNvSpPr txBox="1">
              <a:spLocks noChangeArrowheads="1"/>
            </p:cNvSpPr>
            <p:nvPr/>
          </p:nvSpPr>
          <p:spPr bwMode="auto">
            <a:xfrm>
              <a:off x="4672" y="2054"/>
              <a:ext cx="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4499" name="Text Box 19"/>
            <p:cNvSpPr txBox="1">
              <a:spLocks noChangeArrowheads="1"/>
            </p:cNvSpPr>
            <p:nvPr/>
          </p:nvSpPr>
          <p:spPr bwMode="auto">
            <a:xfrm>
              <a:off x="4672" y="2784"/>
              <a:ext cx="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</p:grpSp>
      <p:sp>
        <p:nvSpPr>
          <p:cNvPr id="404500" name="Text Box 20"/>
          <p:cNvSpPr txBox="1">
            <a:spLocks noChangeArrowheads="1"/>
          </p:cNvSpPr>
          <p:nvPr/>
        </p:nvSpPr>
        <p:spPr bwMode="auto">
          <a:xfrm>
            <a:off x="914400" y="5562600"/>
            <a:ext cx="7108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General local proof: each deduction can be assigned a frame,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but deduction arrows can go either way.</a:t>
            </a:r>
          </a:p>
        </p:txBody>
      </p:sp>
      <p:sp>
        <p:nvSpPr>
          <p:cNvPr id="404501" name="Text Box 21"/>
          <p:cNvSpPr txBox="1">
            <a:spLocks noChangeArrowheads="1"/>
          </p:cNvSpPr>
          <p:nvPr/>
        </p:nvSpPr>
        <p:spPr bwMode="auto">
          <a:xfrm>
            <a:off x="914400" y="5562600"/>
            <a:ext cx="716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For a </a:t>
            </a:r>
            <a:r>
              <a:rPr lang="en-US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local proof, the interpolants contain implications.</a:t>
            </a:r>
          </a:p>
        </p:txBody>
      </p:sp>
      <p:sp>
        <p:nvSpPr>
          <p:cNvPr id="404502" name="Text Box 22"/>
          <p:cNvSpPr txBox="1">
            <a:spLocks noChangeArrowheads="1"/>
          </p:cNvSpPr>
          <p:nvPr/>
        </p:nvSpPr>
        <p:spPr bwMode="auto">
          <a:xfrm>
            <a:off x="5715000" y="1295400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404503" name="Text Box 23"/>
          <p:cNvSpPr txBox="1">
            <a:spLocks noChangeArrowheads="1"/>
          </p:cNvSpPr>
          <p:nvPr/>
        </p:nvSpPr>
        <p:spPr bwMode="auto">
          <a:xfrm>
            <a:off x="5819775" y="2436813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)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en-US" baseline="-250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4504" name="Text Box 24"/>
          <p:cNvSpPr txBox="1">
            <a:spLocks noChangeArrowheads="1"/>
          </p:cNvSpPr>
          <p:nvPr/>
        </p:nvSpPr>
        <p:spPr bwMode="auto">
          <a:xfrm>
            <a:off x="5834063" y="3951288"/>
            <a:ext cx="88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0</a:t>
            </a:r>
            <a:endParaRPr lang="en-US" baseline="-250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4505" name="Text Box 25"/>
          <p:cNvSpPr txBox="1">
            <a:spLocks noChangeArrowheads="1"/>
          </p:cNvSpPr>
          <p:nvPr/>
        </p:nvSpPr>
        <p:spPr bwMode="auto">
          <a:xfrm>
            <a:off x="5683250" y="478948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FALSE</a:t>
            </a:r>
          </a:p>
        </p:txBody>
      </p:sp>
      <p:grpSp>
        <p:nvGrpSpPr>
          <p:cNvPr id="404529" name="Group 49"/>
          <p:cNvGrpSpPr>
            <a:grpSpLocks/>
          </p:cNvGrpSpPr>
          <p:nvPr/>
        </p:nvGrpSpPr>
        <p:grpSpPr bwMode="auto">
          <a:xfrm>
            <a:off x="2667000" y="2057400"/>
            <a:ext cx="1833563" cy="838200"/>
            <a:chOff x="1680" y="1296"/>
            <a:chExt cx="1155" cy="528"/>
          </a:xfrm>
        </p:grpSpPr>
        <p:grpSp>
          <p:nvGrpSpPr>
            <p:cNvPr id="404513" name="Group 33"/>
            <p:cNvGrpSpPr>
              <a:grpSpLocks/>
            </p:cNvGrpSpPr>
            <p:nvPr/>
          </p:nvGrpSpPr>
          <p:grpSpPr bwMode="auto">
            <a:xfrm>
              <a:off x="1680" y="1296"/>
              <a:ext cx="1155" cy="288"/>
              <a:chOff x="1680" y="1296"/>
              <a:chExt cx="1155" cy="288"/>
            </a:xfrm>
          </p:grpSpPr>
          <p:sp>
            <p:nvSpPr>
              <p:cNvPr id="404514" name="Text Box 34"/>
              <p:cNvSpPr txBox="1">
                <a:spLocks noChangeArrowheads="1"/>
              </p:cNvSpPr>
              <p:nvPr/>
            </p:nvSpPr>
            <p:spPr bwMode="auto">
              <a:xfrm>
                <a:off x="2280" y="1334"/>
                <a:ext cx="55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x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msy10" pitchFamily="34" charset="0"/>
                  </a:rPr>
                  <a:t>·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0</a:t>
                </a:r>
                <a:endPara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04515" name="Freeform 35"/>
              <p:cNvSpPr>
                <a:spLocks/>
              </p:cNvSpPr>
              <p:nvPr/>
            </p:nvSpPr>
            <p:spPr bwMode="auto">
              <a:xfrm>
                <a:off x="1680" y="1296"/>
                <a:ext cx="576" cy="192"/>
              </a:xfrm>
              <a:custGeom>
                <a:avLst/>
                <a:gdLst>
                  <a:gd name="T0" fmla="*/ 0 w 576"/>
                  <a:gd name="T1" fmla="*/ 0 h 96"/>
                  <a:gd name="T2" fmla="*/ 0 w 576"/>
                  <a:gd name="T3" fmla="*/ 96 h 96"/>
                  <a:gd name="T4" fmla="*/ 576 w 576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6" h="96">
                    <a:moveTo>
                      <a:pt x="0" y="0"/>
                    </a:moveTo>
                    <a:lnTo>
                      <a:pt x="0" y="96"/>
                    </a:lnTo>
                    <a:lnTo>
                      <a:pt x="576" y="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04523" name="Freeform 43"/>
            <p:cNvSpPr>
              <a:spLocks/>
            </p:cNvSpPr>
            <p:nvPr/>
          </p:nvSpPr>
          <p:spPr bwMode="auto">
            <a:xfrm>
              <a:off x="1968" y="1584"/>
              <a:ext cx="432" cy="240"/>
            </a:xfrm>
            <a:custGeom>
              <a:avLst/>
              <a:gdLst>
                <a:gd name="T0" fmla="*/ 0 w 432"/>
                <a:gd name="T1" fmla="*/ 240 h 240"/>
                <a:gd name="T2" fmla="*/ 432 w 432"/>
                <a:gd name="T3" fmla="*/ 240 h 240"/>
                <a:gd name="T4" fmla="*/ 432 w 432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40">
                  <a:moveTo>
                    <a:pt x="0" y="240"/>
                  </a:moveTo>
                  <a:lnTo>
                    <a:pt x="432" y="240"/>
                  </a:lnTo>
                  <a:lnTo>
                    <a:pt x="43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4530" name="Group 50"/>
          <p:cNvGrpSpPr>
            <a:grpSpLocks/>
          </p:cNvGrpSpPr>
          <p:nvPr/>
        </p:nvGrpSpPr>
        <p:grpSpPr bwMode="auto">
          <a:xfrm>
            <a:off x="3124200" y="2514600"/>
            <a:ext cx="1489075" cy="2209800"/>
            <a:chOff x="1968" y="1584"/>
            <a:chExt cx="938" cy="1392"/>
          </a:xfrm>
        </p:grpSpPr>
        <p:sp>
          <p:nvSpPr>
            <p:cNvPr id="404524" name="Text Box 44"/>
            <p:cNvSpPr txBox="1">
              <a:spLocks noChangeArrowheads="1"/>
            </p:cNvSpPr>
            <p:nvPr/>
          </p:nvSpPr>
          <p:spPr bwMode="auto">
            <a:xfrm>
              <a:off x="2400" y="2726"/>
              <a:ext cx="5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</a:t>
              </a:r>
            </a:p>
          </p:txBody>
        </p:sp>
        <p:sp>
          <p:nvSpPr>
            <p:cNvPr id="404525" name="Line 45"/>
            <p:cNvSpPr>
              <a:spLocks noChangeShapeType="1"/>
            </p:cNvSpPr>
            <p:nvPr/>
          </p:nvSpPr>
          <p:spPr bwMode="auto">
            <a:xfrm>
              <a:off x="2640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4526" name="Line 46"/>
            <p:cNvSpPr>
              <a:spLocks noChangeShapeType="1"/>
            </p:cNvSpPr>
            <p:nvPr/>
          </p:nvSpPr>
          <p:spPr bwMode="auto">
            <a:xfrm>
              <a:off x="1968" y="28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4531" name="Group 51"/>
          <p:cNvGrpSpPr>
            <a:grpSpLocks/>
          </p:cNvGrpSpPr>
          <p:nvPr/>
        </p:nvGrpSpPr>
        <p:grpSpPr bwMode="auto">
          <a:xfrm>
            <a:off x="3733800" y="4724400"/>
            <a:ext cx="990600" cy="777875"/>
            <a:chOff x="2352" y="2976"/>
            <a:chExt cx="624" cy="490"/>
          </a:xfrm>
        </p:grpSpPr>
        <p:sp>
          <p:nvSpPr>
            <p:cNvPr id="404527" name="Text Box 47"/>
            <p:cNvSpPr txBox="1">
              <a:spLocks noChangeArrowheads="1"/>
            </p:cNvSpPr>
            <p:nvPr/>
          </p:nvSpPr>
          <p:spPr bwMode="auto">
            <a:xfrm>
              <a:off x="2352" y="3216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04528" name="Line 48"/>
            <p:cNvSpPr>
              <a:spLocks noChangeShapeType="1"/>
            </p:cNvSpPr>
            <p:nvPr/>
          </p:nvSpPr>
          <p:spPr bwMode="auto">
            <a:xfrm>
              <a:off x="2640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67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4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00" grpId="0"/>
      <p:bldP spid="404500" grpId="1"/>
      <p:bldP spid="404501" grpId="0"/>
      <p:bldP spid="404502" grpId="0"/>
      <p:bldP spid="404503" grpId="0"/>
      <p:bldP spid="404504" grpId="0"/>
      <p:bldP spid="40450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methods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5715000" cy="2590800"/>
          </a:xfrm>
          <a:ln/>
        </p:spPr>
        <p:txBody>
          <a:bodyPr/>
          <a:lstStyle/>
          <a:p>
            <a:r>
              <a:rPr lang="en-US"/>
              <a:t>Strongest postcondition (SLAM1)</a:t>
            </a:r>
          </a:p>
          <a:p>
            <a:r>
              <a:rPr lang="en-US"/>
              <a:t>Weakest precondition (Magic,FSoft,Yogi)</a:t>
            </a:r>
          </a:p>
          <a:p>
            <a:r>
              <a:rPr lang="en-US"/>
              <a:t>Interpolant methods</a:t>
            </a:r>
          </a:p>
          <a:p>
            <a:pPr lvl="1"/>
            <a:r>
              <a:rPr lang="en-US"/>
              <a:t>Feasible interpolation (BLAST, IMPACT)</a:t>
            </a:r>
          </a:p>
          <a:p>
            <a:pPr lvl="1"/>
            <a:r>
              <a:rPr lang="en-US"/>
              <a:t>Bounded provers (SATABS)</a:t>
            </a:r>
          </a:p>
          <a:p>
            <a:pPr lvl="1"/>
            <a:r>
              <a:rPr lang="en-US"/>
              <a:t>Constraint-based (ARMC)</a:t>
            </a:r>
          </a:p>
        </p:txBody>
      </p:sp>
      <p:grpSp>
        <p:nvGrpSpPr>
          <p:cNvPr id="394246" name="Group 6"/>
          <p:cNvGrpSpPr>
            <a:grpSpLocks/>
          </p:cNvGrpSpPr>
          <p:nvPr/>
        </p:nvGrpSpPr>
        <p:grpSpPr bwMode="auto">
          <a:xfrm>
            <a:off x="1371600" y="1600200"/>
            <a:ext cx="6019800" cy="3368675"/>
            <a:chOff x="864" y="1008"/>
            <a:chExt cx="3792" cy="2122"/>
          </a:xfrm>
        </p:grpSpPr>
        <p:sp>
          <p:nvSpPr>
            <p:cNvPr id="394244" name="Rectangle 4"/>
            <p:cNvSpPr>
              <a:spLocks noChangeArrowheads="1"/>
            </p:cNvSpPr>
            <p:nvPr/>
          </p:nvSpPr>
          <p:spPr bwMode="auto">
            <a:xfrm>
              <a:off x="864" y="1008"/>
              <a:ext cx="3792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4245" name="Text Box 5"/>
            <p:cNvSpPr txBox="1">
              <a:spLocks noChangeArrowheads="1"/>
            </p:cNvSpPr>
            <p:nvPr/>
          </p:nvSpPr>
          <p:spPr bwMode="auto">
            <a:xfrm>
              <a:off x="3744" y="2880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proof</a:t>
              </a:r>
            </a:p>
          </p:txBody>
        </p:sp>
      </p:grpSp>
      <p:sp>
        <p:nvSpPr>
          <p:cNvPr id="394247" name="AutoShape 7"/>
          <p:cNvSpPr>
            <a:spLocks noChangeArrowheads="1"/>
          </p:cNvSpPr>
          <p:nvPr/>
        </p:nvSpPr>
        <p:spPr bwMode="auto">
          <a:xfrm>
            <a:off x="533400" y="18288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with SP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143000"/>
          </a:xfrm>
        </p:spPr>
        <p:txBody>
          <a:bodyPr/>
          <a:lstStyle/>
          <a:p>
            <a:r>
              <a:rPr lang="en-US"/>
              <a:t>The strongest post-condition of </a:t>
            </a:r>
            <a:r>
              <a:rPr lang="en-US">
                <a:latin typeface="Symbol" pitchFamily="18" charset="2"/>
                <a:sym typeface="Symbol" pitchFamily="18" charset="2"/>
              </a:rPr>
              <a:t></a:t>
            </a:r>
            <a:r>
              <a:rPr lang="en-US"/>
              <a:t> w.r.t. progam </a:t>
            </a:r>
            <a:r>
              <a:rPr lang="en-US">
                <a:latin typeface="Symbol" pitchFamily="18" charset="2"/>
                <a:sym typeface="Symbol" pitchFamily="18" charset="2"/>
              </a:rPr>
              <a:t></a:t>
            </a:r>
            <a:r>
              <a:rPr lang="en-US"/>
              <a:t>, written SP(</a:t>
            </a:r>
            <a:r>
              <a:rPr lang="en-US">
                <a:latin typeface="Symbol" pitchFamily="18" charset="2"/>
                <a:sym typeface="Symbol" pitchFamily="18" charset="2"/>
              </a:rPr>
              <a:t></a:t>
            </a:r>
            <a:r>
              <a:rPr lang="en-US"/>
              <a:t>,</a:t>
            </a:r>
            <a:r>
              <a:rPr lang="en-US">
                <a:latin typeface="Symbol" pitchFamily="18" charset="2"/>
                <a:sym typeface="Symbol" pitchFamily="18" charset="2"/>
              </a:rPr>
              <a:t></a:t>
            </a:r>
            <a:r>
              <a:rPr lang="en-US"/>
              <a:t>), is the  strongest </a:t>
            </a:r>
            <a:r>
              <a:rPr lang="en-US">
                <a:latin typeface="Symbol" pitchFamily="18" charset="2"/>
                <a:sym typeface="Symbol" pitchFamily="18" charset="2"/>
              </a:rPr>
              <a:t></a:t>
            </a:r>
            <a:r>
              <a:rPr lang="en-US"/>
              <a:t> such that {</a:t>
            </a:r>
            <a:r>
              <a:rPr lang="en-US">
                <a:latin typeface="Symbol" pitchFamily="18" charset="2"/>
                <a:sym typeface="Symbol" pitchFamily="18" charset="2"/>
              </a:rPr>
              <a:t></a:t>
            </a:r>
            <a:r>
              <a:rPr lang="en-US"/>
              <a:t>} </a:t>
            </a:r>
            <a:r>
              <a:rPr lang="en-US">
                <a:latin typeface="Symbol" pitchFamily="18" charset="2"/>
                <a:sym typeface="Symbol" pitchFamily="18" charset="2"/>
              </a:rPr>
              <a:t></a:t>
            </a:r>
            <a:r>
              <a:rPr lang="en-US"/>
              <a:t> {</a:t>
            </a:r>
            <a:r>
              <a:rPr lang="en-US">
                <a:latin typeface="Symbol" pitchFamily="18" charset="2"/>
                <a:sym typeface="Symbol" pitchFamily="18" charset="2"/>
              </a:rPr>
              <a:t></a:t>
            </a:r>
            <a:r>
              <a:rPr lang="en-US"/>
              <a:t>}.</a:t>
            </a:r>
          </a:p>
          <a:p>
            <a:r>
              <a:rPr lang="en-US"/>
              <a:t> The SP exactly characterizes the states reachable via </a:t>
            </a:r>
            <a:r>
              <a:rPr lang="en-US">
                <a:latin typeface="Symbol" pitchFamily="18" charset="2"/>
                <a:sym typeface="Symbol" pitchFamily="18" charset="2"/>
              </a:rPr>
              <a:t></a:t>
            </a:r>
            <a:r>
              <a:rPr lang="en-US"/>
              <a:t>.</a:t>
            </a:r>
          </a:p>
          <a:p>
            <a:endParaRPr lang="en-US"/>
          </a:p>
        </p:txBody>
      </p:sp>
      <p:grpSp>
        <p:nvGrpSpPr>
          <p:cNvPr id="405541" name="Group 37"/>
          <p:cNvGrpSpPr>
            <a:grpSpLocks/>
          </p:cNvGrpSpPr>
          <p:nvPr/>
        </p:nvGrpSpPr>
        <p:grpSpPr bwMode="auto">
          <a:xfrm>
            <a:off x="639763" y="2667000"/>
            <a:ext cx="3125787" cy="3505200"/>
            <a:chOff x="403" y="1680"/>
            <a:chExt cx="1969" cy="2208"/>
          </a:xfrm>
        </p:grpSpPr>
        <p:grpSp>
          <p:nvGrpSpPr>
            <p:cNvPr id="405508" name="Group 4"/>
            <p:cNvGrpSpPr>
              <a:grpSpLocks/>
            </p:cNvGrpSpPr>
            <p:nvPr/>
          </p:nvGrpSpPr>
          <p:grpSpPr bwMode="auto">
            <a:xfrm>
              <a:off x="1614" y="2064"/>
              <a:ext cx="489" cy="1824"/>
              <a:chOff x="1614" y="720"/>
              <a:chExt cx="489" cy="1824"/>
            </a:xfrm>
          </p:grpSpPr>
          <p:sp>
            <p:nvSpPr>
              <p:cNvPr id="405509" name="Text Box 5"/>
              <p:cNvSpPr txBox="1">
                <a:spLocks noChangeArrowheads="1"/>
              </p:cNvSpPr>
              <p:nvPr/>
            </p:nvSpPr>
            <p:spPr bwMode="auto">
              <a:xfrm>
                <a:off x="1614" y="2313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False</a:t>
                </a:r>
              </a:p>
            </p:txBody>
          </p:sp>
          <p:sp>
            <p:nvSpPr>
              <p:cNvPr id="405510" name="Text Box 6"/>
              <p:cNvSpPr txBox="1">
                <a:spLocks noChangeArrowheads="1"/>
              </p:cNvSpPr>
              <p:nvPr/>
            </p:nvSpPr>
            <p:spPr bwMode="auto">
              <a:xfrm>
                <a:off x="1652" y="1248"/>
                <a:ext cx="45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x</a:t>
                </a:r>
                <a:r>
                  <a:rPr lang="en-US" sz="1800" baseline="-25000">
                    <a:solidFill>
                      <a:srgbClr val="990033"/>
                    </a:solidFill>
                    <a:effectLst/>
                  </a:rPr>
                  <a:t>1</a:t>
                </a:r>
                <a:r>
                  <a:rPr lang="en-US" sz="1800">
                    <a:solidFill>
                      <a:srgbClr val="990033"/>
                    </a:solidFill>
                    <a:effectLst/>
                  </a:rPr>
                  <a:t>=y</a:t>
                </a:r>
                <a:r>
                  <a:rPr lang="en-US" sz="1800" baseline="-25000">
                    <a:solidFill>
                      <a:srgbClr val="990033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405511" name="Text Box 7"/>
              <p:cNvSpPr txBox="1">
                <a:spLocks noChangeArrowheads="1"/>
              </p:cNvSpPr>
              <p:nvPr/>
            </p:nvSpPr>
            <p:spPr bwMode="auto">
              <a:xfrm>
                <a:off x="1662" y="720"/>
                <a:ext cx="4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True</a:t>
                </a:r>
              </a:p>
            </p:txBody>
          </p:sp>
          <p:sp>
            <p:nvSpPr>
              <p:cNvPr id="405512" name="Text Box 8"/>
              <p:cNvSpPr txBox="1">
                <a:spLocks noChangeArrowheads="1"/>
              </p:cNvSpPr>
              <p:nvPr/>
            </p:nvSpPr>
            <p:spPr bwMode="auto">
              <a:xfrm>
                <a:off x="1630" y="1778"/>
                <a:ext cx="45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y</a:t>
                </a:r>
                <a:r>
                  <a:rPr lang="en-US" sz="1800" baseline="-25000">
                    <a:solidFill>
                      <a:srgbClr val="990033"/>
                    </a:solidFill>
                    <a:effectLst/>
                  </a:rPr>
                  <a:t>1</a:t>
                </a:r>
                <a:r>
                  <a:rPr lang="en-US" sz="1800">
                    <a:solidFill>
                      <a:srgbClr val="990033"/>
                    </a:solidFill>
                    <a:effectLst/>
                  </a:rPr>
                  <a:t>&gt;x</a:t>
                </a:r>
                <a:r>
                  <a:rPr lang="en-US" sz="1800" baseline="-25000">
                    <a:solidFill>
                      <a:srgbClr val="990033"/>
                    </a:solidFill>
                    <a:effectLst/>
                  </a:rPr>
                  <a:t>1</a:t>
                </a:r>
              </a:p>
            </p:txBody>
          </p:sp>
        </p:grpSp>
        <p:grpSp>
          <p:nvGrpSpPr>
            <p:cNvPr id="405513" name="Group 9"/>
            <p:cNvGrpSpPr>
              <a:grpSpLocks/>
            </p:cNvGrpSpPr>
            <p:nvPr/>
          </p:nvGrpSpPr>
          <p:grpSpPr bwMode="auto">
            <a:xfrm>
              <a:off x="816" y="2160"/>
              <a:ext cx="644" cy="1680"/>
              <a:chOff x="920" y="768"/>
              <a:chExt cx="644" cy="1680"/>
            </a:xfrm>
          </p:grpSpPr>
          <p:grpSp>
            <p:nvGrpSpPr>
              <p:cNvPr id="405514" name="Group 10"/>
              <p:cNvGrpSpPr>
                <a:grpSpLocks/>
              </p:cNvGrpSpPr>
              <p:nvPr/>
            </p:nvGrpSpPr>
            <p:grpSpPr bwMode="auto">
              <a:xfrm>
                <a:off x="920" y="864"/>
                <a:ext cx="644" cy="1584"/>
                <a:chOff x="920" y="864"/>
                <a:chExt cx="644" cy="1584"/>
              </a:xfrm>
            </p:grpSpPr>
            <p:sp>
              <p:nvSpPr>
                <p:cNvPr id="405515" name="Line 11"/>
                <p:cNvSpPr>
                  <a:spLocks noChangeShapeType="1"/>
                </p:cNvSpPr>
                <p:nvPr/>
              </p:nvSpPr>
              <p:spPr bwMode="auto">
                <a:xfrm>
                  <a:off x="1516" y="86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5516" name="Oval 12"/>
                <p:cNvSpPr>
                  <a:spLocks noChangeArrowheads="1"/>
                </p:cNvSpPr>
                <p:nvPr/>
              </p:nvSpPr>
              <p:spPr bwMode="auto">
                <a:xfrm>
                  <a:off x="146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405517" name="Line 13"/>
                <p:cNvSpPr>
                  <a:spLocks noChangeShapeType="1"/>
                </p:cNvSpPr>
                <p:nvPr/>
              </p:nvSpPr>
              <p:spPr bwMode="auto">
                <a:xfrm>
                  <a:off x="1516" y="139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5518" name="Oval 14"/>
                <p:cNvSpPr>
                  <a:spLocks noChangeArrowheads="1"/>
                </p:cNvSpPr>
                <p:nvPr/>
              </p:nvSpPr>
              <p:spPr bwMode="auto">
                <a:xfrm>
                  <a:off x="1468" y="182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405519" name="Line 15"/>
                <p:cNvSpPr>
                  <a:spLocks noChangeShapeType="1"/>
                </p:cNvSpPr>
                <p:nvPr/>
              </p:nvSpPr>
              <p:spPr bwMode="auto">
                <a:xfrm>
                  <a:off x="1516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5520" name="Oval 16"/>
                <p:cNvSpPr>
                  <a:spLocks noChangeArrowheads="1"/>
                </p:cNvSpPr>
                <p:nvPr/>
              </p:nvSpPr>
              <p:spPr bwMode="auto">
                <a:xfrm>
                  <a:off x="1468" y="2352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grpSp>
              <p:nvGrpSpPr>
                <p:cNvPr id="405521" name="Group 17"/>
                <p:cNvGrpSpPr>
                  <a:grpSpLocks/>
                </p:cNvGrpSpPr>
                <p:nvPr/>
              </p:nvGrpSpPr>
              <p:grpSpPr bwMode="auto">
                <a:xfrm>
                  <a:off x="920" y="912"/>
                  <a:ext cx="424" cy="1298"/>
                  <a:chOff x="920" y="912"/>
                  <a:chExt cx="424" cy="1298"/>
                </a:xfrm>
              </p:grpSpPr>
              <p:sp>
                <p:nvSpPr>
                  <p:cNvPr id="40552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912"/>
                    <a:ext cx="3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>
                        <a:effectLst/>
                      </a:rPr>
                      <a:t>x=y;</a:t>
                    </a:r>
                    <a:endParaRPr lang="en-US" sz="1800" baseline="-25000">
                      <a:effectLst/>
                    </a:endParaRPr>
                  </a:p>
                </p:txBody>
              </p:sp>
              <p:sp>
                <p:nvSpPr>
                  <p:cNvPr id="40552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8" y="1449"/>
                    <a:ext cx="39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>
                        <a:effectLst/>
                      </a:rPr>
                      <a:t>y++;</a:t>
                    </a:r>
                  </a:p>
                </p:txBody>
              </p:sp>
              <p:sp>
                <p:nvSpPr>
                  <p:cNvPr id="40552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0" y="1979"/>
                    <a:ext cx="42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>
                        <a:effectLst/>
                      </a:rPr>
                      <a:t>[x=y]</a:t>
                    </a:r>
                  </a:p>
                </p:txBody>
              </p:sp>
            </p:grpSp>
          </p:grpSp>
          <p:sp>
            <p:nvSpPr>
              <p:cNvPr id="405525" name="Oval 21"/>
              <p:cNvSpPr>
                <a:spLocks noChangeArrowheads="1"/>
              </p:cNvSpPr>
              <p:nvPr/>
            </p:nvSpPr>
            <p:spPr bwMode="auto">
              <a:xfrm>
                <a:off x="1468" y="7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grpSp>
          <p:nvGrpSpPr>
            <p:cNvPr id="405526" name="Group 22"/>
            <p:cNvGrpSpPr>
              <a:grpSpLocks/>
            </p:cNvGrpSpPr>
            <p:nvPr/>
          </p:nvGrpSpPr>
          <p:grpSpPr bwMode="auto">
            <a:xfrm>
              <a:off x="768" y="2304"/>
              <a:ext cx="615" cy="1296"/>
              <a:chOff x="846" y="912"/>
              <a:chExt cx="615" cy="1296"/>
            </a:xfrm>
          </p:grpSpPr>
          <p:sp>
            <p:nvSpPr>
              <p:cNvPr id="405527" name="Text Box 23"/>
              <p:cNvSpPr txBox="1">
                <a:spLocks noChangeArrowheads="1"/>
              </p:cNvSpPr>
              <p:nvPr/>
            </p:nvSpPr>
            <p:spPr bwMode="auto">
              <a:xfrm>
                <a:off x="912" y="912"/>
                <a:ext cx="491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ffectLst/>
                  </a:rPr>
                  <a:t>x</a:t>
                </a:r>
                <a:r>
                  <a:rPr lang="en-US" sz="1800" baseline="-25000">
                    <a:effectLst/>
                  </a:rPr>
                  <a:t>1</a:t>
                </a:r>
                <a:r>
                  <a:rPr lang="en-US" sz="1800">
                    <a:effectLst/>
                  </a:rPr>
                  <a:t>= y</a:t>
                </a:r>
                <a:r>
                  <a:rPr lang="en-US" sz="1800" baseline="-25000">
                    <a:effectLst/>
                  </a:rPr>
                  <a:t>0</a:t>
                </a:r>
              </a:p>
            </p:txBody>
          </p:sp>
          <p:sp>
            <p:nvSpPr>
              <p:cNvPr id="405528" name="Text Box 24"/>
              <p:cNvSpPr txBox="1">
                <a:spLocks noChangeArrowheads="1"/>
              </p:cNvSpPr>
              <p:nvPr/>
            </p:nvSpPr>
            <p:spPr bwMode="auto">
              <a:xfrm>
                <a:off x="846" y="1449"/>
                <a:ext cx="615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effectLst/>
                  </a:rPr>
                  <a:t>y</a:t>
                </a:r>
                <a:r>
                  <a:rPr lang="en-US" sz="1800" baseline="-25000">
                    <a:effectLst/>
                  </a:rPr>
                  <a:t>1</a:t>
                </a:r>
                <a:r>
                  <a:rPr lang="en-US" sz="1800">
                    <a:effectLst/>
                  </a:rPr>
                  <a:t>=y</a:t>
                </a:r>
                <a:r>
                  <a:rPr lang="en-US" sz="1800" baseline="-25000">
                    <a:effectLst/>
                  </a:rPr>
                  <a:t>0</a:t>
                </a:r>
                <a:r>
                  <a:rPr lang="en-US" sz="1800">
                    <a:effectLst/>
                  </a:rPr>
                  <a:t>+1</a:t>
                </a:r>
              </a:p>
            </p:txBody>
          </p:sp>
          <p:sp>
            <p:nvSpPr>
              <p:cNvPr id="405529" name="Text Box 25"/>
              <p:cNvSpPr txBox="1">
                <a:spLocks noChangeArrowheads="1"/>
              </p:cNvSpPr>
              <p:nvPr/>
            </p:nvSpPr>
            <p:spPr bwMode="auto">
              <a:xfrm>
                <a:off x="925" y="1977"/>
                <a:ext cx="44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effectLst/>
                  </a:rPr>
                  <a:t>x</a:t>
                </a:r>
                <a:r>
                  <a:rPr lang="en-US" sz="1800" baseline="-25000">
                    <a:effectLst/>
                  </a:rPr>
                  <a:t>1</a:t>
                </a:r>
                <a:r>
                  <a:rPr lang="en-US" sz="1800">
                    <a:effectLst/>
                    <a:latin typeface="Symbol" pitchFamily="18" charset="2"/>
                  </a:rPr>
                  <a:t>=</a:t>
                </a:r>
                <a:r>
                  <a:rPr lang="en-US" sz="1800">
                    <a:effectLst/>
                  </a:rPr>
                  <a:t>y</a:t>
                </a:r>
                <a:r>
                  <a:rPr lang="en-US" sz="1800" baseline="-25000">
                    <a:effectLst/>
                  </a:rPr>
                  <a:t>1</a:t>
                </a:r>
                <a:endParaRPr lang="en-US" sz="1800">
                  <a:effectLst/>
                </a:endParaRPr>
              </a:p>
            </p:txBody>
          </p:sp>
        </p:grpSp>
        <p:grpSp>
          <p:nvGrpSpPr>
            <p:cNvPr id="405530" name="Group 26"/>
            <p:cNvGrpSpPr>
              <a:grpSpLocks/>
            </p:cNvGrpSpPr>
            <p:nvPr/>
          </p:nvGrpSpPr>
          <p:grpSpPr bwMode="auto">
            <a:xfrm>
              <a:off x="729" y="2064"/>
              <a:ext cx="1643" cy="1824"/>
              <a:chOff x="729" y="720"/>
              <a:chExt cx="1643" cy="1824"/>
            </a:xfrm>
          </p:grpSpPr>
          <p:grpSp>
            <p:nvGrpSpPr>
              <p:cNvPr id="405531" name="Group 27"/>
              <p:cNvGrpSpPr>
                <a:grpSpLocks/>
              </p:cNvGrpSpPr>
              <p:nvPr/>
            </p:nvGrpSpPr>
            <p:grpSpPr bwMode="auto">
              <a:xfrm>
                <a:off x="1632" y="720"/>
                <a:ext cx="740" cy="1824"/>
                <a:chOff x="1614" y="720"/>
                <a:chExt cx="740" cy="1824"/>
              </a:xfrm>
            </p:grpSpPr>
            <p:sp>
              <p:nvSpPr>
                <p:cNvPr id="40553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614" y="2313"/>
                  <a:ext cx="564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{False}</a:t>
                  </a:r>
                </a:p>
              </p:txBody>
            </p:sp>
            <p:sp>
              <p:nvSpPr>
                <p:cNvPr id="40553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652" y="1248"/>
                  <a:ext cx="520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  {x=y}</a:t>
                  </a:r>
                  <a:endParaRPr lang="en-US" sz="1800" baseline="-25000">
                    <a:solidFill>
                      <a:srgbClr val="990033"/>
                    </a:solidFill>
                    <a:effectLst/>
                  </a:endParaRPr>
                </a:p>
              </p:txBody>
            </p:sp>
            <p:sp>
              <p:nvSpPr>
                <p:cNvPr id="40553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662" y="720"/>
                  <a:ext cx="508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{True}</a:t>
                  </a:r>
                </a:p>
              </p:txBody>
            </p:sp>
            <p:sp>
              <p:nvSpPr>
                <p:cNvPr id="40553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630" y="1778"/>
                  <a:ext cx="724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   {y=x+1}</a:t>
                  </a:r>
                  <a:endParaRPr lang="en-US" sz="1800" baseline="-25000">
                    <a:solidFill>
                      <a:srgbClr val="990033"/>
                    </a:solidFill>
                    <a:effectLst/>
                  </a:endParaRPr>
                </a:p>
              </p:txBody>
            </p:sp>
          </p:grpSp>
          <p:grpSp>
            <p:nvGrpSpPr>
              <p:cNvPr id="405536" name="Group 32"/>
              <p:cNvGrpSpPr>
                <a:grpSpLocks/>
              </p:cNvGrpSpPr>
              <p:nvPr/>
            </p:nvGrpSpPr>
            <p:grpSpPr bwMode="auto">
              <a:xfrm>
                <a:off x="729" y="960"/>
                <a:ext cx="601" cy="1303"/>
                <a:chOff x="855" y="912"/>
                <a:chExt cx="601" cy="1303"/>
              </a:xfrm>
            </p:grpSpPr>
            <p:sp>
              <p:nvSpPr>
                <p:cNvPr id="40553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12" y="912"/>
                  <a:ext cx="544" cy="3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effectLst/>
                    </a:rPr>
                    <a:t>x  = y  </a:t>
                  </a:r>
                </a:p>
                <a:p>
                  <a:endParaRPr lang="en-US" sz="1800" baseline="-25000">
                    <a:effectLst/>
                  </a:endParaRPr>
                </a:p>
              </p:txBody>
            </p:sp>
            <p:sp>
              <p:nvSpPr>
                <p:cNvPr id="40553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855" y="1449"/>
                  <a:ext cx="596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effectLst/>
                    </a:rPr>
                    <a:t>   y++   </a:t>
                  </a:r>
                </a:p>
              </p:txBody>
            </p:sp>
            <p:sp>
              <p:nvSpPr>
                <p:cNvPr id="40553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20" y="1984"/>
                  <a:ext cx="452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effectLst/>
                    </a:rPr>
                    <a:t>[y</a:t>
                  </a:r>
                  <a:r>
                    <a:rPr lang="en-US" sz="1800">
                      <a:effectLst/>
                      <a:latin typeface="cmsy10" pitchFamily="34" charset="0"/>
                    </a:rPr>
                    <a:t>·</a:t>
                  </a:r>
                  <a:r>
                    <a:rPr lang="en-US" sz="1800">
                      <a:effectLst/>
                    </a:rPr>
                    <a:t>x]</a:t>
                  </a:r>
                </a:p>
              </p:txBody>
            </p:sp>
          </p:grpSp>
        </p:grpSp>
        <p:sp>
          <p:nvSpPr>
            <p:cNvPr id="405540" name="Text Box 36"/>
            <p:cNvSpPr txBox="1">
              <a:spLocks noChangeArrowheads="1"/>
            </p:cNvSpPr>
            <p:nvPr/>
          </p:nvSpPr>
          <p:spPr bwMode="auto">
            <a:xfrm>
              <a:off x="403" y="1680"/>
              <a:ext cx="15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Refinement with SP:</a:t>
              </a:r>
            </a:p>
          </p:txBody>
        </p:sp>
      </p:grpSp>
      <p:sp>
        <p:nvSpPr>
          <p:cNvPr id="405542" name="Text Box 38"/>
          <p:cNvSpPr txBox="1">
            <a:spLocks noChangeArrowheads="1"/>
          </p:cNvSpPr>
          <p:nvPr/>
        </p:nvSpPr>
        <p:spPr bwMode="auto">
          <a:xfrm>
            <a:off x="4168775" y="2651125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Syntactic SP computation:</a:t>
            </a:r>
          </a:p>
        </p:txBody>
      </p:sp>
      <p:sp>
        <p:nvSpPr>
          <p:cNvPr id="405543" name="Text Box 39"/>
          <p:cNvSpPr txBox="1">
            <a:spLocks noChangeArrowheads="1"/>
          </p:cNvSpPr>
          <p:nvPr/>
        </p:nvSpPr>
        <p:spPr bwMode="auto">
          <a:xfrm>
            <a:off x="4648200" y="3513138"/>
            <a:ext cx="48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05544" name="Text Box 40"/>
          <p:cNvSpPr txBox="1">
            <a:spLocks noChangeArrowheads="1"/>
          </p:cNvSpPr>
          <p:nvPr/>
        </p:nvSpPr>
        <p:spPr bwMode="auto">
          <a:xfrm>
            <a:off x="5257800" y="3505200"/>
            <a:ext cx="49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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</a:p>
        </p:txBody>
      </p:sp>
      <p:sp>
        <p:nvSpPr>
          <p:cNvPr id="405545" name="Text Box 41"/>
          <p:cNvSpPr txBox="1">
            <a:spLocks noChangeArrowheads="1"/>
          </p:cNvSpPr>
          <p:nvPr/>
        </p:nvSpPr>
        <p:spPr bwMode="auto">
          <a:xfrm>
            <a:off x="6383338" y="3505200"/>
            <a:ext cx="96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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05546" name="Text Box 42"/>
          <p:cNvSpPr txBox="1">
            <a:spLocks noChangeArrowheads="1"/>
          </p:cNvSpPr>
          <p:nvPr/>
        </p:nvSpPr>
        <p:spPr bwMode="auto">
          <a:xfrm>
            <a:off x="4657725" y="4235450"/>
            <a:ext cx="48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05547" name="Text Box 43"/>
          <p:cNvSpPr txBox="1">
            <a:spLocks noChangeArrowheads="1"/>
          </p:cNvSpPr>
          <p:nvPr/>
        </p:nvSpPr>
        <p:spPr bwMode="auto">
          <a:xfrm>
            <a:off x="5267325" y="4251325"/>
            <a:ext cx="80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x := e</a:t>
            </a:r>
          </a:p>
        </p:txBody>
      </p:sp>
      <p:sp>
        <p:nvSpPr>
          <p:cNvPr id="405548" name="Text Box 44"/>
          <p:cNvSpPr txBox="1">
            <a:spLocks noChangeArrowheads="1"/>
          </p:cNvSpPr>
          <p:nvPr/>
        </p:nvSpPr>
        <p:spPr bwMode="auto">
          <a:xfrm>
            <a:off x="6383338" y="4251325"/>
            <a:ext cx="2684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9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[v/x]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 = e[v/x]}</a:t>
            </a:r>
          </a:p>
        </p:txBody>
      </p:sp>
      <p:sp>
        <p:nvSpPr>
          <p:cNvPr id="405549" name="Text Box 45"/>
          <p:cNvSpPr txBox="1">
            <a:spLocks noChangeArrowheads="1"/>
          </p:cNvSpPr>
          <p:nvPr/>
        </p:nvSpPr>
        <p:spPr bwMode="auto">
          <a:xfrm>
            <a:off x="4648200" y="4937125"/>
            <a:ext cx="48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05550" name="Text Box 46"/>
          <p:cNvSpPr txBox="1">
            <a:spLocks noChangeArrowheads="1"/>
          </p:cNvSpPr>
          <p:nvPr/>
        </p:nvSpPr>
        <p:spPr bwMode="auto">
          <a:xfrm>
            <a:off x="5264150" y="4953000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havoc x</a:t>
            </a:r>
          </a:p>
        </p:txBody>
      </p:sp>
      <p:sp>
        <p:nvSpPr>
          <p:cNvPr id="405551" name="Text Box 47"/>
          <p:cNvSpPr txBox="1">
            <a:spLocks noChangeArrowheads="1"/>
          </p:cNvSpPr>
          <p:nvPr/>
        </p:nvSpPr>
        <p:spPr bwMode="auto">
          <a:xfrm>
            <a:off x="6383338" y="4953000"/>
            <a:ext cx="89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9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05552" name="Text Box 48"/>
          <p:cNvSpPr txBox="1">
            <a:spLocks noChangeArrowheads="1"/>
          </p:cNvSpPr>
          <p:nvPr/>
        </p:nvSpPr>
        <p:spPr bwMode="auto">
          <a:xfrm>
            <a:off x="4572000" y="5791200"/>
            <a:ext cx="4405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This is viewed as symbolic execution,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but there is a simpler view.</a:t>
            </a:r>
          </a:p>
        </p:txBody>
      </p:sp>
    </p:spTree>
    <p:extLst>
      <p:ext uri="{BB962C8B-B14F-4D97-AF65-F5344CB8AC3E}">
        <p14:creationId xmlns:p14="http://schemas.microsoft.com/office/powerpoint/2010/main" val="33334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/>
      <p:bldP spid="405542" grpId="0"/>
      <p:bldP spid="405543" grpId="0"/>
      <p:bldP spid="405544" grpId="0"/>
      <p:bldP spid="405545" grpId="0"/>
      <p:bldP spid="405546" grpId="0"/>
      <p:bldP spid="405547" grpId="0"/>
      <p:bldP spid="405548" grpId="0"/>
      <p:bldP spid="405549" grpId="0"/>
      <p:bldP spid="405550" grpId="0"/>
      <p:bldP spid="405551" grpId="0"/>
      <p:bldP spid="40555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 as local proof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219200"/>
          </a:xfrm>
        </p:spPr>
        <p:txBody>
          <a:bodyPr/>
          <a:lstStyle/>
          <a:p>
            <a:r>
              <a:rPr lang="en-US"/>
              <a:t>Order the variables by their creation in SSA form:</a:t>
            </a:r>
          </a:p>
          <a:p>
            <a:pPr lvl="1">
              <a:buFontTx/>
              <a:buNone/>
            </a:pPr>
            <a:r>
              <a:rPr lang="en-US"/>
              <a:t>x</a:t>
            </a:r>
            <a:r>
              <a:rPr lang="en-US" baseline="-25000"/>
              <a:t>0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Â</a:t>
            </a:r>
            <a:r>
              <a:rPr lang="en-US"/>
              <a:t> y</a:t>
            </a:r>
            <a:r>
              <a:rPr lang="en-US" baseline="-25000"/>
              <a:t>0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Â</a:t>
            </a:r>
            <a:r>
              <a:rPr lang="en-US"/>
              <a:t> x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Â</a:t>
            </a:r>
            <a:r>
              <a:rPr lang="en-US"/>
              <a:t> y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Â</a:t>
            </a:r>
            <a:r>
              <a:rPr lang="en-US"/>
              <a:t> </a:t>
            </a:r>
            <a:r>
              <a:rPr lang="en-US">
                <a:latin typeface="MT Extra" pitchFamily="18" charset="2"/>
                <a:sym typeface="MT Extra" pitchFamily="18" charset="2"/>
              </a:rPr>
              <a:t></a:t>
            </a:r>
          </a:p>
          <a:p>
            <a:r>
              <a:rPr lang="en-US"/>
              <a:t>Refinement with SP corresponds to local deduction with these rules:</a:t>
            </a:r>
          </a:p>
          <a:p>
            <a:pPr>
              <a:buFontTx/>
              <a:buNone/>
            </a:pPr>
            <a:endParaRPr lang="en-US"/>
          </a:p>
        </p:txBody>
      </p:sp>
      <p:grpSp>
        <p:nvGrpSpPr>
          <p:cNvPr id="406546" name="Group 18"/>
          <p:cNvGrpSpPr>
            <a:grpSpLocks/>
          </p:cNvGrpSpPr>
          <p:nvPr/>
        </p:nvGrpSpPr>
        <p:grpSpPr bwMode="auto">
          <a:xfrm>
            <a:off x="1066800" y="2590800"/>
            <a:ext cx="3152775" cy="982663"/>
            <a:chOff x="672" y="1632"/>
            <a:chExt cx="1986" cy="619"/>
          </a:xfrm>
        </p:grpSpPr>
        <p:sp>
          <p:nvSpPr>
            <p:cNvPr id="406532" name="Text Box 4"/>
            <p:cNvSpPr txBox="1">
              <a:spLocks noChangeArrowheads="1"/>
            </p:cNvSpPr>
            <p:nvPr/>
          </p:nvSpPr>
          <p:spPr bwMode="auto">
            <a:xfrm>
              <a:off x="819" y="1632"/>
              <a:ext cx="7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x = e</a:t>
              </a:r>
            </a:p>
          </p:txBody>
        </p:sp>
        <p:sp>
          <p:nvSpPr>
            <p:cNvPr id="406533" name="Text Box 5"/>
            <p:cNvSpPr txBox="1">
              <a:spLocks noChangeArrowheads="1"/>
            </p:cNvSpPr>
            <p:nvPr/>
          </p:nvSpPr>
          <p:spPr bwMode="auto">
            <a:xfrm>
              <a:off x="959" y="2001"/>
              <a:ext cx="5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[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e/x]</a:t>
              </a:r>
            </a:p>
          </p:txBody>
        </p:sp>
        <p:sp>
          <p:nvSpPr>
            <p:cNvPr id="406534" name="Line 6"/>
            <p:cNvSpPr>
              <a:spLocks noChangeShapeType="1"/>
            </p:cNvSpPr>
            <p:nvPr/>
          </p:nvSpPr>
          <p:spPr bwMode="auto">
            <a:xfrm>
              <a:off x="672" y="1963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6535" name="Text Box 7"/>
            <p:cNvSpPr txBox="1">
              <a:spLocks noChangeArrowheads="1"/>
            </p:cNvSpPr>
            <p:nvPr/>
          </p:nvSpPr>
          <p:spPr bwMode="auto">
            <a:xfrm>
              <a:off x="1776" y="1819"/>
              <a:ext cx="8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 max. in 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</a:p>
          </p:txBody>
        </p:sp>
      </p:grpSp>
      <p:grpSp>
        <p:nvGrpSpPr>
          <p:cNvPr id="406547" name="Group 19"/>
          <p:cNvGrpSpPr>
            <a:grpSpLocks/>
          </p:cNvGrpSpPr>
          <p:nvPr/>
        </p:nvGrpSpPr>
        <p:grpSpPr bwMode="auto">
          <a:xfrm>
            <a:off x="5562600" y="2659063"/>
            <a:ext cx="2376488" cy="930275"/>
            <a:chOff x="3504" y="1675"/>
            <a:chExt cx="1497" cy="586"/>
          </a:xfrm>
        </p:grpSpPr>
        <p:sp>
          <p:nvSpPr>
            <p:cNvPr id="406536" name="Text Box 8"/>
            <p:cNvSpPr txBox="1">
              <a:spLocks noChangeArrowheads="1"/>
            </p:cNvSpPr>
            <p:nvPr/>
          </p:nvSpPr>
          <p:spPr bwMode="auto">
            <a:xfrm>
              <a:off x="3739" y="1675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</a:t>
              </a:r>
            </a:p>
          </p:txBody>
        </p:sp>
        <p:sp>
          <p:nvSpPr>
            <p:cNvPr id="406537" name="Line 9"/>
            <p:cNvSpPr>
              <a:spLocks noChangeShapeType="1"/>
            </p:cNvSpPr>
            <p:nvPr/>
          </p:nvSpPr>
          <p:spPr bwMode="auto">
            <a:xfrm>
              <a:off x="3504" y="1963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6538" name="Text Box 10"/>
            <p:cNvSpPr txBox="1">
              <a:spLocks noChangeArrowheads="1"/>
            </p:cNvSpPr>
            <p:nvPr/>
          </p:nvSpPr>
          <p:spPr bwMode="auto">
            <a:xfrm>
              <a:off x="3600" y="2011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06539" name="Text Box 11"/>
            <p:cNvSpPr txBox="1">
              <a:spLocks noChangeArrowheads="1"/>
            </p:cNvSpPr>
            <p:nvPr/>
          </p:nvSpPr>
          <p:spPr bwMode="auto">
            <a:xfrm>
              <a:off x="4314" y="1819"/>
              <a:ext cx="6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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 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unsat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</a:t>
              </a:r>
            </a:p>
          </p:txBody>
        </p:sp>
      </p:grpSp>
      <p:sp>
        <p:nvSpPr>
          <p:cNvPr id="406540" name="Rectangle 12"/>
          <p:cNvSpPr>
            <a:spLocks noChangeArrowheads="1"/>
          </p:cNvSpPr>
          <p:nvPr/>
        </p:nvSpPr>
        <p:spPr bwMode="auto">
          <a:xfrm>
            <a:off x="228600" y="396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We encode havoc specially in the SSA:</a:t>
            </a:r>
          </a:p>
          <a:p>
            <a:pPr marL="342900" indent="-342900">
              <a:spcBef>
                <a:spcPct val="20000"/>
              </a:spcBef>
            </a:pPr>
            <a:endParaRPr lang="en-US">
              <a:effectLst/>
            </a:endParaRPr>
          </a:p>
        </p:txBody>
      </p:sp>
      <p:grpSp>
        <p:nvGrpSpPr>
          <p:cNvPr id="406548" name="Group 20"/>
          <p:cNvGrpSpPr>
            <a:grpSpLocks/>
          </p:cNvGrpSpPr>
          <p:nvPr/>
        </p:nvGrpSpPr>
        <p:grpSpPr bwMode="auto">
          <a:xfrm>
            <a:off x="1066800" y="4784725"/>
            <a:ext cx="7316788" cy="701675"/>
            <a:chOff x="672" y="3014"/>
            <a:chExt cx="4609" cy="442"/>
          </a:xfrm>
        </p:grpSpPr>
        <p:sp>
          <p:nvSpPr>
            <p:cNvPr id="406541" name="Text Box 13"/>
            <p:cNvSpPr txBox="1">
              <a:spLocks noChangeArrowheads="1"/>
            </p:cNvSpPr>
            <p:nvPr/>
          </p:nvSpPr>
          <p:spPr bwMode="auto">
            <a:xfrm>
              <a:off x="672" y="3047"/>
              <a:ext cx="6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havoc x</a:t>
              </a:r>
            </a:p>
          </p:txBody>
        </p:sp>
        <p:sp>
          <p:nvSpPr>
            <p:cNvPr id="406542" name="AutoShape 14"/>
            <p:cNvSpPr>
              <a:spLocks noChangeArrowheads="1"/>
            </p:cNvSpPr>
            <p:nvPr/>
          </p:nvSpPr>
          <p:spPr bwMode="auto">
            <a:xfrm>
              <a:off x="1532" y="3105"/>
              <a:ext cx="720" cy="192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6543" name="Text Box 15"/>
            <p:cNvSpPr txBox="1">
              <a:spLocks noChangeArrowheads="1"/>
            </p:cNvSpPr>
            <p:nvPr/>
          </p:nvSpPr>
          <p:spPr bwMode="auto">
            <a:xfrm>
              <a:off x="2501" y="3062"/>
              <a:ext cx="5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 =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i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6544" name="Text Box 16"/>
            <p:cNvSpPr txBox="1">
              <a:spLocks noChangeArrowheads="1"/>
            </p:cNvSpPr>
            <p:nvPr/>
          </p:nvSpPr>
          <p:spPr bwMode="auto">
            <a:xfrm>
              <a:off x="3540" y="3014"/>
              <a:ext cx="174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where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i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is a</a:t>
              </a:r>
            </a:p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fresh Skolem constant</a:t>
              </a:r>
            </a:p>
          </p:txBody>
        </p:sp>
      </p:grpSp>
      <p:sp>
        <p:nvSpPr>
          <p:cNvPr id="406545" name="Text Box 17"/>
          <p:cNvSpPr txBox="1">
            <a:spLocks noChangeArrowheads="1"/>
          </p:cNvSpPr>
          <p:nvPr/>
        </p:nvSpPr>
        <p:spPr bwMode="auto">
          <a:xfrm>
            <a:off x="1476375" y="6016625"/>
            <a:ext cx="591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Think of the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’s as implicitly existentially quantified</a:t>
            </a:r>
          </a:p>
        </p:txBody>
      </p:sp>
    </p:spTree>
    <p:extLst>
      <p:ext uri="{BB962C8B-B14F-4D97-AF65-F5344CB8AC3E}">
        <p14:creationId xmlns:p14="http://schemas.microsoft.com/office/powerpoint/2010/main" val="65885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/>
      <p:bldP spid="406540" grpId="0"/>
      <p:bldP spid="40654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 example</a:t>
            </a:r>
          </a:p>
        </p:txBody>
      </p:sp>
      <p:sp>
        <p:nvSpPr>
          <p:cNvPr id="407555" name="Oval 3"/>
          <p:cNvSpPr>
            <a:spLocks noChangeArrowheads="1"/>
          </p:cNvSpPr>
          <p:nvPr/>
        </p:nvSpPr>
        <p:spPr bwMode="auto">
          <a:xfrm>
            <a:off x="3232150" y="2579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56" name="Oval 4"/>
          <p:cNvSpPr>
            <a:spLocks noChangeArrowheads="1"/>
          </p:cNvSpPr>
          <p:nvPr/>
        </p:nvSpPr>
        <p:spPr bwMode="auto">
          <a:xfrm>
            <a:off x="3232150" y="3657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57" name="Oval 5"/>
          <p:cNvSpPr>
            <a:spLocks noChangeArrowheads="1"/>
          </p:cNvSpPr>
          <p:nvPr/>
        </p:nvSpPr>
        <p:spPr bwMode="auto">
          <a:xfrm>
            <a:off x="3232150" y="4941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58" name="Oval 6"/>
          <p:cNvSpPr>
            <a:spLocks noChangeArrowheads="1"/>
          </p:cNvSpPr>
          <p:nvPr/>
        </p:nvSpPr>
        <p:spPr bwMode="auto">
          <a:xfrm>
            <a:off x="3232150" y="1436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60" name="Text Box 8"/>
          <p:cNvSpPr txBox="1">
            <a:spLocks noChangeArrowheads="1"/>
          </p:cNvSpPr>
          <p:nvPr/>
        </p:nvSpPr>
        <p:spPr bwMode="auto">
          <a:xfrm>
            <a:off x="2339975" y="1673225"/>
            <a:ext cx="8969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 = </a:t>
            </a:r>
            <a:r>
              <a:rPr lang="en-US" sz="1800">
                <a:effectLst/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50000">
                <a:effectLst/>
                <a:sym typeface="Symbol" pitchFamily="18" charset="2"/>
              </a:rPr>
              <a:t>1</a:t>
            </a:r>
            <a:endParaRPr lang="en-US" sz="1800">
              <a:effectLst/>
            </a:endParaRPr>
          </a:p>
          <a:p>
            <a:pPr algn="r"/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=y</a:t>
            </a:r>
            <a:r>
              <a:rPr lang="en-US" sz="1800" baseline="-25000">
                <a:effectLst/>
              </a:rPr>
              <a:t>0</a:t>
            </a:r>
          </a:p>
        </p:txBody>
      </p:sp>
      <p:sp>
        <p:nvSpPr>
          <p:cNvPr id="407561" name="Text Box 9"/>
          <p:cNvSpPr txBox="1">
            <a:spLocks noChangeArrowheads="1"/>
          </p:cNvSpPr>
          <p:nvPr/>
        </p:nvSpPr>
        <p:spPr bwMode="auto">
          <a:xfrm>
            <a:off x="2224088" y="2757488"/>
            <a:ext cx="97631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=y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+1</a:t>
            </a:r>
          </a:p>
        </p:txBody>
      </p: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2362200" y="3886200"/>
            <a:ext cx="7588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  <a:latin typeface="cmsy10" pitchFamily="34" charset="0"/>
              </a:rPr>
              <a:t>·</a:t>
            </a:r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1</a:t>
            </a:r>
            <a:endParaRPr lang="en-US" sz="1800">
              <a:effectLst/>
            </a:endParaRPr>
          </a:p>
        </p:txBody>
      </p:sp>
      <p:sp>
        <p:nvSpPr>
          <p:cNvPr id="407564" name="Line 12"/>
          <p:cNvSpPr>
            <a:spLocks noChangeShapeType="1"/>
          </p:cNvSpPr>
          <p:nvPr/>
        </p:nvSpPr>
        <p:spPr bwMode="auto">
          <a:xfrm>
            <a:off x="2438400" y="15128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65" name="Line 13"/>
          <p:cNvSpPr>
            <a:spLocks noChangeShapeType="1"/>
          </p:cNvSpPr>
          <p:nvPr/>
        </p:nvSpPr>
        <p:spPr bwMode="auto">
          <a:xfrm>
            <a:off x="2438400" y="26558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66" name="Line 14"/>
          <p:cNvSpPr>
            <a:spLocks noChangeShapeType="1"/>
          </p:cNvSpPr>
          <p:nvPr/>
        </p:nvSpPr>
        <p:spPr bwMode="auto">
          <a:xfrm>
            <a:off x="2438400" y="3733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67" name="Line 15"/>
          <p:cNvSpPr>
            <a:spLocks noChangeShapeType="1"/>
          </p:cNvSpPr>
          <p:nvPr/>
        </p:nvSpPr>
        <p:spPr bwMode="auto">
          <a:xfrm>
            <a:off x="2438400" y="50180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7568" name="Group 16"/>
          <p:cNvGrpSpPr>
            <a:grpSpLocks/>
          </p:cNvGrpSpPr>
          <p:nvPr/>
        </p:nvGrpSpPr>
        <p:grpSpPr bwMode="auto">
          <a:xfrm>
            <a:off x="990600" y="1828800"/>
            <a:ext cx="1149350" cy="2987675"/>
            <a:chOff x="4490" y="1152"/>
            <a:chExt cx="724" cy="1882"/>
          </a:xfrm>
        </p:grpSpPr>
        <p:sp>
          <p:nvSpPr>
            <p:cNvPr id="407569" name="Text Box 17"/>
            <p:cNvSpPr txBox="1">
              <a:spLocks noChangeArrowheads="1"/>
            </p:cNvSpPr>
            <p:nvPr/>
          </p:nvSpPr>
          <p:spPr bwMode="auto">
            <a:xfrm>
              <a:off x="4581" y="1152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7570" name="Text Box 18"/>
            <p:cNvSpPr txBox="1">
              <a:spLocks noChangeArrowheads="1"/>
            </p:cNvSpPr>
            <p:nvPr/>
          </p:nvSpPr>
          <p:spPr bwMode="auto">
            <a:xfrm>
              <a:off x="4490" y="2054"/>
              <a:ext cx="7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7571" name="Text Box 19"/>
            <p:cNvSpPr txBox="1">
              <a:spLocks noChangeArrowheads="1"/>
            </p:cNvSpPr>
            <p:nvPr/>
          </p:nvSpPr>
          <p:spPr bwMode="auto">
            <a:xfrm>
              <a:off x="4581" y="2784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</p:grpSp>
      <p:sp>
        <p:nvSpPr>
          <p:cNvPr id="407573" name="Text Box 21"/>
          <p:cNvSpPr txBox="1">
            <a:spLocks noChangeArrowheads="1"/>
          </p:cNvSpPr>
          <p:nvPr/>
        </p:nvSpPr>
        <p:spPr bwMode="auto">
          <a:xfrm>
            <a:off x="914400" y="5562600"/>
            <a:ext cx="5611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Ordering of rewrites ensures forward local proof.</a:t>
            </a:r>
          </a:p>
        </p:txBody>
      </p:sp>
      <p:sp>
        <p:nvSpPr>
          <p:cNvPr id="407591" name="Text Box 39"/>
          <p:cNvSpPr txBox="1">
            <a:spLocks noChangeArrowheads="1"/>
          </p:cNvSpPr>
          <p:nvPr/>
        </p:nvSpPr>
        <p:spPr bwMode="auto">
          <a:xfrm>
            <a:off x="914400" y="5562600"/>
            <a:ext cx="6516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(conjunction of) assertions crossing frame boundary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is an interpolant with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’s existentially quantifed.</a:t>
            </a:r>
          </a:p>
        </p:txBody>
      </p:sp>
      <p:sp>
        <p:nvSpPr>
          <p:cNvPr id="407592" name="Text Box 40"/>
          <p:cNvSpPr txBox="1">
            <a:spLocks noChangeArrowheads="1"/>
          </p:cNvSpPr>
          <p:nvPr/>
        </p:nvSpPr>
        <p:spPr bwMode="auto">
          <a:xfrm>
            <a:off x="5715000" y="1295400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407593" name="Text Box 41"/>
          <p:cNvSpPr txBox="1">
            <a:spLocks noChangeArrowheads="1"/>
          </p:cNvSpPr>
          <p:nvPr/>
        </p:nvSpPr>
        <p:spPr bwMode="auto">
          <a:xfrm>
            <a:off x="5715000" y="2438400"/>
            <a:ext cx="258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9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407595" name="Text Box 43"/>
          <p:cNvSpPr txBox="1">
            <a:spLocks noChangeArrowheads="1"/>
          </p:cNvSpPr>
          <p:nvPr/>
        </p:nvSpPr>
        <p:spPr bwMode="auto">
          <a:xfrm>
            <a:off x="5680075" y="478948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FALSE</a:t>
            </a:r>
          </a:p>
        </p:txBody>
      </p:sp>
      <p:grpSp>
        <p:nvGrpSpPr>
          <p:cNvPr id="407606" name="Group 54"/>
          <p:cNvGrpSpPr>
            <a:grpSpLocks/>
          </p:cNvGrpSpPr>
          <p:nvPr/>
        </p:nvGrpSpPr>
        <p:grpSpPr bwMode="auto">
          <a:xfrm>
            <a:off x="3124200" y="1828800"/>
            <a:ext cx="1579563" cy="525463"/>
            <a:chOff x="1968" y="1152"/>
            <a:chExt cx="995" cy="331"/>
          </a:xfrm>
        </p:grpSpPr>
        <p:sp>
          <p:nvSpPr>
            <p:cNvPr id="407583" name="Text Box 31"/>
            <p:cNvSpPr txBox="1">
              <a:spLocks noChangeArrowheads="1"/>
            </p:cNvSpPr>
            <p:nvPr/>
          </p:nvSpPr>
          <p:spPr bwMode="auto">
            <a:xfrm>
              <a:off x="2351" y="1233"/>
              <a:ext cx="6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7584" name="Line 32"/>
            <p:cNvSpPr>
              <a:spLocks noChangeShapeType="1"/>
            </p:cNvSpPr>
            <p:nvPr/>
          </p:nvSpPr>
          <p:spPr bwMode="auto">
            <a:xfrm>
              <a:off x="2592" y="1152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7585" name="Line 33"/>
            <p:cNvSpPr>
              <a:spLocks noChangeShapeType="1"/>
            </p:cNvSpPr>
            <p:nvPr/>
          </p:nvSpPr>
          <p:spPr bwMode="auto">
            <a:xfrm flipH="1">
              <a:off x="1968" y="11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7596" name="Line 44"/>
            <p:cNvSpPr>
              <a:spLocks noChangeShapeType="1"/>
            </p:cNvSpPr>
            <p:nvPr/>
          </p:nvSpPr>
          <p:spPr bwMode="auto">
            <a:xfrm>
              <a:off x="2016" y="134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7607" name="Group 55"/>
          <p:cNvGrpSpPr>
            <a:grpSpLocks/>
          </p:cNvGrpSpPr>
          <p:nvPr/>
        </p:nvGrpSpPr>
        <p:grpSpPr bwMode="auto">
          <a:xfrm>
            <a:off x="3124200" y="1828800"/>
            <a:ext cx="2386013" cy="1311275"/>
            <a:chOff x="1968" y="1152"/>
            <a:chExt cx="1503" cy="826"/>
          </a:xfrm>
        </p:grpSpPr>
        <p:sp>
          <p:nvSpPr>
            <p:cNvPr id="407587" name="Text Box 35"/>
            <p:cNvSpPr txBox="1">
              <a:spLocks noChangeArrowheads="1"/>
            </p:cNvSpPr>
            <p:nvPr/>
          </p:nvSpPr>
          <p:spPr bwMode="auto">
            <a:xfrm>
              <a:off x="2677" y="1728"/>
              <a:ext cx="7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7598" name="Freeform 46"/>
            <p:cNvSpPr>
              <a:spLocks/>
            </p:cNvSpPr>
            <p:nvPr/>
          </p:nvSpPr>
          <p:spPr bwMode="auto">
            <a:xfrm>
              <a:off x="2592" y="1152"/>
              <a:ext cx="528" cy="576"/>
            </a:xfrm>
            <a:custGeom>
              <a:avLst/>
              <a:gdLst>
                <a:gd name="T0" fmla="*/ 0 w 528"/>
                <a:gd name="T1" fmla="*/ 0 h 576"/>
                <a:gd name="T2" fmla="*/ 528 w 528"/>
                <a:gd name="T3" fmla="*/ 0 h 576"/>
                <a:gd name="T4" fmla="*/ 528 w 528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576">
                  <a:moveTo>
                    <a:pt x="0" y="0"/>
                  </a:moveTo>
                  <a:lnTo>
                    <a:pt x="528" y="0"/>
                  </a:lnTo>
                  <a:lnTo>
                    <a:pt x="528" y="57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7599" name="Line 47"/>
            <p:cNvSpPr>
              <a:spLocks noChangeShapeType="1"/>
            </p:cNvSpPr>
            <p:nvPr/>
          </p:nvSpPr>
          <p:spPr bwMode="auto">
            <a:xfrm>
              <a:off x="1968" y="18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7608" name="Group 56"/>
          <p:cNvGrpSpPr>
            <a:grpSpLocks/>
          </p:cNvGrpSpPr>
          <p:nvPr/>
        </p:nvGrpSpPr>
        <p:grpSpPr bwMode="auto">
          <a:xfrm>
            <a:off x="3048000" y="2427288"/>
            <a:ext cx="1447800" cy="1839912"/>
            <a:chOff x="1920" y="1529"/>
            <a:chExt cx="912" cy="1159"/>
          </a:xfrm>
        </p:grpSpPr>
        <p:sp>
          <p:nvSpPr>
            <p:cNvPr id="407577" name="Line 25"/>
            <p:cNvSpPr>
              <a:spLocks noChangeShapeType="1"/>
            </p:cNvSpPr>
            <p:nvPr/>
          </p:nvSpPr>
          <p:spPr bwMode="auto">
            <a:xfrm>
              <a:off x="2496" y="1529"/>
              <a:ext cx="0" cy="9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7600" name="Text Box 48"/>
            <p:cNvSpPr txBox="1">
              <a:spLocks noChangeArrowheads="1"/>
            </p:cNvSpPr>
            <p:nvPr/>
          </p:nvSpPr>
          <p:spPr bwMode="auto">
            <a:xfrm>
              <a:off x="2189" y="2438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7601" name="Line 49"/>
            <p:cNvSpPr>
              <a:spLocks noChangeShapeType="1"/>
            </p:cNvSpPr>
            <p:nvPr/>
          </p:nvSpPr>
          <p:spPr bwMode="auto">
            <a:xfrm>
              <a:off x="1920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7609" name="Group 57"/>
          <p:cNvGrpSpPr>
            <a:grpSpLocks/>
          </p:cNvGrpSpPr>
          <p:nvPr/>
        </p:nvGrpSpPr>
        <p:grpSpPr bwMode="auto">
          <a:xfrm>
            <a:off x="3886200" y="3124200"/>
            <a:ext cx="1231900" cy="1768475"/>
            <a:chOff x="2448" y="1968"/>
            <a:chExt cx="776" cy="1114"/>
          </a:xfrm>
        </p:grpSpPr>
        <p:sp>
          <p:nvSpPr>
            <p:cNvPr id="407578" name="Line 26"/>
            <p:cNvSpPr>
              <a:spLocks noChangeShapeType="1"/>
            </p:cNvSpPr>
            <p:nvPr/>
          </p:nvSpPr>
          <p:spPr bwMode="auto">
            <a:xfrm>
              <a:off x="3072" y="196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7602" name="Text Box 50"/>
            <p:cNvSpPr txBox="1">
              <a:spLocks noChangeArrowheads="1"/>
            </p:cNvSpPr>
            <p:nvPr/>
          </p:nvSpPr>
          <p:spPr bwMode="auto">
            <a:xfrm>
              <a:off x="2448" y="2832"/>
              <a:ext cx="7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7603" name="Line 51"/>
            <p:cNvSpPr>
              <a:spLocks noChangeShapeType="1"/>
            </p:cNvSpPr>
            <p:nvPr/>
          </p:nvSpPr>
          <p:spPr bwMode="auto">
            <a:xfrm>
              <a:off x="2544" y="26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7610" name="Group 58"/>
          <p:cNvGrpSpPr>
            <a:grpSpLocks/>
          </p:cNvGrpSpPr>
          <p:nvPr/>
        </p:nvGrpSpPr>
        <p:grpSpPr bwMode="auto">
          <a:xfrm>
            <a:off x="3962400" y="4876800"/>
            <a:ext cx="990600" cy="625475"/>
            <a:chOff x="2496" y="3072"/>
            <a:chExt cx="624" cy="394"/>
          </a:xfrm>
        </p:grpSpPr>
        <p:sp>
          <p:nvSpPr>
            <p:cNvPr id="407580" name="Text Box 28"/>
            <p:cNvSpPr txBox="1">
              <a:spLocks noChangeArrowheads="1"/>
            </p:cNvSpPr>
            <p:nvPr/>
          </p:nvSpPr>
          <p:spPr bwMode="auto">
            <a:xfrm>
              <a:off x="2496" y="3216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07604" name="Line 52"/>
            <p:cNvSpPr>
              <a:spLocks noChangeShapeType="1"/>
            </p:cNvSpPr>
            <p:nvPr/>
          </p:nvSpPr>
          <p:spPr bwMode="auto">
            <a:xfrm>
              <a:off x="2784" y="30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7605" name="Text Box 53"/>
          <p:cNvSpPr txBox="1">
            <a:spLocks noChangeArrowheads="1"/>
          </p:cNvSpPr>
          <p:nvPr/>
        </p:nvSpPr>
        <p:spPr bwMode="auto">
          <a:xfrm>
            <a:off x="5638800" y="3565525"/>
            <a:ext cx="287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9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+1)</a:t>
            </a:r>
          </a:p>
        </p:txBody>
      </p:sp>
      <p:sp>
        <p:nvSpPr>
          <p:cNvPr id="407611" name="Text Box 59"/>
          <p:cNvSpPr txBox="1">
            <a:spLocks noChangeArrowheads="1"/>
          </p:cNvSpPr>
          <p:nvPr/>
        </p:nvSpPr>
        <p:spPr bwMode="auto">
          <a:xfrm>
            <a:off x="5791200" y="2438400"/>
            <a:ext cx="909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407612" name="Text Box 60"/>
          <p:cNvSpPr txBox="1">
            <a:spLocks noChangeArrowheads="1"/>
          </p:cNvSpPr>
          <p:nvPr/>
        </p:nvSpPr>
        <p:spPr bwMode="auto">
          <a:xfrm>
            <a:off x="5672138" y="3565525"/>
            <a:ext cx="1338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+ 1</a:t>
            </a:r>
            <a:endParaRPr lang="en-US" baseline="-250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7613" name="Text Box 61"/>
          <p:cNvSpPr txBox="1">
            <a:spLocks noChangeArrowheads="1"/>
          </p:cNvSpPr>
          <p:nvPr/>
        </p:nvSpPr>
        <p:spPr bwMode="auto">
          <a:xfrm>
            <a:off x="914400" y="5562600"/>
            <a:ext cx="646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 can use quantifier elimination if our logic supports it.</a:t>
            </a:r>
          </a:p>
        </p:txBody>
      </p:sp>
    </p:spTree>
    <p:extLst>
      <p:ext uri="{BB962C8B-B14F-4D97-AF65-F5344CB8AC3E}">
        <p14:creationId xmlns:p14="http://schemas.microsoft.com/office/powerpoint/2010/main" val="35727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7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7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7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73" grpId="0"/>
      <p:bldP spid="407573" grpId="1"/>
      <p:bldP spid="407591" grpId="0"/>
      <p:bldP spid="407591" grpId="1"/>
      <p:bldP spid="407592" grpId="0"/>
      <p:bldP spid="407593" grpId="0"/>
      <p:bldP spid="407593" grpId="1"/>
      <p:bldP spid="407595" grpId="0"/>
      <p:bldP spid="407605" grpId="0"/>
      <p:bldP spid="407605" grpId="1"/>
      <p:bldP spid="407611" grpId="0"/>
      <p:bldP spid="407612" grpId="0"/>
      <p:bldP spid="4076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quality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981200"/>
          </a:xfrm>
        </p:spPr>
        <p:txBody>
          <a:bodyPr/>
          <a:lstStyle/>
          <a:p>
            <a:r>
              <a:rPr lang="en-US"/>
              <a:t>Refinement with SP and WP is incomplete</a:t>
            </a:r>
          </a:p>
          <a:p>
            <a:pPr lvl="1"/>
            <a:r>
              <a:rPr lang="en-US"/>
              <a:t>May exists a refinement that proves program but we never find one</a:t>
            </a:r>
          </a:p>
          <a:p>
            <a:r>
              <a:rPr lang="en-US"/>
              <a:t>These are weak proof systems that tend to yield low-quality proofs</a:t>
            </a:r>
          </a:p>
          <a:p>
            <a:r>
              <a:rPr lang="en-US"/>
              <a:t>Example program:</a:t>
            </a: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2295525" y="3365500"/>
            <a:ext cx="2368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/>
                <a:latin typeface="Courier New" pitchFamily="49" charset="0"/>
              </a:rPr>
              <a:t>x = y = 0;</a:t>
            </a:r>
          </a:p>
          <a:p>
            <a:r>
              <a:rPr lang="en-US" sz="1800">
                <a:effectLst/>
                <a:latin typeface="Courier New" pitchFamily="49" charset="0"/>
              </a:rPr>
              <a:t>while(*)</a:t>
            </a:r>
          </a:p>
          <a:p>
            <a:r>
              <a:rPr lang="en-US" sz="1800">
                <a:effectLst/>
                <a:latin typeface="Courier New" pitchFamily="49" charset="0"/>
              </a:rPr>
              <a:t>  x++; y++;</a:t>
            </a:r>
          </a:p>
          <a:p>
            <a:r>
              <a:rPr lang="en-US" sz="1800">
                <a:effectLst/>
                <a:latin typeface="Courier New" pitchFamily="49" charset="0"/>
              </a:rPr>
              <a:t>while(x != 0)</a:t>
            </a:r>
          </a:p>
          <a:p>
            <a:r>
              <a:rPr lang="en-US" sz="1800">
                <a:effectLst/>
                <a:latin typeface="Courier New" pitchFamily="49" charset="0"/>
              </a:rPr>
              <a:t>  x--; y--;</a:t>
            </a:r>
          </a:p>
          <a:p>
            <a:r>
              <a:rPr lang="en-US" sz="1800">
                <a:effectLst/>
                <a:latin typeface="Courier New" pitchFamily="49" charset="0"/>
              </a:rPr>
              <a:t>assert (y == 0);</a:t>
            </a:r>
          </a:p>
        </p:txBody>
      </p:sp>
      <p:grpSp>
        <p:nvGrpSpPr>
          <p:cNvPr id="418821" name="Group 5"/>
          <p:cNvGrpSpPr>
            <a:grpSpLocks/>
          </p:cNvGrpSpPr>
          <p:nvPr/>
        </p:nvGrpSpPr>
        <p:grpSpPr bwMode="auto">
          <a:xfrm>
            <a:off x="3835400" y="3573463"/>
            <a:ext cx="2870200" cy="954087"/>
            <a:chOff x="1776" y="1895"/>
            <a:chExt cx="1808" cy="601"/>
          </a:xfrm>
        </p:grpSpPr>
        <p:sp>
          <p:nvSpPr>
            <p:cNvPr id="418822" name="Text Box 6"/>
            <p:cNvSpPr txBox="1">
              <a:spLocks noChangeArrowheads="1"/>
            </p:cNvSpPr>
            <p:nvPr/>
          </p:nvSpPr>
          <p:spPr bwMode="auto">
            <a:xfrm>
              <a:off x="2928" y="2160"/>
              <a:ext cx="6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990033"/>
                  </a:solidFill>
                  <a:effectLst/>
                </a:rPr>
                <a:t>{x == y}</a:t>
              </a:r>
            </a:p>
          </p:txBody>
        </p:sp>
        <p:sp>
          <p:nvSpPr>
            <p:cNvPr id="418823" name="Line 7"/>
            <p:cNvSpPr>
              <a:spLocks noChangeShapeType="1"/>
            </p:cNvSpPr>
            <p:nvPr/>
          </p:nvSpPr>
          <p:spPr bwMode="auto">
            <a:xfrm flipH="1" flipV="1">
              <a:off x="1776" y="2112"/>
              <a:ext cx="105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8824" name="Line 8"/>
            <p:cNvSpPr>
              <a:spLocks noChangeShapeType="1"/>
            </p:cNvSpPr>
            <p:nvPr/>
          </p:nvSpPr>
          <p:spPr bwMode="auto">
            <a:xfrm flipH="1">
              <a:off x="1824" y="2400"/>
              <a:ext cx="100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8825" name="Text Box 9"/>
            <p:cNvSpPr txBox="1">
              <a:spLocks noChangeArrowheads="1"/>
            </p:cNvSpPr>
            <p:nvPr/>
          </p:nvSpPr>
          <p:spPr bwMode="auto">
            <a:xfrm>
              <a:off x="2626" y="1895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invariant: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689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/>
      <p:bldP spid="4188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0" name="Group 10"/>
          <p:cNvGrpSpPr>
            <a:grpSpLocks/>
          </p:cNvGrpSpPr>
          <p:nvPr/>
        </p:nvGrpSpPr>
        <p:grpSpPr bwMode="auto">
          <a:xfrm>
            <a:off x="2514600" y="1219200"/>
            <a:ext cx="1981200" cy="4876800"/>
            <a:chOff x="1584" y="768"/>
            <a:chExt cx="1248" cy="3072"/>
          </a:xfrm>
        </p:grpSpPr>
        <p:sp>
          <p:nvSpPr>
            <p:cNvPr id="419851" name="Rectangle 11"/>
            <p:cNvSpPr>
              <a:spLocks noChangeArrowheads="1"/>
            </p:cNvSpPr>
            <p:nvPr/>
          </p:nvSpPr>
          <p:spPr bwMode="auto">
            <a:xfrm>
              <a:off x="1584" y="768"/>
              <a:ext cx="1248" cy="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19852" name="Group 12"/>
            <p:cNvGrpSpPr>
              <a:grpSpLocks/>
            </p:cNvGrpSpPr>
            <p:nvPr/>
          </p:nvGrpSpPr>
          <p:grpSpPr bwMode="auto">
            <a:xfrm>
              <a:off x="1872" y="816"/>
              <a:ext cx="564" cy="2832"/>
              <a:chOff x="1860" y="816"/>
              <a:chExt cx="564" cy="2832"/>
            </a:xfrm>
          </p:grpSpPr>
          <p:sp>
            <p:nvSpPr>
              <p:cNvPr id="419853" name="Text Box 13"/>
              <p:cNvSpPr txBox="1">
                <a:spLocks noChangeArrowheads="1"/>
              </p:cNvSpPr>
              <p:nvPr/>
            </p:nvSpPr>
            <p:spPr bwMode="auto">
              <a:xfrm>
                <a:off x="1878" y="1192"/>
                <a:ext cx="52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{y = 0}</a:t>
                </a:r>
              </a:p>
            </p:txBody>
          </p:sp>
          <p:sp>
            <p:nvSpPr>
              <p:cNvPr id="419854" name="Text Box 14"/>
              <p:cNvSpPr txBox="1">
                <a:spLocks noChangeArrowheads="1"/>
              </p:cNvSpPr>
              <p:nvPr/>
            </p:nvSpPr>
            <p:spPr bwMode="auto">
              <a:xfrm>
                <a:off x="1878" y="1489"/>
                <a:ext cx="52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{y = 1}</a:t>
                </a:r>
              </a:p>
            </p:txBody>
          </p:sp>
          <p:sp>
            <p:nvSpPr>
              <p:cNvPr id="419855" name="Text Box 15"/>
              <p:cNvSpPr txBox="1">
                <a:spLocks noChangeArrowheads="1"/>
              </p:cNvSpPr>
              <p:nvPr/>
            </p:nvSpPr>
            <p:spPr bwMode="auto">
              <a:xfrm>
                <a:off x="1878" y="1786"/>
                <a:ext cx="52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{y = 2}</a:t>
                </a:r>
              </a:p>
            </p:txBody>
          </p:sp>
          <p:sp>
            <p:nvSpPr>
              <p:cNvPr id="419856" name="Text Box 16"/>
              <p:cNvSpPr txBox="1">
                <a:spLocks noChangeArrowheads="1"/>
              </p:cNvSpPr>
              <p:nvPr/>
            </p:nvSpPr>
            <p:spPr bwMode="auto">
              <a:xfrm>
                <a:off x="1878" y="2353"/>
                <a:ext cx="52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{y = 1}</a:t>
                </a:r>
              </a:p>
            </p:txBody>
          </p:sp>
          <p:sp>
            <p:nvSpPr>
              <p:cNvPr id="419857" name="Text Box 17"/>
              <p:cNvSpPr txBox="1">
                <a:spLocks noChangeArrowheads="1"/>
              </p:cNvSpPr>
              <p:nvPr/>
            </p:nvSpPr>
            <p:spPr bwMode="auto">
              <a:xfrm>
                <a:off x="1878" y="2872"/>
                <a:ext cx="52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{y = 0}</a:t>
                </a:r>
              </a:p>
            </p:txBody>
          </p:sp>
          <p:sp>
            <p:nvSpPr>
              <p:cNvPr id="419858" name="Text Box 18"/>
              <p:cNvSpPr txBox="1">
                <a:spLocks noChangeArrowheads="1"/>
              </p:cNvSpPr>
              <p:nvPr/>
            </p:nvSpPr>
            <p:spPr bwMode="auto">
              <a:xfrm>
                <a:off x="1860" y="3417"/>
                <a:ext cx="564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{False}</a:t>
                </a:r>
              </a:p>
            </p:txBody>
          </p:sp>
          <p:sp>
            <p:nvSpPr>
              <p:cNvPr id="419859" name="Text Box 19"/>
              <p:cNvSpPr txBox="1">
                <a:spLocks noChangeArrowheads="1"/>
              </p:cNvSpPr>
              <p:nvPr/>
            </p:nvSpPr>
            <p:spPr bwMode="auto">
              <a:xfrm>
                <a:off x="1864" y="816"/>
                <a:ext cx="5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{True}</a:t>
                </a:r>
              </a:p>
            </p:txBody>
          </p:sp>
        </p:grpSp>
      </p:grpSp>
      <p:grpSp>
        <p:nvGrpSpPr>
          <p:cNvPr id="419842" name="Group 2"/>
          <p:cNvGrpSpPr>
            <a:grpSpLocks/>
          </p:cNvGrpSpPr>
          <p:nvPr/>
        </p:nvGrpSpPr>
        <p:grpSpPr bwMode="auto">
          <a:xfrm>
            <a:off x="2952750" y="1295400"/>
            <a:ext cx="895350" cy="4495800"/>
            <a:chOff x="1860" y="816"/>
            <a:chExt cx="564" cy="2832"/>
          </a:xfrm>
        </p:grpSpPr>
        <p:sp>
          <p:nvSpPr>
            <p:cNvPr id="419843" name="Text Box 3"/>
            <p:cNvSpPr txBox="1">
              <a:spLocks noChangeArrowheads="1"/>
            </p:cNvSpPr>
            <p:nvPr/>
          </p:nvSpPr>
          <p:spPr bwMode="auto">
            <a:xfrm>
              <a:off x="1882" y="124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19844" name="Text Box 4"/>
            <p:cNvSpPr txBox="1">
              <a:spLocks noChangeArrowheads="1"/>
            </p:cNvSpPr>
            <p:nvPr/>
          </p:nvSpPr>
          <p:spPr bwMode="auto">
            <a:xfrm>
              <a:off x="1882" y="1489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19845" name="Text Box 5"/>
            <p:cNvSpPr txBox="1">
              <a:spLocks noChangeArrowheads="1"/>
            </p:cNvSpPr>
            <p:nvPr/>
          </p:nvSpPr>
          <p:spPr bwMode="auto">
            <a:xfrm>
              <a:off x="1882" y="1786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19846" name="Text Box 6"/>
            <p:cNvSpPr txBox="1">
              <a:spLocks noChangeArrowheads="1"/>
            </p:cNvSpPr>
            <p:nvPr/>
          </p:nvSpPr>
          <p:spPr bwMode="auto">
            <a:xfrm>
              <a:off x="1882" y="235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19847" name="Text Box 7"/>
            <p:cNvSpPr txBox="1">
              <a:spLocks noChangeArrowheads="1"/>
            </p:cNvSpPr>
            <p:nvPr/>
          </p:nvSpPr>
          <p:spPr bwMode="auto">
            <a:xfrm>
              <a:off x="1882" y="292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19848" name="Text Box 8"/>
            <p:cNvSpPr txBox="1">
              <a:spLocks noChangeArrowheads="1"/>
            </p:cNvSpPr>
            <p:nvPr/>
          </p:nvSpPr>
          <p:spPr bwMode="auto">
            <a:xfrm>
              <a:off x="1860" y="3417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{False}</a:t>
              </a:r>
            </a:p>
          </p:txBody>
        </p:sp>
        <p:sp>
          <p:nvSpPr>
            <p:cNvPr id="419849" name="Text Box 9"/>
            <p:cNvSpPr txBox="1">
              <a:spLocks noChangeArrowheads="1"/>
            </p:cNvSpPr>
            <p:nvPr/>
          </p:nvSpPr>
          <p:spPr bwMode="auto">
            <a:xfrm>
              <a:off x="1864" y="816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{True}</a:t>
              </a:r>
            </a:p>
          </p:txBody>
        </p:sp>
      </p:grpSp>
      <p:sp>
        <p:nvSpPr>
          <p:cNvPr id="41986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Execute the loops twice</a:t>
            </a:r>
          </a:p>
        </p:txBody>
      </p:sp>
      <p:grpSp>
        <p:nvGrpSpPr>
          <p:cNvPr id="419861" name="Group 21"/>
          <p:cNvGrpSpPr>
            <a:grpSpLocks/>
          </p:cNvGrpSpPr>
          <p:nvPr/>
        </p:nvGrpSpPr>
        <p:grpSpPr bwMode="auto">
          <a:xfrm>
            <a:off x="4006850" y="2590800"/>
            <a:ext cx="4527550" cy="1371600"/>
            <a:chOff x="2448" y="1632"/>
            <a:chExt cx="2852" cy="864"/>
          </a:xfrm>
        </p:grpSpPr>
        <p:sp>
          <p:nvSpPr>
            <p:cNvPr id="419862" name="Line 22"/>
            <p:cNvSpPr>
              <a:spLocks noChangeShapeType="1"/>
            </p:cNvSpPr>
            <p:nvPr/>
          </p:nvSpPr>
          <p:spPr bwMode="auto">
            <a:xfrm>
              <a:off x="2448" y="1632"/>
              <a:ext cx="12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9863" name="Line 23"/>
            <p:cNvSpPr>
              <a:spLocks noChangeShapeType="1"/>
            </p:cNvSpPr>
            <p:nvPr/>
          </p:nvSpPr>
          <p:spPr bwMode="auto">
            <a:xfrm flipV="1">
              <a:off x="2448" y="2016"/>
              <a:ext cx="13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9864" name="Text Box 24"/>
            <p:cNvSpPr txBox="1">
              <a:spLocks noChangeArrowheads="1"/>
            </p:cNvSpPr>
            <p:nvPr/>
          </p:nvSpPr>
          <p:spPr bwMode="auto">
            <a:xfrm>
              <a:off x="3992" y="1847"/>
              <a:ext cx="130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This simple proof </a:t>
              </a:r>
            </a:p>
            <a:p>
              <a:pPr algn="ctr"/>
              <a:r>
                <a:rPr lang="en-US" sz="1800">
                  <a:effectLst/>
                </a:rPr>
                <a:t>contains invariants</a:t>
              </a:r>
            </a:p>
            <a:p>
              <a:pPr algn="ctr"/>
              <a:r>
                <a:rPr lang="en-US" sz="1800">
                  <a:effectLst/>
                </a:rPr>
                <a:t>for both loops</a:t>
              </a:r>
            </a:p>
          </p:txBody>
        </p:sp>
      </p:grpSp>
      <p:sp>
        <p:nvSpPr>
          <p:cNvPr id="419865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4114800" y="4648200"/>
            <a:ext cx="4953000" cy="1143000"/>
          </a:xfrm>
        </p:spPr>
        <p:txBody>
          <a:bodyPr/>
          <a:lstStyle/>
          <a:p>
            <a:r>
              <a:rPr lang="en-US"/>
              <a:t>Predicates diverge as we unwind</a:t>
            </a:r>
          </a:p>
          <a:p>
            <a:r>
              <a:rPr lang="en-US"/>
              <a:t>A practical method must somehow prevent this kind of divergence!</a:t>
            </a:r>
          </a:p>
        </p:txBody>
      </p:sp>
      <p:sp>
        <p:nvSpPr>
          <p:cNvPr id="419867" name="Text Box 27"/>
          <p:cNvSpPr txBox="1">
            <a:spLocks noChangeArrowheads="1"/>
          </p:cNvSpPr>
          <p:nvPr/>
        </p:nvSpPr>
        <p:spPr bwMode="auto">
          <a:xfrm>
            <a:off x="1066800" y="1600200"/>
            <a:ext cx="1549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/>
                <a:latin typeface="Courier New" pitchFamily="49" charset="0"/>
              </a:rPr>
              <a:t>x = y = 0;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x++; y++;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x++; y++;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[x!=0];</a:t>
            </a:r>
          </a:p>
          <a:p>
            <a:r>
              <a:rPr lang="en-US" sz="1800">
                <a:effectLst/>
                <a:latin typeface="Courier New" pitchFamily="49" charset="0"/>
              </a:rPr>
              <a:t>x--; y--;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[x!=0];</a:t>
            </a:r>
          </a:p>
          <a:p>
            <a:r>
              <a:rPr lang="en-US" sz="1800">
                <a:effectLst/>
                <a:latin typeface="Courier New" pitchFamily="49" charset="0"/>
              </a:rPr>
              <a:t>x--; y--;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[x == 0]</a:t>
            </a:r>
          </a:p>
          <a:p>
            <a:r>
              <a:rPr lang="en-US" sz="1800">
                <a:effectLst/>
                <a:latin typeface="Courier New" pitchFamily="49" charset="0"/>
              </a:rPr>
              <a:t>[y != 0]</a:t>
            </a:r>
          </a:p>
        </p:txBody>
      </p:sp>
      <p:sp>
        <p:nvSpPr>
          <p:cNvPr id="419877" name="Line 37"/>
          <p:cNvSpPr>
            <a:spLocks noChangeShapeType="1"/>
          </p:cNvSpPr>
          <p:nvPr/>
        </p:nvSpPr>
        <p:spPr bwMode="auto">
          <a:xfrm>
            <a:off x="25146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78" name="Oval 38"/>
          <p:cNvSpPr>
            <a:spLocks noChangeArrowheads="1"/>
          </p:cNvSpPr>
          <p:nvPr/>
        </p:nvSpPr>
        <p:spPr bwMode="auto">
          <a:xfrm>
            <a:off x="2438400" y="1447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79" name="Line 39"/>
          <p:cNvSpPr>
            <a:spLocks noChangeShapeType="1"/>
          </p:cNvSpPr>
          <p:nvPr/>
        </p:nvSpPr>
        <p:spPr bwMode="auto">
          <a:xfrm>
            <a:off x="2514600" y="213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0" name="Oval 40"/>
          <p:cNvSpPr>
            <a:spLocks noChangeArrowheads="1"/>
          </p:cNvSpPr>
          <p:nvPr/>
        </p:nvSpPr>
        <p:spPr bwMode="auto">
          <a:xfrm>
            <a:off x="2438400" y="1981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81" name="Line 41"/>
          <p:cNvSpPr>
            <a:spLocks noChangeShapeType="1"/>
          </p:cNvSpPr>
          <p:nvPr/>
        </p:nvSpPr>
        <p:spPr bwMode="auto">
          <a:xfrm>
            <a:off x="2514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2" name="Oval 42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>
            <a:off x="2514600" y="3200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4" name="Oval 44"/>
          <p:cNvSpPr>
            <a:spLocks noChangeArrowheads="1"/>
          </p:cNvSpPr>
          <p:nvPr/>
        </p:nvSpPr>
        <p:spPr bwMode="auto">
          <a:xfrm>
            <a:off x="2438400" y="3048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>
            <a:off x="2514600" y="403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6" name="Oval 46"/>
          <p:cNvSpPr>
            <a:spLocks noChangeArrowheads="1"/>
          </p:cNvSpPr>
          <p:nvPr/>
        </p:nvSpPr>
        <p:spPr bwMode="auto">
          <a:xfrm>
            <a:off x="2438400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>
            <a:off x="2514600" y="487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8" name="Oval 48"/>
          <p:cNvSpPr>
            <a:spLocks noChangeArrowheads="1"/>
          </p:cNvSpPr>
          <p:nvPr/>
        </p:nvSpPr>
        <p:spPr bwMode="auto">
          <a:xfrm>
            <a:off x="2438400" y="4724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90" name="Oval 50"/>
          <p:cNvSpPr>
            <a:spLocks noChangeArrowheads="1"/>
          </p:cNvSpPr>
          <p:nvPr/>
        </p:nvSpPr>
        <p:spPr bwMode="auto">
          <a:xfrm>
            <a:off x="2438400" y="5562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91" name="Text Box 51"/>
          <p:cNvSpPr txBox="1">
            <a:spLocks noChangeArrowheads="1"/>
          </p:cNvSpPr>
          <p:nvPr/>
        </p:nvSpPr>
        <p:spPr bwMode="auto">
          <a:xfrm>
            <a:off x="4613275" y="1230313"/>
            <a:ext cx="427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Refine with SP (and proof reduction)</a:t>
            </a:r>
          </a:p>
        </p:txBody>
      </p:sp>
      <p:sp>
        <p:nvSpPr>
          <p:cNvPr id="419892" name="Text Box 52"/>
          <p:cNvSpPr txBox="1">
            <a:spLocks noChangeArrowheads="1"/>
          </p:cNvSpPr>
          <p:nvPr/>
        </p:nvSpPr>
        <p:spPr bwMode="auto">
          <a:xfrm>
            <a:off x="4629150" y="1916113"/>
            <a:ext cx="260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Same result with WP!</a:t>
            </a:r>
          </a:p>
        </p:txBody>
      </p:sp>
      <p:sp>
        <p:nvSpPr>
          <p:cNvPr id="419893" name="Text Box 53"/>
          <p:cNvSpPr txBox="1">
            <a:spLocks noChangeArrowheads="1"/>
          </p:cNvSpPr>
          <p:nvPr/>
        </p:nvSpPr>
        <p:spPr bwMode="auto">
          <a:xfrm>
            <a:off x="1203325" y="6030913"/>
            <a:ext cx="720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 need refinement methods that can generate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simple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proofs!</a:t>
            </a:r>
          </a:p>
        </p:txBody>
      </p:sp>
    </p:spTree>
    <p:extLst>
      <p:ext uri="{BB962C8B-B14F-4D97-AF65-F5344CB8AC3E}">
        <p14:creationId xmlns:p14="http://schemas.microsoft.com/office/powerpoint/2010/main" val="30679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9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9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9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5" grpId="0" build="p"/>
      <p:bldP spid="419865" grpId="1" build="allAtOnce"/>
      <p:bldP spid="419891" grpId="0"/>
      <p:bldP spid="419891" grpId="1"/>
      <p:bldP spid="419892" grpId="0"/>
      <p:bldP spid="419892" grpId="1"/>
      <p:bldP spid="41989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methods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5715000" cy="2590800"/>
          </a:xfrm>
          <a:ln/>
        </p:spPr>
        <p:txBody>
          <a:bodyPr/>
          <a:lstStyle/>
          <a:p>
            <a:r>
              <a:rPr lang="en-US"/>
              <a:t>Strongest postcondition (SLAM1)</a:t>
            </a:r>
          </a:p>
          <a:p>
            <a:r>
              <a:rPr lang="en-US"/>
              <a:t>Weakest precondition (Magic,FSoft,Yogi)</a:t>
            </a:r>
          </a:p>
          <a:p>
            <a:r>
              <a:rPr lang="en-US"/>
              <a:t>Interpolant methods</a:t>
            </a:r>
          </a:p>
          <a:p>
            <a:pPr lvl="1"/>
            <a:r>
              <a:rPr lang="en-US"/>
              <a:t>Feasible interpolation (BLAST, IMPACT)</a:t>
            </a:r>
          </a:p>
          <a:p>
            <a:pPr lvl="1"/>
            <a:r>
              <a:rPr lang="en-US"/>
              <a:t>Bounded provers (SATABS)</a:t>
            </a:r>
          </a:p>
          <a:p>
            <a:pPr lvl="1"/>
            <a:r>
              <a:rPr lang="en-US"/>
              <a:t>Constraint-based (ARMC)</a:t>
            </a:r>
          </a:p>
        </p:txBody>
      </p:sp>
      <p:grpSp>
        <p:nvGrpSpPr>
          <p:cNvPr id="444420" name="Group 4"/>
          <p:cNvGrpSpPr>
            <a:grpSpLocks/>
          </p:cNvGrpSpPr>
          <p:nvPr/>
        </p:nvGrpSpPr>
        <p:grpSpPr bwMode="auto">
          <a:xfrm>
            <a:off x="1371600" y="1600200"/>
            <a:ext cx="6019800" cy="3368675"/>
            <a:chOff x="864" y="1008"/>
            <a:chExt cx="3792" cy="2122"/>
          </a:xfrm>
        </p:grpSpPr>
        <p:sp>
          <p:nvSpPr>
            <p:cNvPr id="444421" name="Rectangle 5"/>
            <p:cNvSpPr>
              <a:spLocks noChangeArrowheads="1"/>
            </p:cNvSpPr>
            <p:nvPr/>
          </p:nvSpPr>
          <p:spPr bwMode="auto">
            <a:xfrm>
              <a:off x="864" y="1008"/>
              <a:ext cx="3792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4422" name="Text Box 6"/>
            <p:cNvSpPr txBox="1">
              <a:spLocks noChangeArrowheads="1"/>
            </p:cNvSpPr>
            <p:nvPr/>
          </p:nvSpPr>
          <p:spPr bwMode="auto">
            <a:xfrm>
              <a:off x="3744" y="2880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proof</a:t>
              </a:r>
            </a:p>
          </p:txBody>
        </p:sp>
      </p:grpSp>
      <p:sp>
        <p:nvSpPr>
          <p:cNvPr id="444423" name="AutoShape 7"/>
          <p:cNvSpPr>
            <a:spLocks noChangeArrowheads="1"/>
          </p:cNvSpPr>
          <p:nvPr/>
        </p:nvSpPr>
        <p:spPr bwMode="auto">
          <a:xfrm>
            <a:off x="914400" y="32766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1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Bounded Provers </a:t>
            </a:r>
            <a:r>
              <a:rPr lang="en-US" sz="2800"/>
              <a:t>[SATABS]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a (local) proof system</a:t>
            </a:r>
          </a:p>
          <a:p>
            <a:pPr lvl="1"/>
            <a:r>
              <a:rPr lang="en-US"/>
              <a:t>Can contain whatever proof rules you want</a:t>
            </a:r>
          </a:p>
          <a:p>
            <a:r>
              <a:rPr lang="en-US"/>
              <a:t>Define a cost metric for proofs</a:t>
            </a:r>
          </a:p>
          <a:p>
            <a:pPr lvl="1"/>
            <a:r>
              <a:rPr lang="en-US"/>
              <a:t>For example, number of distinct predicates after dropping subscripts</a:t>
            </a:r>
          </a:p>
          <a:p>
            <a:r>
              <a:rPr lang="en-US"/>
              <a:t>Exhaustive search for lowest cost proof</a:t>
            </a:r>
          </a:p>
          <a:p>
            <a:pPr lvl="1"/>
            <a:r>
              <a:rPr lang="en-US"/>
              <a:t>May restrict to forward or reverse proofs</a:t>
            </a:r>
          </a:p>
        </p:txBody>
      </p:sp>
      <p:grpSp>
        <p:nvGrpSpPr>
          <p:cNvPr id="420878" name="Group 14"/>
          <p:cNvGrpSpPr>
            <a:grpSpLocks/>
          </p:cNvGrpSpPr>
          <p:nvPr/>
        </p:nvGrpSpPr>
        <p:grpSpPr bwMode="auto">
          <a:xfrm>
            <a:off x="1066800" y="4030663"/>
            <a:ext cx="1676400" cy="982662"/>
            <a:chOff x="672" y="2539"/>
            <a:chExt cx="1056" cy="619"/>
          </a:xfrm>
        </p:grpSpPr>
        <p:sp>
          <p:nvSpPr>
            <p:cNvPr id="420869" name="Text Box 5"/>
            <p:cNvSpPr txBox="1">
              <a:spLocks noChangeArrowheads="1"/>
            </p:cNvSpPr>
            <p:nvPr/>
          </p:nvSpPr>
          <p:spPr bwMode="auto">
            <a:xfrm>
              <a:off x="819" y="2539"/>
              <a:ext cx="7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x = e</a:t>
              </a:r>
            </a:p>
          </p:txBody>
        </p:sp>
        <p:sp>
          <p:nvSpPr>
            <p:cNvPr id="420870" name="Text Box 6"/>
            <p:cNvSpPr txBox="1">
              <a:spLocks noChangeArrowheads="1"/>
            </p:cNvSpPr>
            <p:nvPr/>
          </p:nvSpPr>
          <p:spPr bwMode="auto">
            <a:xfrm>
              <a:off x="959" y="2908"/>
              <a:ext cx="5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[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e/x]</a:t>
              </a:r>
            </a:p>
          </p:txBody>
        </p:sp>
        <p:sp>
          <p:nvSpPr>
            <p:cNvPr id="420871" name="Line 7"/>
            <p:cNvSpPr>
              <a:spLocks noChangeShapeType="1"/>
            </p:cNvSpPr>
            <p:nvPr/>
          </p:nvSpPr>
          <p:spPr bwMode="auto">
            <a:xfrm>
              <a:off x="672" y="287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0872" name="Text Box 8"/>
          <p:cNvSpPr txBox="1">
            <a:spLocks noChangeArrowheads="1"/>
          </p:cNvSpPr>
          <p:nvPr/>
        </p:nvSpPr>
        <p:spPr bwMode="auto">
          <a:xfrm>
            <a:off x="2819400" y="4327525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</a:t>
            </a:r>
            <a:r>
              <a:rPr lang="en-US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in 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</a:p>
        </p:txBody>
      </p:sp>
      <p:grpSp>
        <p:nvGrpSpPr>
          <p:cNvPr id="420873" name="Group 9"/>
          <p:cNvGrpSpPr>
            <a:grpSpLocks/>
          </p:cNvGrpSpPr>
          <p:nvPr/>
        </p:nvGrpSpPr>
        <p:grpSpPr bwMode="auto">
          <a:xfrm>
            <a:off x="5562600" y="4098925"/>
            <a:ext cx="2376488" cy="930275"/>
            <a:chOff x="3504" y="1675"/>
            <a:chExt cx="1497" cy="586"/>
          </a:xfrm>
        </p:grpSpPr>
        <p:sp>
          <p:nvSpPr>
            <p:cNvPr id="420874" name="Text Box 10"/>
            <p:cNvSpPr txBox="1">
              <a:spLocks noChangeArrowheads="1"/>
            </p:cNvSpPr>
            <p:nvPr/>
          </p:nvSpPr>
          <p:spPr bwMode="auto">
            <a:xfrm>
              <a:off x="3739" y="1675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</a:t>
              </a:r>
            </a:p>
          </p:txBody>
        </p:sp>
        <p:sp>
          <p:nvSpPr>
            <p:cNvPr id="420875" name="Line 11"/>
            <p:cNvSpPr>
              <a:spLocks noChangeShapeType="1"/>
            </p:cNvSpPr>
            <p:nvPr/>
          </p:nvSpPr>
          <p:spPr bwMode="auto">
            <a:xfrm>
              <a:off x="3504" y="1963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0876" name="Text Box 12"/>
            <p:cNvSpPr txBox="1">
              <a:spLocks noChangeArrowheads="1"/>
            </p:cNvSpPr>
            <p:nvPr/>
          </p:nvSpPr>
          <p:spPr bwMode="auto">
            <a:xfrm>
              <a:off x="3600" y="2011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20877" name="Text Box 13"/>
            <p:cNvSpPr txBox="1">
              <a:spLocks noChangeArrowheads="1"/>
            </p:cNvSpPr>
            <p:nvPr/>
          </p:nvSpPr>
          <p:spPr bwMode="auto">
            <a:xfrm>
              <a:off x="4314" y="1819"/>
              <a:ext cx="6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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 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unsat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</a:t>
              </a:r>
            </a:p>
          </p:txBody>
        </p:sp>
      </p:grpSp>
      <p:grpSp>
        <p:nvGrpSpPr>
          <p:cNvPr id="420881" name="Group 17"/>
          <p:cNvGrpSpPr>
            <a:grpSpLocks/>
          </p:cNvGrpSpPr>
          <p:nvPr/>
        </p:nvGrpSpPr>
        <p:grpSpPr bwMode="auto">
          <a:xfrm>
            <a:off x="1752600" y="5029200"/>
            <a:ext cx="3868738" cy="1006475"/>
            <a:chOff x="1104" y="3168"/>
            <a:chExt cx="2437" cy="634"/>
          </a:xfrm>
        </p:grpSpPr>
        <p:sp>
          <p:nvSpPr>
            <p:cNvPr id="420879" name="Text Box 15"/>
            <p:cNvSpPr txBox="1">
              <a:spLocks noChangeArrowheads="1"/>
            </p:cNvSpPr>
            <p:nvPr/>
          </p:nvSpPr>
          <p:spPr bwMode="auto">
            <a:xfrm>
              <a:off x="1104" y="3552"/>
              <a:ext cx="2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Allow simple arithmetic rewriting.</a:t>
              </a:r>
            </a:p>
          </p:txBody>
        </p:sp>
        <p:sp>
          <p:nvSpPr>
            <p:cNvPr id="420880" name="Line 16"/>
            <p:cNvSpPr>
              <a:spLocks noChangeShapeType="1"/>
            </p:cNvSpPr>
            <p:nvPr/>
          </p:nvSpPr>
          <p:spPr bwMode="auto">
            <a:xfrm flipV="1">
              <a:off x="1248" y="316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258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  <p:bldP spid="420872" grpId="0"/>
      <p:bldP spid="420872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example</a:t>
            </a:r>
          </a:p>
        </p:txBody>
      </p:sp>
      <p:sp>
        <p:nvSpPr>
          <p:cNvPr id="421891" name="Oval 3"/>
          <p:cNvSpPr>
            <a:spLocks noChangeArrowheads="1"/>
          </p:cNvSpPr>
          <p:nvPr/>
        </p:nvSpPr>
        <p:spPr bwMode="auto">
          <a:xfrm>
            <a:off x="1725613" y="30099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1725613" y="4087813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>
            <a:off x="1725613" y="5078413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>
            <a:off x="1725613" y="18669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960438" y="2106613"/>
            <a:ext cx="76993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 = 0</a:t>
            </a:r>
          </a:p>
          <a:p>
            <a:pPr algn="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0 </a:t>
            </a:r>
            <a:r>
              <a:rPr lang="en-US" sz="1800">
                <a:effectLst/>
              </a:rPr>
              <a:t>= 0</a:t>
            </a:r>
            <a:endParaRPr lang="en-US" sz="1800" baseline="-25000">
              <a:effectLst/>
            </a:endParaRPr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717550" y="3187700"/>
            <a:ext cx="9747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=x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+1</a:t>
            </a:r>
          </a:p>
          <a:p>
            <a:pPr algn="ct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=y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+1</a:t>
            </a:r>
          </a:p>
        </p:txBody>
      </p:sp>
      <p:sp>
        <p:nvSpPr>
          <p:cNvPr id="421898" name="Line 10"/>
          <p:cNvSpPr>
            <a:spLocks noChangeShapeType="1"/>
          </p:cNvSpPr>
          <p:nvPr/>
        </p:nvSpPr>
        <p:spPr bwMode="auto">
          <a:xfrm>
            <a:off x="931863" y="19431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>
            <a:off x="931863" y="30861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900" name="Line 12"/>
          <p:cNvSpPr>
            <a:spLocks noChangeShapeType="1"/>
          </p:cNvSpPr>
          <p:nvPr/>
        </p:nvSpPr>
        <p:spPr bwMode="auto">
          <a:xfrm>
            <a:off x="931863" y="4164013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901" name="Line 13"/>
          <p:cNvSpPr>
            <a:spLocks noChangeShapeType="1"/>
          </p:cNvSpPr>
          <p:nvPr/>
        </p:nvSpPr>
        <p:spPr bwMode="auto">
          <a:xfrm>
            <a:off x="931863" y="5154613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908" name="Text Box 20"/>
          <p:cNvSpPr txBox="1">
            <a:spLocks noChangeArrowheads="1"/>
          </p:cNvSpPr>
          <p:nvPr/>
        </p:nvSpPr>
        <p:spPr bwMode="auto">
          <a:xfrm>
            <a:off x="4208463" y="1725613"/>
            <a:ext cx="877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4191000" y="2901950"/>
            <a:ext cx="1649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0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4471988" y="5219700"/>
            <a:ext cx="39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</a:t>
            </a:r>
          </a:p>
        </p:txBody>
      </p:sp>
      <p:sp>
        <p:nvSpPr>
          <p:cNvPr id="421931" name="Text Box 43"/>
          <p:cNvSpPr txBox="1">
            <a:spLocks noChangeArrowheads="1"/>
          </p:cNvSpPr>
          <p:nvPr/>
        </p:nvSpPr>
        <p:spPr bwMode="auto">
          <a:xfrm>
            <a:off x="4217988" y="4002088"/>
            <a:ext cx="1649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=1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1</a:t>
            </a:r>
          </a:p>
        </p:txBody>
      </p:sp>
      <p:sp>
        <p:nvSpPr>
          <p:cNvPr id="421935" name="Text Box 47"/>
          <p:cNvSpPr txBox="1">
            <a:spLocks noChangeArrowheads="1"/>
          </p:cNvSpPr>
          <p:nvPr/>
        </p:nvSpPr>
        <p:spPr bwMode="auto">
          <a:xfrm>
            <a:off x="762000" y="4240213"/>
            <a:ext cx="9747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2</a:t>
            </a:r>
            <a:r>
              <a:rPr lang="en-US" sz="1800">
                <a:effectLst/>
              </a:rPr>
              <a:t>=x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+1</a:t>
            </a:r>
          </a:p>
          <a:p>
            <a:pPr algn="ct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2</a:t>
            </a:r>
            <a:r>
              <a:rPr lang="en-US" sz="1800">
                <a:effectLst/>
              </a:rPr>
              <a:t>=y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+1</a:t>
            </a:r>
          </a:p>
        </p:txBody>
      </p:sp>
      <p:sp>
        <p:nvSpPr>
          <p:cNvPr id="421936" name="Text Box 48"/>
          <p:cNvSpPr txBox="1">
            <a:spLocks noChangeArrowheads="1"/>
          </p:cNvSpPr>
          <p:nvPr/>
        </p:nvSpPr>
        <p:spPr bwMode="auto">
          <a:xfrm>
            <a:off x="946150" y="5318125"/>
            <a:ext cx="39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...</a:t>
            </a:r>
          </a:p>
        </p:txBody>
      </p:sp>
      <p:grpSp>
        <p:nvGrpSpPr>
          <p:cNvPr id="421945" name="Group 57"/>
          <p:cNvGrpSpPr>
            <a:grpSpLocks/>
          </p:cNvGrpSpPr>
          <p:nvPr/>
        </p:nvGrpSpPr>
        <p:grpSpPr bwMode="auto">
          <a:xfrm>
            <a:off x="1600200" y="2335213"/>
            <a:ext cx="1227138" cy="1204912"/>
            <a:chOff x="1008" y="1200"/>
            <a:chExt cx="773" cy="759"/>
          </a:xfrm>
        </p:grpSpPr>
        <p:sp>
          <p:nvSpPr>
            <p:cNvPr id="421937" name="Text Box 49"/>
            <p:cNvSpPr txBox="1">
              <a:spLocks noChangeArrowheads="1"/>
            </p:cNvSpPr>
            <p:nvPr/>
          </p:nvSpPr>
          <p:spPr bwMode="auto">
            <a:xfrm>
              <a:off x="1296" y="1728"/>
              <a:ext cx="4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1</a:t>
              </a:r>
            </a:p>
          </p:txBody>
        </p:sp>
        <p:sp>
          <p:nvSpPr>
            <p:cNvPr id="421943" name="Freeform 55"/>
            <p:cNvSpPr>
              <a:spLocks/>
            </p:cNvSpPr>
            <p:nvPr/>
          </p:nvSpPr>
          <p:spPr bwMode="auto">
            <a:xfrm>
              <a:off x="1104" y="1200"/>
              <a:ext cx="384" cy="576"/>
            </a:xfrm>
            <a:custGeom>
              <a:avLst/>
              <a:gdLst>
                <a:gd name="T0" fmla="*/ 0 w 384"/>
                <a:gd name="T1" fmla="*/ 0 h 528"/>
                <a:gd name="T2" fmla="*/ 384 w 384"/>
                <a:gd name="T3" fmla="*/ 0 h 528"/>
                <a:gd name="T4" fmla="*/ 384 w 384"/>
                <a:gd name="T5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528">
                  <a:moveTo>
                    <a:pt x="0" y="0"/>
                  </a:moveTo>
                  <a:lnTo>
                    <a:pt x="384" y="0"/>
                  </a:lnTo>
                  <a:lnTo>
                    <a:pt x="384" y="52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1944" name="Line 56"/>
            <p:cNvSpPr>
              <a:spLocks noChangeShapeType="1"/>
            </p:cNvSpPr>
            <p:nvPr/>
          </p:nvSpPr>
          <p:spPr bwMode="auto">
            <a:xfrm>
              <a:off x="1008" y="18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48" name="Group 60"/>
          <p:cNvGrpSpPr>
            <a:grpSpLocks/>
          </p:cNvGrpSpPr>
          <p:nvPr/>
        </p:nvGrpSpPr>
        <p:grpSpPr bwMode="auto">
          <a:xfrm>
            <a:off x="1676400" y="2563813"/>
            <a:ext cx="1981200" cy="1281112"/>
            <a:chOff x="1056" y="1344"/>
            <a:chExt cx="1248" cy="807"/>
          </a:xfrm>
        </p:grpSpPr>
        <p:sp>
          <p:nvSpPr>
            <p:cNvPr id="421938" name="Text Box 50"/>
            <p:cNvSpPr txBox="1">
              <a:spLocks noChangeArrowheads="1"/>
            </p:cNvSpPr>
            <p:nvPr/>
          </p:nvSpPr>
          <p:spPr bwMode="auto">
            <a:xfrm>
              <a:off x="1819" y="1920"/>
              <a:ext cx="4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1</a:t>
              </a:r>
            </a:p>
          </p:txBody>
        </p:sp>
        <p:sp>
          <p:nvSpPr>
            <p:cNvPr id="421946" name="Freeform 58"/>
            <p:cNvSpPr>
              <a:spLocks/>
            </p:cNvSpPr>
            <p:nvPr/>
          </p:nvSpPr>
          <p:spPr bwMode="auto">
            <a:xfrm>
              <a:off x="1104" y="1344"/>
              <a:ext cx="912" cy="624"/>
            </a:xfrm>
            <a:custGeom>
              <a:avLst/>
              <a:gdLst>
                <a:gd name="T0" fmla="*/ 0 w 912"/>
                <a:gd name="T1" fmla="*/ 0 h 624"/>
                <a:gd name="T2" fmla="*/ 912 w 912"/>
                <a:gd name="T3" fmla="*/ 0 h 624"/>
                <a:gd name="T4" fmla="*/ 912 w 91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2" h="624">
                  <a:moveTo>
                    <a:pt x="0" y="0"/>
                  </a:moveTo>
                  <a:lnTo>
                    <a:pt x="912" y="0"/>
                  </a:lnTo>
                  <a:lnTo>
                    <a:pt x="912" y="62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1947" name="Line 59"/>
            <p:cNvSpPr>
              <a:spLocks noChangeShapeType="1"/>
            </p:cNvSpPr>
            <p:nvPr/>
          </p:nvSpPr>
          <p:spPr bwMode="auto">
            <a:xfrm>
              <a:off x="1056" y="201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51" name="Group 63"/>
          <p:cNvGrpSpPr>
            <a:grpSpLocks/>
          </p:cNvGrpSpPr>
          <p:nvPr/>
        </p:nvGrpSpPr>
        <p:grpSpPr bwMode="auto">
          <a:xfrm>
            <a:off x="1676400" y="3478213"/>
            <a:ext cx="1150938" cy="1128712"/>
            <a:chOff x="1056" y="1920"/>
            <a:chExt cx="725" cy="711"/>
          </a:xfrm>
        </p:grpSpPr>
        <p:sp>
          <p:nvSpPr>
            <p:cNvPr id="421939" name="Text Box 51"/>
            <p:cNvSpPr txBox="1">
              <a:spLocks noChangeArrowheads="1"/>
            </p:cNvSpPr>
            <p:nvPr/>
          </p:nvSpPr>
          <p:spPr bwMode="auto">
            <a:xfrm>
              <a:off x="1296" y="2400"/>
              <a:ext cx="4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2</a:t>
              </a:r>
            </a:p>
          </p:txBody>
        </p:sp>
        <p:sp>
          <p:nvSpPr>
            <p:cNvPr id="421949" name="Line 61"/>
            <p:cNvSpPr>
              <a:spLocks noChangeShapeType="1"/>
            </p:cNvSpPr>
            <p:nvPr/>
          </p:nvSpPr>
          <p:spPr bwMode="auto">
            <a:xfrm>
              <a:off x="1056" y="254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1950" name="Line 62"/>
            <p:cNvSpPr>
              <a:spLocks noChangeShapeType="1"/>
            </p:cNvSpPr>
            <p:nvPr/>
          </p:nvSpPr>
          <p:spPr bwMode="auto">
            <a:xfrm>
              <a:off x="1488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54" name="Group 66"/>
          <p:cNvGrpSpPr>
            <a:grpSpLocks/>
          </p:cNvGrpSpPr>
          <p:nvPr/>
        </p:nvGrpSpPr>
        <p:grpSpPr bwMode="auto">
          <a:xfrm>
            <a:off x="1676400" y="3783013"/>
            <a:ext cx="1981200" cy="1128712"/>
            <a:chOff x="1056" y="2112"/>
            <a:chExt cx="1248" cy="711"/>
          </a:xfrm>
        </p:grpSpPr>
        <p:sp>
          <p:nvSpPr>
            <p:cNvPr id="421940" name="Text Box 52"/>
            <p:cNvSpPr txBox="1">
              <a:spLocks noChangeArrowheads="1"/>
            </p:cNvSpPr>
            <p:nvPr/>
          </p:nvSpPr>
          <p:spPr bwMode="auto">
            <a:xfrm>
              <a:off x="1819" y="2592"/>
              <a:ext cx="4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2</a:t>
              </a:r>
            </a:p>
          </p:txBody>
        </p:sp>
        <p:sp>
          <p:nvSpPr>
            <p:cNvPr id="421952" name="Line 64"/>
            <p:cNvSpPr>
              <a:spLocks noChangeShapeType="1"/>
            </p:cNvSpPr>
            <p:nvPr/>
          </p:nvSpPr>
          <p:spPr bwMode="auto">
            <a:xfrm>
              <a:off x="2016" y="21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1953" name="Line 65"/>
            <p:cNvSpPr>
              <a:spLocks noChangeShapeType="1"/>
            </p:cNvSpPr>
            <p:nvPr/>
          </p:nvSpPr>
          <p:spPr bwMode="auto">
            <a:xfrm>
              <a:off x="1056" y="268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57" name="Group 69"/>
          <p:cNvGrpSpPr>
            <a:grpSpLocks/>
          </p:cNvGrpSpPr>
          <p:nvPr/>
        </p:nvGrpSpPr>
        <p:grpSpPr bwMode="auto">
          <a:xfrm>
            <a:off x="2197100" y="4621213"/>
            <a:ext cx="1244600" cy="1082675"/>
            <a:chOff x="1384" y="2640"/>
            <a:chExt cx="784" cy="682"/>
          </a:xfrm>
        </p:grpSpPr>
        <p:sp>
          <p:nvSpPr>
            <p:cNvPr id="421941" name="Text Box 53"/>
            <p:cNvSpPr txBox="1">
              <a:spLocks noChangeArrowheads="1"/>
            </p:cNvSpPr>
            <p:nvPr/>
          </p:nvSpPr>
          <p:spPr bwMode="auto">
            <a:xfrm>
              <a:off x="1384" y="3072"/>
              <a:ext cx="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...</a:t>
              </a:r>
            </a:p>
          </p:txBody>
        </p:sp>
        <p:sp>
          <p:nvSpPr>
            <p:cNvPr id="421942" name="Text Box 54"/>
            <p:cNvSpPr txBox="1">
              <a:spLocks noChangeArrowheads="1"/>
            </p:cNvSpPr>
            <p:nvPr/>
          </p:nvSpPr>
          <p:spPr bwMode="auto">
            <a:xfrm>
              <a:off x="1920" y="3065"/>
              <a:ext cx="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...</a:t>
              </a:r>
            </a:p>
          </p:txBody>
        </p:sp>
        <p:sp>
          <p:nvSpPr>
            <p:cNvPr id="421955" name="Line 67"/>
            <p:cNvSpPr>
              <a:spLocks noChangeShapeType="1"/>
            </p:cNvSpPr>
            <p:nvPr/>
          </p:nvSpPr>
          <p:spPr bwMode="auto">
            <a:xfrm>
              <a:off x="1488" y="264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1956" name="Line 68"/>
            <p:cNvSpPr>
              <a:spLocks noChangeShapeType="1"/>
            </p:cNvSpPr>
            <p:nvPr/>
          </p:nvSpPr>
          <p:spPr bwMode="auto">
            <a:xfrm>
              <a:off x="2016" y="28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1958" name="Text Box 70"/>
          <p:cNvSpPr txBox="1">
            <a:spLocks noChangeArrowheads="1"/>
          </p:cNvSpPr>
          <p:nvPr/>
        </p:nvSpPr>
        <p:spPr bwMode="auto">
          <a:xfrm>
            <a:off x="4098925" y="1219200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cost: 2N</a:t>
            </a:r>
          </a:p>
        </p:txBody>
      </p:sp>
      <p:sp>
        <p:nvSpPr>
          <p:cNvPr id="421959" name="Text Box 71"/>
          <p:cNvSpPr txBox="1">
            <a:spLocks noChangeArrowheads="1"/>
          </p:cNvSpPr>
          <p:nvPr/>
        </p:nvSpPr>
        <p:spPr bwMode="auto">
          <a:xfrm>
            <a:off x="4217988" y="4937125"/>
            <a:ext cx="1649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=2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2</a:t>
            </a:r>
          </a:p>
        </p:txBody>
      </p:sp>
      <p:grpSp>
        <p:nvGrpSpPr>
          <p:cNvPr id="421967" name="Group 79"/>
          <p:cNvGrpSpPr>
            <a:grpSpLocks/>
          </p:cNvGrpSpPr>
          <p:nvPr/>
        </p:nvGrpSpPr>
        <p:grpSpPr bwMode="auto">
          <a:xfrm>
            <a:off x="1752600" y="2209800"/>
            <a:ext cx="1524000" cy="396875"/>
            <a:chOff x="1104" y="1392"/>
            <a:chExt cx="960" cy="250"/>
          </a:xfrm>
        </p:grpSpPr>
        <p:sp>
          <p:nvSpPr>
            <p:cNvPr id="421964" name="Text Box 76"/>
            <p:cNvSpPr txBox="1">
              <a:spLocks noChangeArrowheads="1"/>
            </p:cNvSpPr>
            <p:nvPr/>
          </p:nvSpPr>
          <p:spPr bwMode="auto">
            <a:xfrm>
              <a:off x="1491" y="1392"/>
              <a:ext cx="5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421965" name="Line 77"/>
            <p:cNvSpPr>
              <a:spLocks noChangeShapeType="1"/>
            </p:cNvSpPr>
            <p:nvPr/>
          </p:nvSpPr>
          <p:spPr bwMode="auto">
            <a:xfrm>
              <a:off x="1104" y="148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1966" name="Line 78"/>
            <p:cNvSpPr>
              <a:spLocks noChangeShapeType="1"/>
            </p:cNvSpPr>
            <p:nvPr/>
          </p:nvSpPr>
          <p:spPr bwMode="auto">
            <a:xfrm>
              <a:off x="1104" y="158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71" name="Group 83"/>
          <p:cNvGrpSpPr>
            <a:grpSpLocks/>
          </p:cNvGrpSpPr>
          <p:nvPr/>
        </p:nvGrpSpPr>
        <p:grpSpPr bwMode="auto">
          <a:xfrm>
            <a:off x="1600200" y="2590800"/>
            <a:ext cx="1808163" cy="1006475"/>
            <a:chOff x="1008" y="1632"/>
            <a:chExt cx="1139" cy="634"/>
          </a:xfrm>
        </p:grpSpPr>
        <p:sp>
          <p:nvSpPr>
            <p:cNvPr id="421968" name="Text Box 80"/>
            <p:cNvSpPr txBox="1">
              <a:spLocks noChangeArrowheads="1"/>
            </p:cNvSpPr>
            <p:nvPr/>
          </p:nvSpPr>
          <p:spPr bwMode="auto">
            <a:xfrm>
              <a:off x="1392" y="2016"/>
              <a:ext cx="7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21969" name="Line 81"/>
            <p:cNvSpPr>
              <a:spLocks noChangeShapeType="1"/>
            </p:cNvSpPr>
            <p:nvPr/>
          </p:nvSpPr>
          <p:spPr bwMode="auto">
            <a:xfrm>
              <a:off x="1008" y="21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1970" name="Line 82"/>
            <p:cNvSpPr>
              <a:spLocks noChangeShapeType="1"/>
            </p:cNvSpPr>
            <p:nvPr/>
          </p:nvSpPr>
          <p:spPr bwMode="auto">
            <a:xfrm>
              <a:off x="1776" y="163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75" name="Group 87"/>
          <p:cNvGrpSpPr>
            <a:grpSpLocks/>
          </p:cNvGrpSpPr>
          <p:nvPr/>
        </p:nvGrpSpPr>
        <p:grpSpPr bwMode="auto">
          <a:xfrm>
            <a:off x="1676400" y="3505200"/>
            <a:ext cx="1443038" cy="625475"/>
            <a:chOff x="1056" y="2208"/>
            <a:chExt cx="909" cy="394"/>
          </a:xfrm>
        </p:grpSpPr>
        <p:sp>
          <p:nvSpPr>
            <p:cNvPr id="421972" name="Text Box 84"/>
            <p:cNvSpPr txBox="1">
              <a:spLocks noChangeArrowheads="1"/>
            </p:cNvSpPr>
            <p:nvPr/>
          </p:nvSpPr>
          <p:spPr bwMode="auto">
            <a:xfrm>
              <a:off x="1392" y="2352"/>
              <a:ext cx="5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21973" name="Line 85"/>
            <p:cNvSpPr>
              <a:spLocks noChangeShapeType="1"/>
            </p:cNvSpPr>
            <p:nvPr/>
          </p:nvSpPr>
          <p:spPr bwMode="auto">
            <a:xfrm>
              <a:off x="1680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1974" name="Line 86"/>
            <p:cNvSpPr>
              <a:spLocks noChangeShapeType="1"/>
            </p:cNvSpPr>
            <p:nvPr/>
          </p:nvSpPr>
          <p:spPr bwMode="auto">
            <a:xfrm>
              <a:off x="1056" y="230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80" name="Group 92"/>
          <p:cNvGrpSpPr>
            <a:grpSpLocks/>
          </p:cNvGrpSpPr>
          <p:nvPr/>
        </p:nvGrpSpPr>
        <p:grpSpPr bwMode="auto">
          <a:xfrm>
            <a:off x="1600200" y="4114800"/>
            <a:ext cx="2057401" cy="549275"/>
            <a:chOff x="1008" y="2592"/>
            <a:chExt cx="1296" cy="346"/>
          </a:xfrm>
        </p:grpSpPr>
        <p:sp>
          <p:nvSpPr>
            <p:cNvPr id="421977" name="Text Box 89"/>
            <p:cNvSpPr txBox="1">
              <a:spLocks noChangeArrowheads="1"/>
            </p:cNvSpPr>
            <p:nvPr/>
          </p:nvSpPr>
          <p:spPr bwMode="auto">
            <a:xfrm>
              <a:off x="1392" y="2688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y</a:t>
              </a:r>
              <a:r>
                <a:rPr lang="en-US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  <a:endParaRPr 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21978" name="Line 90"/>
            <p:cNvSpPr>
              <a:spLocks noChangeShapeType="1"/>
            </p:cNvSpPr>
            <p:nvPr/>
          </p:nvSpPr>
          <p:spPr bwMode="auto">
            <a:xfrm>
              <a:off x="1008" y="278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1979" name="Line 91"/>
            <p:cNvSpPr>
              <a:spLocks noChangeShapeType="1"/>
            </p:cNvSpPr>
            <p:nvPr/>
          </p:nvSpPr>
          <p:spPr bwMode="auto">
            <a:xfrm>
              <a:off x="1776" y="25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81" name="Group 93"/>
          <p:cNvGrpSpPr>
            <a:grpSpLocks/>
          </p:cNvGrpSpPr>
          <p:nvPr/>
        </p:nvGrpSpPr>
        <p:grpSpPr bwMode="auto">
          <a:xfrm>
            <a:off x="1676400" y="4556125"/>
            <a:ext cx="1443038" cy="625475"/>
            <a:chOff x="1056" y="2208"/>
            <a:chExt cx="909" cy="394"/>
          </a:xfrm>
        </p:grpSpPr>
        <p:sp>
          <p:nvSpPr>
            <p:cNvPr id="421982" name="Text Box 94"/>
            <p:cNvSpPr txBox="1">
              <a:spLocks noChangeArrowheads="1"/>
            </p:cNvSpPr>
            <p:nvPr/>
          </p:nvSpPr>
          <p:spPr bwMode="auto">
            <a:xfrm>
              <a:off x="1392" y="2352"/>
              <a:ext cx="5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421983" name="Line 95"/>
            <p:cNvSpPr>
              <a:spLocks noChangeShapeType="1"/>
            </p:cNvSpPr>
            <p:nvPr/>
          </p:nvSpPr>
          <p:spPr bwMode="auto">
            <a:xfrm>
              <a:off x="1680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1984" name="Line 96"/>
            <p:cNvSpPr>
              <a:spLocks noChangeShapeType="1"/>
            </p:cNvSpPr>
            <p:nvPr/>
          </p:nvSpPr>
          <p:spPr bwMode="auto">
            <a:xfrm>
              <a:off x="1056" y="230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1985" name="Text Box 97"/>
          <p:cNvSpPr txBox="1">
            <a:spLocks noChangeArrowheads="1"/>
          </p:cNvSpPr>
          <p:nvPr/>
        </p:nvSpPr>
        <p:spPr bwMode="auto">
          <a:xfrm>
            <a:off x="6646863" y="1725613"/>
            <a:ext cx="877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421986" name="Text Box 98"/>
          <p:cNvSpPr txBox="1">
            <a:spLocks noChangeArrowheads="1"/>
          </p:cNvSpPr>
          <p:nvPr/>
        </p:nvSpPr>
        <p:spPr bwMode="auto">
          <a:xfrm>
            <a:off x="6705600" y="2892425"/>
            <a:ext cx="885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1987" name="Text Box 99"/>
          <p:cNvSpPr txBox="1">
            <a:spLocks noChangeArrowheads="1"/>
          </p:cNvSpPr>
          <p:nvPr/>
        </p:nvSpPr>
        <p:spPr bwMode="auto">
          <a:xfrm>
            <a:off x="6910388" y="5219700"/>
            <a:ext cx="39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</a:t>
            </a:r>
          </a:p>
        </p:txBody>
      </p:sp>
      <p:sp>
        <p:nvSpPr>
          <p:cNvPr id="421988" name="Text Box 100"/>
          <p:cNvSpPr txBox="1">
            <a:spLocks noChangeArrowheads="1"/>
          </p:cNvSpPr>
          <p:nvPr/>
        </p:nvSpPr>
        <p:spPr bwMode="auto">
          <a:xfrm>
            <a:off x="6705600" y="3992563"/>
            <a:ext cx="839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1989" name="Text Box 101"/>
          <p:cNvSpPr txBox="1">
            <a:spLocks noChangeArrowheads="1"/>
          </p:cNvSpPr>
          <p:nvPr/>
        </p:nvSpPr>
        <p:spPr bwMode="auto">
          <a:xfrm>
            <a:off x="6629400" y="1219200"/>
            <a:ext cx="930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cost: 2</a:t>
            </a:r>
          </a:p>
        </p:txBody>
      </p:sp>
      <p:sp>
        <p:nvSpPr>
          <p:cNvPr id="421990" name="Text Box 102"/>
          <p:cNvSpPr txBox="1">
            <a:spLocks noChangeArrowheads="1"/>
          </p:cNvSpPr>
          <p:nvPr/>
        </p:nvSpPr>
        <p:spPr bwMode="auto">
          <a:xfrm>
            <a:off x="6705600" y="4927600"/>
            <a:ext cx="839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1991" name="Text Box 103"/>
          <p:cNvSpPr txBox="1">
            <a:spLocks noChangeArrowheads="1"/>
          </p:cNvSpPr>
          <p:nvPr/>
        </p:nvSpPr>
        <p:spPr bwMode="auto">
          <a:xfrm>
            <a:off x="1438275" y="6107113"/>
            <a:ext cx="557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Lowest cost proof is simpler, avoids divergence.</a:t>
            </a:r>
          </a:p>
        </p:txBody>
      </p:sp>
    </p:spTree>
    <p:extLst>
      <p:ext uri="{BB962C8B-B14F-4D97-AF65-F5344CB8AC3E}">
        <p14:creationId xmlns:p14="http://schemas.microsoft.com/office/powerpoint/2010/main" val="28946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1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1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1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1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1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2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8" grpId="0"/>
      <p:bldP spid="421909" grpId="0"/>
      <p:bldP spid="421910" grpId="0"/>
      <p:bldP spid="421931" grpId="0"/>
      <p:bldP spid="421958" grpId="0"/>
      <p:bldP spid="421959" grpId="0"/>
      <p:bldP spid="421985" grpId="0"/>
      <p:bldP spid="421986" grpId="0"/>
      <p:bldP spid="421987" grpId="0"/>
      <p:bldP spid="421988" grpId="0"/>
      <p:bldP spid="421989" grpId="0"/>
      <p:bldP spid="421990" grpId="0"/>
      <p:bldP spid="4219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/>
            <a:endParaRPr lang="en-US" sz="1400" i="0">
              <a:solidFill>
                <a:schemeClr val="tx1"/>
              </a:solidFill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Types of temporal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071" name="Rectangle 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57325" y="1587500"/>
                <a:ext cx="6924675" cy="952500"/>
              </a:xfrm>
              <a:noFill/>
              <a:ln/>
            </p:spPr>
            <p:txBody>
              <a:bodyPr/>
              <a:lstStyle/>
              <a:p>
                <a:r>
                  <a:rPr lang="en-US" i="1" dirty="0" smtClean="0"/>
                  <a:t>Safety</a:t>
                </a:r>
                <a:r>
                  <a:rPr lang="en-US" dirty="0"/>
                  <a:t> </a:t>
                </a:r>
                <a:r>
                  <a:rPr lang="en-US" dirty="0" smtClean="0"/>
                  <a:t> (nothing bad happens)</a:t>
                </a:r>
              </a:p>
              <a:p>
                <a:pPr lvl="1">
                  <a:buFont typeface="B Times Bold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¬(</m:t>
                    </m:r>
                    <m:r>
                      <a:rPr lang="en-US" b="0" i="1" smtClean="0">
                        <a:latin typeface="Cambria Math"/>
                      </a:rPr>
                      <m:t>𝑎𝑐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∧</m:t>
                    </m:r>
                    <m:r>
                      <a:rPr lang="en-US" b="0" i="1" smtClean="0">
                        <a:latin typeface="Cambria Math"/>
                      </a:rPr>
                      <m:t>𝑎𝑐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	</a:t>
                </a:r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“</a:t>
                </a:r>
                <a:r>
                  <a:rPr lang="en-US" dirty="0">
                    <a:solidFill>
                      <a:schemeClr val="tx1"/>
                    </a:solidFill>
                  </a:rPr>
                  <a:t>mutual exclusion”</a:t>
                </a:r>
              </a:p>
              <a:p>
                <a:pPr lvl="1">
                  <a:buFont typeface="B Times Bold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𝑟𝑒𝑞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𝑟𝑒𝑞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𝑎𝑐𝑘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𝑟𝑒𝑞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must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hold until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𝑎𝑐𝑘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”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i="1" dirty="0" err="1" smtClean="0"/>
                  <a:t>Liveness</a:t>
                </a:r>
                <a:r>
                  <a:rPr lang="en-US" dirty="0" smtClean="0"/>
                  <a:t>  (something </a:t>
                </a:r>
                <a:r>
                  <a:rPr lang="en-US" dirty="0"/>
                  <a:t>good happens)</a:t>
                </a:r>
              </a:p>
              <a:p>
                <a:pPr lvl="1">
                  <a:buFont typeface="B Times Bold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𝑟𝑒𝑞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𝑎𝑐𝑘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	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“if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𝑟𝑒𝑞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</a:rPr>
                  <a:t>eventually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𝑎𝑐𝑘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”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i="1" dirty="0" smtClean="0"/>
                  <a:t>Fairness</a:t>
                </a:r>
                <a:endParaRPr lang="en-US" i="1" dirty="0"/>
              </a:p>
              <a:p>
                <a:pPr lvl="1">
                  <a:buFont typeface="B Times Bold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𝑟𝑒𝑞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𝑎𝑐𝑘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		</a:t>
                </a:r>
                <a:r>
                  <a:rPr lang="en-US" dirty="0">
                    <a:solidFill>
                      <a:schemeClr val="tx1"/>
                    </a:solidFill>
                  </a:rPr>
                  <a:t>“if infinitely often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𝑟𝑒𝑞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infinitely 				 often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𝑎𝑐𝑘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”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6071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57325" y="1587500"/>
                <a:ext cx="6924675" cy="952500"/>
              </a:xfrm>
              <a:blipFill rotWithShape="1">
                <a:blip r:embed="rId3"/>
                <a:stretch>
                  <a:fillRect l="-704" t="-2548" r="-792" b="-2707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752600" y="5791200"/>
            <a:ext cx="4067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will focus on safety properties.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16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6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6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6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60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60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 build="p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Lowest-cost proofs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Lowest-cost proof strongly depends on choice of proof rules</a:t>
            </a:r>
          </a:p>
          <a:p>
            <a:pPr lvl="1"/>
            <a:r>
              <a:rPr lang="en-US"/>
              <a:t>This is a heuristic choice</a:t>
            </a:r>
          </a:p>
          <a:p>
            <a:pPr lvl="1"/>
            <a:r>
              <a:rPr lang="en-US"/>
              <a:t>Rules might include bit vector arithmetic, arrays, etc...</a:t>
            </a:r>
          </a:p>
          <a:p>
            <a:pPr lvl="1"/>
            <a:r>
              <a:rPr lang="en-US"/>
              <a:t>May contain SP or WP (so complete for refuting program paths)</a:t>
            </a:r>
          </a:p>
          <a:p>
            <a:r>
              <a:rPr lang="en-US"/>
              <a:t>Search for lowest cost proof may be expensive!</a:t>
            </a:r>
          </a:p>
          <a:p>
            <a:pPr lvl="1"/>
            <a:r>
              <a:rPr lang="en-US"/>
              <a:t>Hope is that lowest-cost proof is short</a:t>
            </a:r>
          </a:p>
          <a:p>
            <a:pPr lvl="1"/>
            <a:r>
              <a:rPr lang="en-US"/>
              <a:t>Require fixed truth value for all atoms (refines restricted case)</a:t>
            </a:r>
          </a:p>
          <a:p>
            <a:r>
              <a:rPr lang="en-US"/>
              <a:t>Divergence is still possible when a terminating refinement exists</a:t>
            </a:r>
          </a:p>
          <a:p>
            <a:pPr lvl="1"/>
            <a:r>
              <a:rPr lang="en-US"/>
              <a:t>However, heuristically, will diverge less often than SP or WP. </a:t>
            </a:r>
          </a:p>
        </p:txBody>
      </p:sp>
    </p:spTree>
    <p:extLst>
      <p:ext uri="{BB962C8B-B14F-4D97-AF65-F5344CB8AC3E}">
        <p14:creationId xmlns:p14="http://schemas.microsoft.com/office/powerpoint/2010/main" val="28170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2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methods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5715000" cy="2590800"/>
          </a:xfrm>
          <a:ln/>
        </p:spPr>
        <p:txBody>
          <a:bodyPr/>
          <a:lstStyle/>
          <a:p>
            <a:r>
              <a:rPr lang="en-US"/>
              <a:t>Strongest postcondition (SLAM1)</a:t>
            </a:r>
          </a:p>
          <a:p>
            <a:r>
              <a:rPr lang="en-US"/>
              <a:t>Weakest precondition (Magic,FSoft,Yogi)</a:t>
            </a:r>
          </a:p>
          <a:p>
            <a:r>
              <a:rPr lang="en-US"/>
              <a:t>Interpolant methods</a:t>
            </a:r>
          </a:p>
          <a:p>
            <a:pPr lvl="1"/>
            <a:r>
              <a:rPr lang="en-US"/>
              <a:t>Feasible interpolation (BLAST, IMPACT)</a:t>
            </a:r>
          </a:p>
          <a:p>
            <a:pPr lvl="1"/>
            <a:r>
              <a:rPr lang="en-US"/>
              <a:t>Bounded provers (SATABS)</a:t>
            </a:r>
          </a:p>
          <a:p>
            <a:pPr lvl="1"/>
            <a:r>
              <a:rPr lang="en-US"/>
              <a:t>Constraint-based (ARMC)</a:t>
            </a:r>
          </a:p>
        </p:txBody>
      </p:sp>
      <p:grpSp>
        <p:nvGrpSpPr>
          <p:cNvPr id="445444" name="Group 4"/>
          <p:cNvGrpSpPr>
            <a:grpSpLocks/>
          </p:cNvGrpSpPr>
          <p:nvPr/>
        </p:nvGrpSpPr>
        <p:grpSpPr bwMode="auto">
          <a:xfrm>
            <a:off x="1371600" y="1600200"/>
            <a:ext cx="6019800" cy="3368675"/>
            <a:chOff x="864" y="1008"/>
            <a:chExt cx="3792" cy="2122"/>
          </a:xfrm>
        </p:grpSpPr>
        <p:sp>
          <p:nvSpPr>
            <p:cNvPr id="445445" name="Rectangle 5"/>
            <p:cNvSpPr>
              <a:spLocks noChangeArrowheads="1"/>
            </p:cNvSpPr>
            <p:nvPr/>
          </p:nvSpPr>
          <p:spPr bwMode="auto">
            <a:xfrm>
              <a:off x="864" y="1008"/>
              <a:ext cx="3792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5446" name="Text Box 6"/>
            <p:cNvSpPr txBox="1">
              <a:spLocks noChangeArrowheads="1"/>
            </p:cNvSpPr>
            <p:nvPr/>
          </p:nvSpPr>
          <p:spPr bwMode="auto">
            <a:xfrm>
              <a:off x="3744" y="2880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proof</a:t>
              </a:r>
            </a:p>
          </p:txBody>
        </p:sp>
      </p:grpSp>
      <p:sp>
        <p:nvSpPr>
          <p:cNvPr id="445447" name="AutoShape 7"/>
          <p:cNvSpPr>
            <a:spLocks noChangeArrowheads="1"/>
          </p:cNvSpPr>
          <p:nvPr/>
        </p:nvSpPr>
        <p:spPr bwMode="auto">
          <a:xfrm>
            <a:off x="914400" y="35814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Constraint-based interpolants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143000"/>
          </a:xfrm>
        </p:spPr>
        <p:txBody>
          <a:bodyPr/>
          <a:lstStyle/>
          <a:p>
            <a:r>
              <a:rPr lang="en-US"/>
              <a:t>Farkas’ lemma: If a system of linear inequalities is UNSAT, there is a refutation proof by summing the inequalities with non-neg. coefficients.</a:t>
            </a:r>
          </a:p>
          <a:p>
            <a:r>
              <a:rPr lang="en-US"/>
              <a:t>Farkas’ lemma proofs are local proofs!</a:t>
            </a:r>
          </a:p>
        </p:txBody>
      </p:sp>
      <p:grpSp>
        <p:nvGrpSpPr>
          <p:cNvPr id="423998" name="Group 62"/>
          <p:cNvGrpSpPr>
            <a:grpSpLocks/>
          </p:cNvGrpSpPr>
          <p:nvPr/>
        </p:nvGrpSpPr>
        <p:grpSpPr bwMode="auto">
          <a:xfrm>
            <a:off x="695325" y="2590800"/>
            <a:ext cx="3360738" cy="3363913"/>
            <a:chOff x="438" y="1632"/>
            <a:chExt cx="2117" cy="2119"/>
          </a:xfrm>
        </p:grpSpPr>
        <p:sp>
          <p:nvSpPr>
            <p:cNvPr id="423940" name="Oval 4"/>
            <p:cNvSpPr>
              <a:spLocks noChangeArrowheads="1"/>
            </p:cNvSpPr>
            <p:nvPr/>
          </p:nvSpPr>
          <p:spPr bwMode="auto">
            <a:xfrm>
              <a:off x="1087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41" name="Oval 5"/>
            <p:cNvSpPr>
              <a:spLocks noChangeArrowheads="1"/>
            </p:cNvSpPr>
            <p:nvPr/>
          </p:nvSpPr>
          <p:spPr bwMode="auto">
            <a:xfrm>
              <a:off x="1087" y="3031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42" name="Oval 6"/>
            <p:cNvSpPr>
              <a:spLocks noChangeArrowheads="1"/>
            </p:cNvSpPr>
            <p:nvPr/>
          </p:nvSpPr>
          <p:spPr bwMode="auto">
            <a:xfrm>
              <a:off x="1087" y="3655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43" name="Oval 7"/>
            <p:cNvSpPr>
              <a:spLocks noChangeArrowheads="1"/>
            </p:cNvSpPr>
            <p:nvPr/>
          </p:nvSpPr>
          <p:spPr bwMode="auto">
            <a:xfrm>
              <a:off x="1087" y="163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44" name="Text Box 8"/>
            <p:cNvSpPr txBox="1">
              <a:spLocks noChangeArrowheads="1"/>
            </p:cNvSpPr>
            <p:nvPr/>
          </p:nvSpPr>
          <p:spPr bwMode="auto">
            <a:xfrm>
              <a:off x="577" y="1788"/>
              <a:ext cx="513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0</a:t>
              </a:r>
            </a:p>
            <a:p>
              <a:pPr algn="r"/>
              <a:r>
                <a:rPr lang="en-US" sz="1800">
                  <a:effectLst/>
                </a:rPr>
                <a:t>0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423945" name="Text Box 9"/>
            <p:cNvSpPr txBox="1">
              <a:spLocks noChangeArrowheads="1"/>
            </p:cNvSpPr>
            <p:nvPr/>
          </p:nvSpPr>
          <p:spPr bwMode="auto">
            <a:xfrm>
              <a:off x="438" y="2469"/>
              <a:ext cx="642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</a:t>
              </a:r>
            </a:p>
            <a:p>
              <a:pPr algn="ctr"/>
              <a:r>
                <a:rPr lang="en-US" sz="1800">
                  <a:effectLst/>
                </a:rPr>
                <a:t>z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-1</a:t>
              </a:r>
            </a:p>
          </p:txBody>
        </p:sp>
        <p:sp>
          <p:nvSpPr>
            <p:cNvPr id="423946" name="Line 10"/>
            <p:cNvSpPr>
              <a:spLocks noChangeShapeType="1"/>
            </p:cNvSpPr>
            <p:nvPr/>
          </p:nvSpPr>
          <p:spPr bwMode="auto">
            <a:xfrm>
              <a:off x="587" y="16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47" name="Line 11"/>
            <p:cNvSpPr>
              <a:spLocks noChangeShapeType="1"/>
            </p:cNvSpPr>
            <p:nvPr/>
          </p:nvSpPr>
          <p:spPr bwMode="auto">
            <a:xfrm>
              <a:off x="587" y="240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48" name="Line 12"/>
            <p:cNvSpPr>
              <a:spLocks noChangeShapeType="1"/>
            </p:cNvSpPr>
            <p:nvPr/>
          </p:nvSpPr>
          <p:spPr bwMode="auto">
            <a:xfrm>
              <a:off x="587" y="3079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49" name="Line 13"/>
            <p:cNvSpPr>
              <a:spLocks noChangeShapeType="1"/>
            </p:cNvSpPr>
            <p:nvPr/>
          </p:nvSpPr>
          <p:spPr bwMode="auto">
            <a:xfrm>
              <a:off x="587" y="3703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50" name="Text Box 14"/>
            <p:cNvSpPr txBox="1">
              <a:spLocks noChangeArrowheads="1"/>
            </p:cNvSpPr>
            <p:nvPr/>
          </p:nvSpPr>
          <p:spPr bwMode="auto">
            <a:xfrm>
              <a:off x="466" y="3132"/>
              <a:ext cx="642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endParaRPr lang="en-US" sz="1800">
                <a:effectLst/>
              </a:endParaRPr>
            </a:p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+1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</a:p>
          </p:txBody>
        </p:sp>
      </p:grpSp>
      <p:sp>
        <p:nvSpPr>
          <p:cNvPr id="423997" name="Text Box 61"/>
          <p:cNvSpPr txBox="1">
            <a:spLocks noChangeArrowheads="1"/>
          </p:cNvSpPr>
          <p:nvPr/>
        </p:nvSpPr>
        <p:spPr bwMode="auto">
          <a:xfrm>
            <a:off x="2314575" y="4953000"/>
            <a:ext cx="136207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/>
              </a:rPr>
              <a:t>1</a:t>
            </a:r>
            <a:r>
              <a:rPr lang="en-US" sz="1800">
                <a:effectLst/>
              </a:rPr>
              <a:t> (y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+1</a:t>
            </a:r>
            <a:r>
              <a:rPr lang="en-US" sz="1800">
                <a:effectLst/>
                <a:latin typeface="cmsy10" pitchFamily="34" charset="0"/>
              </a:rPr>
              <a:t>·</a:t>
            </a:r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)</a:t>
            </a:r>
          </a:p>
          <a:p>
            <a:pPr algn="ctr"/>
            <a:r>
              <a:rPr lang="en-US" sz="1800">
                <a:solidFill>
                  <a:srgbClr val="990033"/>
                </a:solidFill>
                <a:effectLst/>
              </a:rPr>
              <a:t>1 </a:t>
            </a:r>
            <a:r>
              <a:rPr lang="en-US" sz="1800">
                <a:effectLst/>
              </a:rPr>
              <a:t>(y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+1</a:t>
            </a:r>
            <a:r>
              <a:rPr lang="en-US" sz="1800">
                <a:effectLst/>
                <a:latin typeface="cmsy10" pitchFamily="34" charset="0"/>
              </a:rPr>
              <a:t>·</a:t>
            </a:r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)</a:t>
            </a:r>
          </a:p>
        </p:txBody>
      </p:sp>
      <p:grpSp>
        <p:nvGrpSpPr>
          <p:cNvPr id="424005" name="Group 69"/>
          <p:cNvGrpSpPr>
            <a:grpSpLocks/>
          </p:cNvGrpSpPr>
          <p:nvPr/>
        </p:nvGrpSpPr>
        <p:grpSpPr bwMode="auto">
          <a:xfrm>
            <a:off x="2347913" y="2819400"/>
            <a:ext cx="1157287" cy="641350"/>
            <a:chOff x="1479" y="1776"/>
            <a:chExt cx="729" cy="404"/>
          </a:xfrm>
        </p:grpSpPr>
        <p:sp>
          <p:nvSpPr>
            <p:cNvPr id="423994" name="Text Box 58"/>
            <p:cNvSpPr txBox="1">
              <a:spLocks noChangeArrowheads="1"/>
            </p:cNvSpPr>
            <p:nvPr/>
          </p:nvSpPr>
          <p:spPr bwMode="auto">
            <a:xfrm>
              <a:off x="1479" y="1776"/>
              <a:ext cx="72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>
                  <a:solidFill>
                    <a:srgbClr val="990033"/>
                  </a:solidFill>
                  <a:effectLst/>
                </a:rPr>
                <a:t>1 </a:t>
              </a:r>
              <a:r>
                <a:rPr lang="en-US" sz="1800">
                  <a:effectLst/>
                </a:rPr>
                <a:t>(x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0)</a:t>
              </a:r>
            </a:p>
            <a:p>
              <a:pPr algn="r"/>
              <a:r>
                <a:rPr lang="en-US" sz="1800">
                  <a:solidFill>
                    <a:srgbClr val="990033"/>
                  </a:solidFill>
                  <a:effectLst/>
                </a:rPr>
                <a:t>1 </a:t>
              </a:r>
              <a:r>
                <a:rPr lang="en-US" sz="1800">
                  <a:effectLst/>
                </a:rPr>
                <a:t>(0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)</a:t>
              </a:r>
            </a:p>
          </p:txBody>
        </p:sp>
        <p:sp>
          <p:nvSpPr>
            <p:cNvPr id="423999" name="Line 63"/>
            <p:cNvSpPr>
              <a:spLocks noChangeShapeType="1"/>
            </p:cNvSpPr>
            <p:nvPr/>
          </p:nvSpPr>
          <p:spPr bwMode="auto">
            <a:xfrm>
              <a:off x="1536" y="216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4000" name="Text Box 64"/>
          <p:cNvSpPr txBox="1">
            <a:spLocks noChangeArrowheads="1"/>
          </p:cNvSpPr>
          <p:nvPr/>
        </p:nvSpPr>
        <p:spPr bwMode="auto">
          <a:xfrm>
            <a:off x="2514600" y="3449638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grpSp>
        <p:nvGrpSpPr>
          <p:cNvPr id="424006" name="Group 70"/>
          <p:cNvGrpSpPr>
            <a:grpSpLocks/>
          </p:cNvGrpSpPr>
          <p:nvPr/>
        </p:nvGrpSpPr>
        <p:grpSpPr bwMode="auto">
          <a:xfrm>
            <a:off x="2314575" y="3930650"/>
            <a:ext cx="1362075" cy="641350"/>
            <a:chOff x="1458" y="2476"/>
            <a:chExt cx="858" cy="404"/>
          </a:xfrm>
        </p:grpSpPr>
        <p:sp>
          <p:nvSpPr>
            <p:cNvPr id="423995" name="Text Box 59"/>
            <p:cNvSpPr txBox="1">
              <a:spLocks noChangeArrowheads="1"/>
            </p:cNvSpPr>
            <p:nvPr/>
          </p:nvSpPr>
          <p:spPr bwMode="auto">
            <a:xfrm>
              <a:off x="1458" y="2476"/>
              <a:ext cx="85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1</a:t>
              </a:r>
              <a:r>
                <a:rPr lang="en-US" sz="1800">
                  <a:effectLst/>
                </a:rPr>
                <a:t> (x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+1)</a:t>
              </a:r>
            </a:p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0 </a:t>
              </a:r>
              <a:r>
                <a:rPr lang="en-US" sz="1800">
                  <a:effectLst/>
                </a:rPr>
                <a:t>(z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-1)</a:t>
              </a:r>
            </a:p>
          </p:txBody>
        </p:sp>
        <p:sp>
          <p:nvSpPr>
            <p:cNvPr id="424001" name="Line 65"/>
            <p:cNvSpPr>
              <a:spLocks noChangeShapeType="1"/>
            </p:cNvSpPr>
            <p:nvPr/>
          </p:nvSpPr>
          <p:spPr bwMode="auto">
            <a:xfrm>
              <a:off x="1536" y="288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4002" name="Text Box 66"/>
          <p:cNvSpPr txBox="1">
            <a:spLocks noChangeArrowheads="1"/>
          </p:cNvSpPr>
          <p:nvPr/>
        </p:nvSpPr>
        <p:spPr bwMode="auto">
          <a:xfrm>
            <a:off x="2514600" y="4495800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424003" name="Text Box 67"/>
          <p:cNvSpPr txBox="1">
            <a:spLocks noChangeArrowheads="1"/>
          </p:cNvSpPr>
          <p:nvPr/>
        </p:nvSpPr>
        <p:spPr bwMode="auto">
          <a:xfrm>
            <a:off x="2590800" y="55626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0</a:t>
            </a:r>
          </a:p>
        </p:txBody>
      </p:sp>
      <p:sp>
        <p:nvSpPr>
          <p:cNvPr id="424004" name="Line 68"/>
          <p:cNvSpPr>
            <a:spLocks noChangeShapeType="1"/>
          </p:cNvSpPr>
          <p:nvPr/>
        </p:nvSpPr>
        <p:spPr bwMode="auto">
          <a:xfrm>
            <a:off x="2438400" y="5562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4007" name="Text Box 71"/>
          <p:cNvSpPr txBox="1">
            <a:spLocks noChangeArrowheads="1"/>
          </p:cNvSpPr>
          <p:nvPr/>
        </p:nvSpPr>
        <p:spPr bwMode="auto">
          <a:xfrm>
            <a:off x="5562600" y="2514600"/>
            <a:ext cx="2706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Intermediate sums are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interpolants!</a:t>
            </a:r>
          </a:p>
        </p:txBody>
      </p:sp>
      <p:sp>
        <p:nvSpPr>
          <p:cNvPr id="424008" name="Text Box 72"/>
          <p:cNvSpPr txBox="1">
            <a:spLocks noChangeArrowheads="1"/>
          </p:cNvSpPr>
          <p:nvPr/>
        </p:nvSpPr>
        <p:spPr bwMode="auto">
          <a:xfrm>
            <a:off x="4070350" y="3581400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424009" name="Text Box 73"/>
          <p:cNvSpPr txBox="1">
            <a:spLocks noChangeArrowheads="1"/>
          </p:cNvSpPr>
          <p:nvPr/>
        </p:nvSpPr>
        <p:spPr bwMode="auto">
          <a:xfrm>
            <a:off x="4070350" y="4627563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424010" name="Text Box 74"/>
          <p:cNvSpPr txBox="1">
            <a:spLocks noChangeArrowheads="1"/>
          </p:cNvSpPr>
          <p:nvPr/>
        </p:nvSpPr>
        <p:spPr bwMode="auto">
          <a:xfrm>
            <a:off x="4146550" y="569436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0</a:t>
            </a:r>
          </a:p>
        </p:txBody>
      </p:sp>
      <p:sp>
        <p:nvSpPr>
          <p:cNvPr id="424011" name="Text Box 75"/>
          <p:cNvSpPr txBox="1">
            <a:spLocks noChangeArrowheads="1"/>
          </p:cNvSpPr>
          <p:nvPr/>
        </p:nvSpPr>
        <p:spPr bwMode="auto">
          <a:xfrm>
            <a:off x="4133850" y="25146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0</a:t>
            </a:r>
          </a:p>
        </p:txBody>
      </p:sp>
      <p:sp>
        <p:nvSpPr>
          <p:cNvPr id="424012" name="Text Box 76"/>
          <p:cNvSpPr txBox="1">
            <a:spLocks noChangeArrowheads="1"/>
          </p:cNvSpPr>
          <p:nvPr/>
        </p:nvSpPr>
        <p:spPr bwMode="auto">
          <a:xfrm>
            <a:off x="5562600" y="3489325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Coefficients can be found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by solving an LP.</a:t>
            </a:r>
          </a:p>
        </p:txBody>
      </p:sp>
      <p:sp>
        <p:nvSpPr>
          <p:cNvPr id="424013" name="Text Box 77"/>
          <p:cNvSpPr txBox="1">
            <a:spLocks noChangeArrowheads="1"/>
          </p:cNvSpPr>
          <p:nvPr/>
        </p:nvSpPr>
        <p:spPr bwMode="auto">
          <a:xfrm>
            <a:off x="5562600" y="4556125"/>
            <a:ext cx="2967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Interpolants can be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controlled with additional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constraints.</a:t>
            </a:r>
          </a:p>
        </p:txBody>
      </p:sp>
      <p:sp>
        <p:nvSpPr>
          <p:cNvPr id="424014" name="Text Box 78"/>
          <p:cNvSpPr txBox="1">
            <a:spLocks noChangeArrowheads="1"/>
          </p:cNvSpPr>
          <p:nvPr/>
        </p:nvSpPr>
        <p:spPr bwMode="auto">
          <a:xfrm>
            <a:off x="5562600" y="572611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32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97" grpId="0" animBg="1"/>
      <p:bldP spid="424000" grpId="0"/>
      <p:bldP spid="424002" grpId="0"/>
      <p:bldP spid="424003" grpId="0"/>
      <p:bldP spid="424004" grpId="0" animBg="1"/>
      <p:bldP spid="424007" grpId="0"/>
      <p:bldP spid="424008" grpId="0"/>
      <p:bldP spid="424009" grpId="0"/>
      <p:bldP spid="424010" grpId="0"/>
      <p:bldP spid="424011" grpId="0"/>
      <p:bldP spid="424012" grpId="0"/>
      <p:bldP spid="424013" grpId="0"/>
      <p:bldP spid="4240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methods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5715000" cy="2590800"/>
          </a:xfrm>
          <a:ln/>
        </p:spPr>
        <p:txBody>
          <a:bodyPr/>
          <a:lstStyle/>
          <a:p>
            <a:r>
              <a:rPr lang="en-US"/>
              <a:t>Strongest postcondition (SLAM1)</a:t>
            </a:r>
          </a:p>
          <a:p>
            <a:r>
              <a:rPr lang="en-US"/>
              <a:t>Weakest precondition (Magic,FSoft,Yogi)</a:t>
            </a:r>
          </a:p>
          <a:p>
            <a:r>
              <a:rPr lang="en-US"/>
              <a:t>Interpolant methods</a:t>
            </a:r>
          </a:p>
          <a:p>
            <a:pPr lvl="1"/>
            <a:r>
              <a:rPr lang="en-US"/>
              <a:t>Feasible interpolation (BLAST, IMPACT)</a:t>
            </a:r>
          </a:p>
          <a:p>
            <a:pPr lvl="1"/>
            <a:r>
              <a:rPr lang="en-US"/>
              <a:t>Bounded provers (SATABS)</a:t>
            </a:r>
          </a:p>
          <a:p>
            <a:pPr lvl="1"/>
            <a:r>
              <a:rPr lang="en-US"/>
              <a:t>Constraint-based (ARMC)</a:t>
            </a:r>
          </a:p>
        </p:txBody>
      </p:sp>
      <p:grpSp>
        <p:nvGrpSpPr>
          <p:cNvPr id="446468" name="Group 4"/>
          <p:cNvGrpSpPr>
            <a:grpSpLocks/>
          </p:cNvGrpSpPr>
          <p:nvPr/>
        </p:nvGrpSpPr>
        <p:grpSpPr bwMode="auto">
          <a:xfrm>
            <a:off x="1371600" y="1600200"/>
            <a:ext cx="6019800" cy="3368675"/>
            <a:chOff x="864" y="1008"/>
            <a:chExt cx="3792" cy="2122"/>
          </a:xfrm>
        </p:grpSpPr>
        <p:sp>
          <p:nvSpPr>
            <p:cNvPr id="446469" name="Rectangle 5"/>
            <p:cNvSpPr>
              <a:spLocks noChangeArrowheads="1"/>
            </p:cNvSpPr>
            <p:nvPr/>
          </p:nvSpPr>
          <p:spPr bwMode="auto">
            <a:xfrm>
              <a:off x="864" y="1008"/>
              <a:ext cx="3792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6470" name="Text Box 6"/>
            <p:cNvSpPr txBox="1">
              <a:spLocks noChangeArrowheads="1"/>
            </p:cNvSpPr>
            <p:nvPr/>
          </p:nvSpPr>
          <p:spPr bwMode="auto">
            <a:xfrm>
              <a:off x="3744" y="2880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proof</a:t>
              </a:r>
            </a:p>
          </p:txBody>
        </p:sp>
      </p:grpSp>
      <p:sp>
        <p:nvSpPr>
          <p:cNvPr id="446471" name="AutoShape 7"/>
          <p:cNvSpPr>
            <a:spLocks noChangeArrowheads="1"/>
          </p:cNvSpPr>
          <p:nvPr/>
        </p:nvSpPr>
        <p:spPr bwMode="auto">
          <a:xfrm>
            <a:off x="914400" y="28956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7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</a:t>
            </a:r>
            <a:r>
              <a:rPr lang="en-US" dirty="0" smtClean="0"/>
              <a:t>and SMT</a:t>
            </a:r>
            <a:endParaRPr lang="en-US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SMT solver</a:t>
            </a:r>
            <a:r>
              <a:rPr lang="en-US" dirty="0"/>
              <a:t> </a:t>
            </a:r>
            <a:r>
              <a:rPr lang="en-US" dirty="0" smtClean="0"/>
              <a:t>has </a:t>
            </a:r>
            <a:r>
              <a:rPr lang="en-US" dirty="0"/>
              <a:t>heuristics for generating simple proofs</a:t>
            </a:r>
          </a:p>
          <a:p>
            <a:pPr lvl="1"/>
            <a:r>
              <a:rPr lang="en-US" dirty="0"/>
              <a:t>CDCL focuses on relevant decisions and deductions</a:t>
            </a:r>
          </a:p>
          <a:p>
            <a:pPr lvl="1"/>
            <a:r>
              <a:rPr lang="en-US" dirty="0"/>
              <a:t>Theory solvers generate simple theory lemmas </a:t>
            </a:r>
          </a:p>
          <a:p>
            <a:r>
              <a:rPr lang="en-US" dirty="0" smtClean="0"/>
              <a:t>However, it generates non-local proofs. Feasible interpolation can be seen as factoring a non-local proof into a local proof.</a:t>
            </a:r>
          </a:p>
          <a:p>
            <a:r>
              <a:rPr lang="en-US" dirty="0" smtClean="0"/>
              <a:t>This allows us to use an SMT solver to generate the simple local proofs we require for refinement.</a:t>
            </a:r>
            <a:endParaRPr lang="en-US" dirty="0"/>
          </a:p>
          <a:p>
            <a:r>
              <a:rPr lang="en-US" dirty="0" smtClean="0"/>
              <a:t>Interpolation (factoring into local form) can be done efficiently for certain theories</a:t>
            </a:r>
            <a:endParaRPr lang="en-US" dirty="0"/>
          </a:p>
          <a:p>
            <a:pPr lvl="1"/>
            <a:r>
              <a:rPr lang="en-US" dirty="0"/>
              <a:t>propositional logic</a:t>
            </a:r>
          </a:p>
          <a:p>
            <a:pPr lvl="1"/>
            <a:r>
              <a:rPr lang="en-US" dirty="0"/>
              <a:t>linear arithmetic (integer or real)</a:t>
            </a:r>
          </a:p>
          <a:p>
            <a:pPr lvl="1"/>
            <a:r>
              <a:rPr lang="en-US" dirty="0"/>
              <a:t>equality, function symbols, </a:t>
            </a:r>
            <a:r>
              <a:rPr lang="en-US" dirty="0" smtClean="0"/>
              <a:t>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6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Non-local to local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762000"/>
          </a:xfrm>
        </p:spPr>
        <p:txBody>
          <a:bodyPr/>
          <a:lstStyle/>
          <a:p>
            <a:r>
              <a:rPr lang="en-US" dirty="0" smtClean="0"/>
              <a:t>For linear arithmetic, interpolation amounts to putting a </a:t>
            </a:r>
            <a:r>
              <a:rPr lang="en-US" dirty="0" err="1" smtClean="0"/>
              <a:t>Farkas</a:t>
            </a:r>
            <a:r>
              <a:rPr lang="en-US" dirty="0" smtClean="0"/>
              <a:t> proof in the right order.</a:t>
            </a:r>
            <a:endParaRPr lang="en-US" dirty="0"/>
          </a:p>
        </p:txBody>
      </p:sp>
      <p:grpSp>
        <p:nvGrpSpPr>
          <p:cNvPr id="427012" name="Group 4"/>
          <p:cNvGrpSpPr>
            <a:grpSpLocks/>
          </p:cNvGrpSpPr>
          <p:nvPr/>
        </p:nvGrpSpPr>
        <p:grpSpPr bwMode="auto">
          <a:xfrm>
            <a:off x="876300" y="2133600"/>
            <a:ext cx="3332163" cy="3363913"/>
            <a:chOff x="456" y="1632"/>
            <a:chExt cx="2099" cy="2119"/>
          </a:xfrm>
        </p:grpSpPr>
        <p:sp>
          <p:nvSpPr>
            <p:cNvPr id="427013" name="Oval 5"/>
            <p:cNvSpPr>
              <a:spLocks noChangeArrowheads="1"/>
            </p:cNvSpPr>
            <p:nvPr/>
          </p:nvSpPr>
          <p:spPr bwMode="auto">
            <a:xfrm>
              <a:off x="1087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14" name="Oval 6"/>
            <p:cNvSpPr>
              <a:spLocks noChangeArrowheads="1"/>
            </p:cNvSpPr>
            <p:nvPr/>
          </p:nvSpPr>
          <p:spPr bwMode="auto">
            <a:xfrm>
              <a:off x="1087" y="3031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15" name="Oval 7"/>
            <p:cNvSpPr>
              <a:spLocks noChangeArrowheads="1"/>
            </p:cNvSpPr>
            <p:nvPr/>
          </p:nvSpPr>
          <p:spPr bwMode="auto">
            <a:xfrm>
              <a:off x="1087" y="3655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16" name="Oval 8"/>
            <p:cNvSpPr>
              <a:spLocks noChangeArrowheads="1"/>
            </p:cNvSpPr>
            <p:nvPr/>
          </p:nvSpPr>
          <p:spPr bwMode="auto">
            <a:xfrm>
              <a:off x="1087" y="163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17" name="Text Box 9"/>
            <p:cNvSpPr txBox="1">
              <a:spLocks noChangeArrowheads="1"/>
            </p:cNvSpPr>
            <p:nvPr/>
          </p:nvSpPr>
          <p:spPr bwMode="auto">
            <a:xfrm>
              <a:off x="532" y="1788"/>
              <a:ext cx="55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427018" name="Text Box 10"/>
            <p:cNvSpPr txBox="1">
              <a:spLocks noChangeArrowheads="1"/>
            </p:cNvSpPr>
            <p:nvPr/>
          </p:nvSpPr>
          <p:spPr bwMode="auto">
            <a:xfrm>
              <a:off x="456" y="2469"/>
              <a:ext cx="60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-1</a:t>
              </a:r>
            </a:p>
          </p:txBody>
        </p:sp>
        <p:sp>
          <p:nvSpPr>
            <p:cNvPr id="427019" name="Line 11"/>
            <p:cNvSpPr>
              <a:spLocks noChangeShapeType="1"/>
            </p:cNvSpPr>
            <p:nvPr/>
          </p:nvSpPr>
          <p:spPr bwMode="auto">
            <a:xfrm>
              <a:off x="587" y="16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20" name="Line 12"/>
            <p:cNvSpPr>
              <a:spLocks noChangeShapeType="1"/>
            </p:cNvSpPr>
            <p:nvPr/>
          </p:nvSpPr>
          <p:spPr bwMode="auto">
            <a:xfrm>
              <a:off x="587" y="240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21" name="Line 13"/>
            <p:cNvSpPr>
              <a:spLocks noChangeShapeType="1"/>
            </p:cNvSpPr>
            <p:nvPr/>
          </p:nvSpPr>
          <p:spPr bwMode="auto">
            <a:xfrm>
              <a:off x="587" y="3079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22" name="Line 14"/>
            <p:cNvSpPr>
              <a:spLocks noChangeShapeType="1"/>
            </p:cNvSpPr>
            <p:nvPr/>
          </p:nvSpPr>
          <p:spPr bwMode="auto">
            <a:xfrm>
              <a:off x="587" y="3703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23" name="Text Box 15"/>
            <p:cNvSpPr txBox="1">
              <a:spLocks noChangeArrowheads="1"/>
            </p:cNvSpPr>
            <p:nvPr/>
          </p:nvSpPr>
          <p:spPr bwMode="auto">
            <a:xfrm>
              <a:off x="464" y="3132"/>
              <a:ext cx="64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2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-1</a:t>
              </a:r>
            </a:p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2</a:t>
              </a:r>
              <a:endParaRPr lang="en-US" sz="1800">
                <a:effectLst/>
              </a:endParaRPr>
            </a:p>
          </p:txBody>
        </p:sp>
      </p:grpSp>
      <p:sp>
        <p:nvSpPr>
          <p:cNvPr id="427035" name="Text Box 27"/>
          <p:cNvSpPr txBox="1">
            <a:spLocks noChangeArrowheads="1"/>
          </p:cNvSpPr>
          <p:nvPr/>
        </p:nvSpPr>
        <p:spPr bwMode="auto">
          <a:xfrm>
            <a:off x="4222750" y="3124200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427036" name="Text Box 28"/>
          <p:cNvSpPr txBox="1">
            <a:spLocks noChangeArrowheads="1"/>
          </p:cNvSpPr>
          <p:nvPr/>
        </p:nvSpPr>
        <p:spPr bwMode="auto">
          <a:xfrm>
            <a:off x="4225925" y="4170363"/>
            <a:ext cx="118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</a:p>
        </p:txBody>
      </p:sp>
      <p:sp>
        <p:nvSpPr>
          <p:cNvPr id="427037" name="Text Box 29"/>
          <p:cNvSpPr txBox="1">
            <a:spLocks noChangeArrowheads="1"/>
          </p:cNvSpPr>
          <p:nvPr/>
        </p:nvSpPr>
        <p:spPr bwMode="auto">
          <a:xfrm>
            <a:off x="4260850" y="523716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-2</a:t>
            </a:r>
          </a:p>
        </p:txBody>
      </p:sp>
      <p:sp>
        <p:nvSpPr>
          <p:cNvPr id="427038" name="Text Box 30"/>
          <p:cNvSpPr txBox="1">
            <a:spLocks noChangeArrowheads="1"/>
          </p:cNvSpPr>
          <p:nvPr/>
        </p:nvSpPr>
        <p:spPr bwMode="auto">
          <a:xfrm>
            <a:off x="4286250" y="20574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0</a:t>
            </a:r>
          </a:p>
        </p:txBody>
      </p:sp>
      <p:grpSp>
        <p:nvGrpSpPr>
          <p:cNvPr id="427050" name="Group 42"/>
          <p:cNvGrpSpPr>
            <a:grpSpLocks/>
          </p:cNvGrpSpPr>
          <p:nvPr/>
        </p:nvGrpSpPr>
        <p:grpSpPr bwMode="auto">
          <a:xfrm>
            <a:off x="1905000" y="3657600"/>
            <a:ext cx="1749425" cy="1066800"/>
            <a:chOff x="1200" y="2688"/>
            <a:chExt cx="1102" cy="672"/>
          </a:xfrm>
        </p:grpSpPr>
        <p:sp>
          <p:nvSpPr>
            <p:cNvPr id="427039" name="Text Box 31"/>
            <p:cNvSpPr txBox="1">
              <a:spLocks noChangeArrowheads="1"/>
            </p:cNvSpPr>
            <p:nvPr/>
          </p:nvSpPr>
          <p:spPr bwMode="auto">
            <a:xfrm>
              <a:off x="1556" y="3024"/>
              <a:ext cx="74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-2</a:t>
              </a:r>
            </a:p>
          </p:txBody>
        </p:sp>
        <p:sp>
          <p:nvSpPr>
            <p:cNvPr id="427040" name="Freeform 32"/>
            <p:cNvSpPr>
              <a:spLocks/>
            </p:cNvSpPr>
            <p:nvPr/>
          </p:nvSpPr>
          <p:spPr bwMode="auto">
            <a:xfrm>
              <a:off x="1200" y="3264"/>
              <a:ext cx="720" cy="96"/>
            </a:xfrm>
            <a:custGeom>
              <a:avLst/>
              <a:gdLst>
                <a:gd name="T0" fmla="*/ 0 w 720"/>
                <a:gd name="T1" fmla="*/ 96 h 96"/>
                <a:gd name="T2" fmla="*/ 720 w 720"/>
                <a:gd name="T3" fmla="*/ 96 h 96"/>
                <a:gd name="T4" fmla="*/ 720 w 720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96">
                  <a:moveTo>
                    <a:pt x="0" y="96"/>
                  </a:moveTo>
                  <a:lnTo>
                    <a:pt x="720" y="96"/>
                  </a:lnTo>
                  <a:lnTo>
                    <a:pt x="72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41" name="Freeform 33"/>
            <p:cNvSpPr>
              <a:spLocks/>
            </p:cNvSpPr>
            <p:nvPr/>
          </p:nvSpPr>
          <p:spPr bwMode="auto">
            <a:xfrm>
              <a:off x="1200" y="2688"/>
              <a:ext cx="480" cy="384"/>
            </a:xfrm>
            <a:custGeom>
              <a:avLst/>
              <a:gdLst>
                <a:gd name="T0" fmla="*/ 0 w 480"/>
                <a:gd name="T1" fmla="*/ 0 h 384"/>
                <a:gd name="T2" fmla="*/ 480 w 480"/>
                <a:gd name="T3" fmla="*/ 0 h 384"/>
                <a:gd name="T4" fmla="*/ 480 w 480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384">
                  <a:moveTo>
                    <a:pt x="0" y="0"/>
                  </a:moveTo>
                  <a:lnTo>
                    <a:pt x="480" y="0"/>
                  </a:lnTo>
                  <a:lnTo>
                    <a:pt x="480" y="38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7051" name="Group 43"/>
          <p:cNvGrpSpPr>
            <a:grpSpLocks/>
          </p:cNvGrpSpPr>
          <p:nvPr/>
        </p:nvGrpSpPr>
        <p:grpSpPr bwMode="auto">
          <a:xfrm>
            <a:off x="1828800" y="2590800"/>
            <a:ext cx="2254250" cy="1676400"/>
            <a:chOff x="1152" y="2016"/>
            <a:chExt cx="1420" cy="1056"/>
          </a:xfrm>
        </p:grpSpPr>
        <p:sp>
          <p:nvSpPr>
            <p:cNvPr id="427043" name="Text Box 35"/>
            <p:cNvSpPr txBox="1">
              <a:spLocks noChangeArrowheads="1"/>
            </p:cNvSpPr>
            <p:nvPr/>
          </p:nvSpPr>
          <p:spPr bwMode="auto">
            <a:xfrm>
              <a:off x="1826" y="2352"/>
              <a:ext cx="74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-2</a:t>
              </a:r>
            </a:p>
          </p:txBody>
        </p:sp>
        <p:sp>
          <p:nvSpPr>
            <p:cNvPr id="427044" name="Line 36"/>
            <p:cNvSpPr>
              <a:spLocks noChangeShapeType="1"/>
            </p:cNvSpPr>
            <p:nvPr/>
          </p:nvSpPr>
          <p:spPr bwMode="auto">
            <a:xfrm flipV="1">
              <a:off x="2064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45" name="Freeform 37"/>
            <p:cNvSpPr>
              <a:spLocks/>
            </p:cNvSpPr>
            <p:nvPr/>
          </p:nvSpPr>
          <p:spPr bwMode="auto">
            <a:xfrm>
              <a:off x="1152" y="2016"/>
              <a:ext cx="960" cy="384"/>
            </a:xfrm>
            <a:custGeom>
              <a:avLst/>
              <a:gdLst>
                <a:gd name="T0" fmla="*/ 0 w 960"/>
                <a:gd name="T1" fmla="*/ 0 h 384"/>
                <a:gd name="T2" fmla="*/ 960 w 960"/>
                <a:gd name="T3" fmla="*/ 0 h 384"/>
                <a:gd name="T4" fmla="*/ 960 w 960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384">
                  <a:moveTo>
                    <a:pt x="0" y="0"/>
                  </a:moveTo>
                  <a:lnTo>
                    <a:pt x="960" y="0"/>
                  </a:lnTo>
                  <a:lnTo>
                    <a:pt x="960" y="38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7052" name="Group 44"/>
          <p:cNvGrpSpPr>
            <a:grpSpLocks/>
          </p:cNvGrpSpPr>
          <p:nvPr/>
        </p:nvGrpSpPr>
        <p:grpSpPr bwMode="auto">
          <a:xfrm>
            <a:off x="1828800" y="3581400"/>
            <a:ext cx="2257425" cy="1676400"/>
            <a:chOff x="1152" y="2640"/>
            <a:chExt cx="1422" cy="1056"/>
          </a:xfrm>
        </p:grpSpPr>
        <p:sp>
          <p:nvSpPr>
            <p:cNvPr id="427046" name="Text Box 38"/>
            <p:cNvSpPr txBox="1">
              <a:spLocks noChangeArrowheads="1"/>
            </p:cNvSpPr>
            <p:nvPr/>
          </p:nvSpPr>
          <p:spPr bwMode="auto">
            <a:xfrm>
              <a:off x="2015" y="3446"/>
              <a:ext cx="55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-2</a:t>
              </a:r>
            </a:p>
          </p:txBody>
        </p:sp>
        <p:sp>
          <p:nvSpPr>
            <p:cNvPr id="427047" name="Line 39"/>
            <p:cNvSpPr>
              <a:spLocks noChangeShapeType="1"/>
            </p:cNvSpPr>
            <p:nvPr/>
          </p:nvSpPr>
          <p:spPr bwMode="auto">
            <a:xfrm>
              <a:off x="1152" y="355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48" name="Line 40"/>
            <p:cNvSpPr>
              <a:spLocks noChangeShapeType="1"/>
            </p:cNvSpPr>
            <p:nvPr/>
          </p:nvSpPr>
          <p:spPr bwMode="auto">
            <a:xfrm>
              <a:off x="2400" y="264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7049" name="Text Box 41"/>
          <p:cNvSpPr txBox="1">
            <a:spLocks noChangeArrowheads="1"/>
          </p:cNvSpPr>
          <p:nvPr/>
        </p:nvSpPr>
        <p:spPr bwMode="auto">
          <a:xfrm>
            <a:off x="5605463" y="4202113"/>
            <a:ext cx="1328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Non-local!</a:t>
            </a:r>
          </a:p>
        </p:txBody>
      </p:sp>
      <p:sp>
        <p:nvSpPr>
          <p:cNvPr id="427053" name="Text Box 45"/>
          <p:cNvSpPr txBox="1">
            <a:spLocks noChangeArrowheads="1"/>
          </p:cNvSpPr>
          <p:nvPr/>
        </p:nvSpPr>
        <p:spPr bwMode="auto">
          <a:xfrm>
            <a:off x="5638800" y="1828800"/>
            <a:ext cx="3368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Interpolation re-orders the</a:t>
            </a:r>
          </a:p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sum to make the proof local.</a:t>
            </a:r>
          </a:p>
        </p:txBody>
      </p:sp>
      <p:grpSp>
        <p:nvGrpSpPr>
          <p:cNvPr id="427059" name="Group 51"/>
          <p:cNvGrpSpPr>
            <a:grpSpLocks/>
          </p:cNvGrpSpPr>
          <p:nvPr/>
        </p:nvGrpSpPr>
        <p:grpSpPr bwMode="auto">
          <a:xfrm>
            <a:off x="1828800" y="2590800"/>
            <a:ext cx="1711325" cy="1433513"/>
            <a:chOff x="1152" y="2016"/>
            <a:chExt cx="1078" cy="903"/>
          </a:xfrm>
        </p:grpSpPr>
        <p:sp>
          <p:nvSpPr>
            <p:cNvPr id="427054" name="Text Box 46"/>
            <p:cNvSpPr txBox="1">
              <a:spLocks noChangeArrowheads="1"/>
            </p:cNvSpPr>
            <p:nvPr/>
          </p:nvSpPr>
          <p:spPr bwMode="auto">
            <a:xfrm>
              <a:off x="1584" y="2688"/>
              <a:ext cx="6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-1</a:t>
              </a:r>
            </a:p>
          </p:txBody>
        </p:sp>
        <p:sp>
          <p:nvSpPr>
            <p:cNvPr id="427057" name="Freeform 49"/>
            <p:cNvSpPr>
              <a:spLocks/>
            </p:cNvSpPr>
            <p:nvPr/>
          </p:nvSpPr>
          <p:spPr bwMode="auto">
            <a:xfrm>
              <a:off x="1152" y="2016"/>
              <a:ext cx="672" cy="672"/>
            </a:xfrm>
            <a:custGeom>
              <a:avLst/>
              <a:gdLst>
                <a:gd name="T0" fmla="*/ 0 w 672"/>
                <a:gd name="T1" fmla="*/ 0 h 672"/>
                <a:gd name="T2" fmla="*/ 672 w 672"/>
                <a:gd name="T3" fmla="*/ 0 h 672"/>
                <a:gd name="T4" fmla="*/ 672 w 672"/>
                <a:gd name="T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672">
                  <a:moveTo>
                    <a:pt x="0" y="0"/>
                  </a:moveTo>
                  <a:lnTo>
                    <a:pt x="672" y="0"/>
                  </a:lnTo>
                  <a:lnTo>
                    <a:pt x="672" y="6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58" name="Line 50"/>
            <p:cNvSpPr>
              <a:spLocks noChangeShapeType="1"/>
            </p:cNvSpPr>
            <p:nvPr/>
          </p:nvSpPr>
          <p:spPr bwMode="auto">
            <a:xfrm>
              <a:off x="1200" y="2736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7062" name="Group 54"/>
          <p:cNvGrpSpPr>
            <a:grpSpLocks/>
          </p:cNvGrpSpPr>
          <p:nvPr/>
        </p:nvGrpSpPr>
        <p:grpSpPr bwMode="auto">
          <a:xfrm>
            <a:off x="1905000" y="4038600"/>
            <a:ext cx="1635125" cy="838200"/>
            <a:chOff x="1200" y="2928"/>
            <a:chExt cx="1030" cy="528"/>
          </a:xfrm>
        </p:grpSpPr>
        <p:sp>
          <p:nvSpPr>
            <p:cNvPr id="427055" name="Text Box 47"/>
            <p:cNvSpPr txBox="1">
              <a:spLocks noChangeArrowheads="1"/>
            </p:cNvSpPr>
            <p:nvPr/>
          </p:nvSpPr>
          <p:spPr bwMode="auto">
            <a:xfrm>
              <a:off x="1584" y="3225"/>
              <a:ext cx="6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-2</a:t>
              </a:r>
            </a:p>
          </p:txBody>
        </p:sp>
        <p:sp>
          <p:nvSpPr>
            <p:cNvPr id="427060" name="Line 52"/>
            <p:cNvSpPr>
              <a:spLocks noChangeShapeType="1"/>
            </p:cNvSpPr>
            <p:nvPr/>
          </p:nvSpPr>
          <p:spPr bwMode="auto">
            <a:xfrm>
              <a:off x="1824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61" name="Line 53"/>
            <p:cNvSpPr>
              <a:spLocks noChangeShapeType="1"/>
            </p:cNvSpPr>
            <p:nvPr/>
          </p:nvSpPr>
          <p:spPr bwMode="auto">
            <a:xfrm>
              <a:off x="1200" y="33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7065" name="Group 57"/>
          <p:cNvGrpSpPr>
            <a:grpSpLocks/>
          </p:cNvGrpSpPr>
          <p:nvPr/>
        </p:nvGrpSpPr>
        <p:grpSpPr bwMode="auto">
          <a:xfrm>
            <a:off x="1905000" y="4800600"/>
            <a:ext cx="1468438" cy="442913"/>
            <a:chOff x="1200" y="3408"/>
            <a:chExt cx="925" cy="279"/>
          </a:xfrm>
        </p:grpSpPr>
        <p:sp>
          <p:nvSpPr>
            <p:cNvPr id="427056" name="Text Box 48"/>
            <p:cNvSpPr txBox="1">
              <a:spLocks noChangeArrowheads="1"/>
            </p:cNvSpPr>
            <p:nvPr/>
          </p:nvSpPr>
          <p:spPr bwMode="auto">
            <a:xfrm>
              <a:off x="1689" y="3456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-2</a:t>
              </a:r>
            </a:p>
          </p:txBody>
        </p:sp>
        <p:sp>
          <p:nvSpPr>
            <p:cNvPr id="427063" name="Line 55"/>
            <p:cNvSpPr>
              <a:spLocks noChangeShapeType="1"/>
            </p:cNvSpPr>
            <p:nvPr/>
          </p:nvSpPr>
          <p:spPr bwMode="auto">
            <a:xfrm>
              <a:off x="1872" y="34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64" name="Line 56"/>
            <p:cNvSpPr>
              <a:spLocks noChangeShapeType="1"/>
            </p:cNvSpPr>
            <p:nvPr/>
          </p:nvSpPr>
          <p:spPr bwMode="auto">
            <a:xfrm>
              <a:off x="1200" y="350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15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7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7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7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27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35" grpId="0"/>
      <p:bldP spid="427036" grpId="0"/>
      <p:bldP spid="427037" grpId="0"/>
      <p:bldP spid="427038" grpId="0"/>
      <p:bldP spid="427049" grpId="0"/>
      <p:bldP spid="427049" grpId="1"/>
      <p:bldP spid="42705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Interpolant</a:t>
            </a:r>
            <a:r>
              <a:rPr lang="en-US" dirty="0" smtClean="0"/>
              <a:t>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447800"/>
          </a:xfrm>
        </p:spPr>
        <p:txBody>
          <a:bodyPr/>
          <a:lstStyle/>
          <a:p>
            <a:r>
              <a:rPr lang="en-US" dirty="0" smtClean="0"/>
              <a:t>We measure the cost or complexity of a local proof by the deductions produced.</a:t>
            </a:r>
          </a:p>
          <a:p>
            <a:r>
              <a:rPr lang="en-US" dirty="0" smtClean="0"/>
              <a:t>Simple non-local proofs generated by the SMT solver can be far from optimal when translated to local form, however.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00200" y="2819400"/>
            <a:ext cx="1692309" cy="2762310"/>
            <a:chOff x="1600200" y="2819400"/>
            <a:chExt cx="1692309" cy="2762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752600" y="3257490"/>
                  <a:ext cx="9861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≤0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3257490"/>
                  <a:ext cx="9861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752600" y="3581400"/>
                  <a:ext cx="15399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3581400"/>
                  <a:ext cx="1539909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52600" y="3962400"/>
                  <a:ext cx="15399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3962400"/>
                  <a:ext cx="1539909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752600" y="4343400"/>
                  <a:ext cx="15399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4343400"/>
                  <a:ext cx="1539909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00200" y="4724400"/>
                  <a:ext cx="12714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100≤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724400"/>
                  <a:ext cx="1271438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1600200" y="51816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600200" y="5181600"/>
                  <a:ext cx="11607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100≤3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5181600"/>
                  <a:ext cx="1160702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1600200" y="2819400"/>
              <a:ext cx="16225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Farkas</a:t>
              </a:r>
              <a:r>
                <a:rPr lang="en-US" dirty="0" smtClean="0">
                  <a:solidFill>
                    <a:srgbClr val="C00000"/>
                  </a:solidFill>
                </a:rPr>
                <a:t> proof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34266" y="2819400"/>
            <a:ext cx="1394934" cy="2095380"/>
            <a:chOff x="3634266" y="2819400"/>
            <a:chExt cx="1394934" cy="2095380"/>
          </a:xfrm>
        </p:grpSpPr>
        <p:sp>
          <p:nvSpPr>
            <p:cNvPr id="14" name="TextBox 13"/>
            <p:cNvSpPr txBox="1"/>
            <p:nvPr/>
          </p:nvSpPr>
          <p:spPr>
            <a:xfrm>
              <a:off x="3634266" y="2819400"/>
              <a:ext cx="1394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Interpolant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710466" y="3429000"/>
                  <a:ext cx="9861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≤0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466" y="3429000"/>
                  <a:ext cx="986103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710466" y="3790890"/>
                  <a:ext cx="9861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≤1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466" y="3790890"/>
                  <a:ext cx="986103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10466" y="4152780"/>
                  <a:ext cx="9861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≤2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466" y="4152780"/>
                  <a:ext cx="986103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710466" y="4514670"/>
                  <a:ext cx="9861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≤3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466" y="4514670"/>
                  <a:ext cx="986103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/>
          <p:cNvSpPr txBox="1"/>
          <p:nvPr/>
        </p:nvSpPr>
        <p:spPr>
          <a:xfrm>
            <a:off x="5867400" y="3505200"/>
            <a:ext cx="29212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A </a:t>
            </a:r>
            <a:r>
              <a:rPr lang="en-US" dirty="0" err="1" smtClean="0">
                <a:effectLst/>
              </a:rPr>
              <a:t>Farkas</a:t>
            </a:r>
            <a:r>
              <a:rPr lang="en-US" dirty="0" smtClean="0">
                <a:effectLst/>
              </a:rPr>
              <a:t> proof involving</a:t>
            </a:r>
          </a:p>
          <a:p>
            <a:r>
              <a:rPr lang="en-US" dirty="0" smtClean="0">
                <a:effectLst/>
              </a:rPr>
              <a:t>different variables or </a:t>
            </a:r>
          </a:p>
          <a:p>
            <a:r>
              <a:rPr lang="en-US" dirty="0" smtClean="0">
                <a:effectLst/>
              </a:rPr>
              <a:t>constraints might yield</a:t>
            </a:r>
          </a:p>
          <a:p>
            <a:r>
              <a:rPr lang="en-US" dirty="0" smtClean="0">
                <a:effectLst/>
              </a:rPr>
              <a:t>simpler </a:t>
            </a:r>
            <a:r>
              <a:rPr lang="en-US" dirty="0" err="1" smtClean="0">
                <a:effectLst/>
              </a:rPr>
              <a:t>interpolant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48340" y="57150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To produce good quality (simple) </a:t>
            </a:r>
            <a:r>
              <a:rPr lang="en-US" dirty="0" err="1" smtClean="0">
                <a:effectLst/>
              </a:rPr>
              <a:t>interpolants</a:t>
            </a:r>
            <a:r>
              <a:rPr lang="en-US" dirty="0" smtClean="0">
                <a:effectLst/>
              </a:rPr>
              <a:t>, we may need to modify the theory solvers to search for better proofs.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50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Feasible interpolation and SMT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1" y="1219200"/>
            <a:ext cx="8686800" cy="52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Think of an interpolant as a proof in </a:t>
            </a:r>
            <a:r>
              <a:rPr lang="en-US" i="1" dirty="0" smtClean="0">
                <a:effectLst/>
              </a:rPr>
              <a:t>interpolated form:</a:t>
            </a:r>
            <a:r>
              <a:rPr lang="en-US" dirty="0" smtClean="0">
                <a:effectLst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06050" y="2147712"/>
            <a:ext cx="2641600" cy="947622"/>
            <a:chOff x="2641600" y="5187244"/>
            <a:chExt cx="2641600" cy="9476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754489" y="5204177"/>
                  <a:ext cx="8411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/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⊢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𝐼</m:t>
                        </m:r>
                      </m:oMath>
                    </m:oMathPara>
                  </a14:m>
                  <a:endParaRPr lang="en-US" dirty="0" smtClean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489" y="5204177"/>
                  <a:ext cx="84112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182543" y="5187244"/>
                  <a:ext cx="10442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/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⊢¬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𝐼</m:t>
                        </m:r>
                      </m:oMath>
                    </m:oMathPara>
                  </a14:m>
                  <a:endParaRPr lang="en-US" dirty="0" smtClean="0">
                    <a:effectLst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543" y="5187244"/>
                  <a:ext cx="104426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2641600" y="5678311"/>
              <a:ext cx="2641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420533" y="5734756"/>
                  <a:ext cx="11608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/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⊢ ⊥</m:t>
                        </m:r>
                      </m:oMath>
                    </m:oMathPara>
                  </a14:m>
                  <a:endParaRPr lang="en-US" dirty="0" smtClean="0">
                    <a:effectLst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0533" y="5734756"/>
                  <a:ext cx="1160831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1557872" y="2017890"/>
            <a:ext cx="2777067" cy="707886"/>
            <a:chOff x="993422" y="5057422"/>
            <a:chExt cx="2777067" cy="707886"/>
          </a:xfrm>
        </p:grpSpPr>
        <p:sp>
          <p:nvSpPr>
            <p:cNvPr id="14" name="Oval 13"/>
            <p:cNvSpPr/>
            <p:nvPr/>
          </p:nvSpPr>
          <p:spPr bwMode="auto">
            <a:xfrm>
              <a:off x="2596444" y="5136444"/>
              <a:ext cx="1174045" cy="53057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16" name="Straight Connector 15"/>
            <p:cNvCxnSpPr>
              <a:stCxn id="14" idx="2"/>
            </p:cNvCxnSpPr>
            <p:nvPr/>
          </p:nvCxnSpPr>
          <p:spPr bwMode="auto">
            <a:xfrm flipH="1" flipV="1">
              <a:off x="2020711" y="5396089"/>
              <a:ext cx="575733" cy="56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93422" y="5057422"/>
                  <a:ext cx="100001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effectLst/>
                    </a:rPr>
                    <a:t>reason</a:t>
                  </a:r>
                </a:p>
                <a:p>
                  <a:r>
                    <a:rPr lang="en-US" dirty="0" smtClean="0">
                      <a:effectLst/>
                    </a:rPr>
                    <a:t>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)</m:t>
                      </m:r>
                    </m:oMath>
                  </a14:m>
                  <a:endParaRPr lang="en-US" dirty="0" smtClean="0">
                    <a:effectLst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422" y="5057422"/>
                  <a:ext cx="1000017" cy="70788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6707" t="-3448" r="-2439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4690538" y="2023534"/>
            <a:ext cx="2873456" cy="707886"/>
            <a:chOff x="4126088" y="5063066"/>
            <a:chExt cx="2873456" cy="707886"/>
          </a:xfrm>
        </p:grpSpPr>
        <p:sp>
          <p:nvSpPr>
            <p:cNvPr id="18" name="Oval 17"/>
            <p:cNvSpPr/>
            <p:nvPr/>
          </p:nvSpPr>
          <p:spPr bwMode="auto">
            <a:xfrm>
              <a:off x="4126088" y="5130800"/>
              <a:ext cx="1174045" cy="53057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H="1" flipV="1">
              <a:off x="5322711" y="5390446"/>
              <a:ext cx="575733" cy="56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988754" y="5063066"/>
                  <a:ext cx="101079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effectLst/>
                    </a:rPr>
                    <a:t>reason</a:t>
                  </a:r>
                </a:p>
                <a:p>
                  <a:r>
                    <a:rPr lang="en-US" dirty="0" smtClean="0">
                      <a:effectLst/>
                    </a:rPr>
                    <a:t>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)</m:t>
                      </m:r>
                    </m:oMath>
                  </a14:m>
                  <a:endParaRPr lang="en-US" dirty="0" smtClean="0">
                    <a:effectLst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754" y="5063066"/>
                  <a:ext cx="1010790" cy="70788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6024" t="-3448" r="-1807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4400" y="4191000"/>
                <a:ext cx="694747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/>
                  </a:rPr>
                  <a:t>Interpolation is dividing the proof into two parts, one in the </a:t>
                </a:r>
              </a:p>
              <a:p>
                <a:r>
                  <a:rPr lang="en-US" dirty="0" smtClean="0">
                    <a:effectLst/>
                  </a:rPr>
                  <a:t>vocabulary of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effectLst/>
                  </a:rPr>
                  <a:t> and one in the vocabulary of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effectLst/>
                  </a:rPr>
                  <a:t>, divided by</a:t>
                </a:r>
              </a:p>
              <a:p>
                <a:r>
                  <a:rPr lang="en-US" dirty="0" smtClean="0">
                    <a:effectLst/>
                  </a:rPr>
                  <a:t>a single cut on the </a:t>
                </a:r>
                <a:r>
                  <a:rPr lang="en-US" dirty="0" err="1" smtClean="0">
                    <a:effectLst/>
                  </a:rPr>
                  <a:t>interpolant</a:t>
                </a:r>
                <a:r>
                  <a:rPr lang="en-US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>
                    <a:effectLst/>
                  </a:rPr>
                  <a:t>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91000"/>
                <a:ext cx="6947479" cy="1015663"/>
              </a:xfrm>
              <a:prstGeom prst="rect">
                <a:avLst/>
              </a:prstGeom>
              <a:blipFill rotWithShape="1">
                <a:blip r:embed="rId10"/>
                <a:stretch>
                  <a:fillRect l="-877" t="-2410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4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Feasible interpolation and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"/>
          </a:xfrm>
        </p:spPr>
        <p:txBody>
          <a:bodyPr/>
          <a:lstStyle/>
          <a:p>
            <a:r>
              <a:rPr lang="en-US" dirty="0" smtClean="0"/>
              <a:t>Propositional resolution has </a:t>
            </a:r>
            <a:r>
              <a:rPr lang="en-US" i="1" dirty="0" smtClean="0"/>
              <a:t>linear-time</a:t>
            </a:r>
            <a:r>
              <a:rPr lang="en-US" dirty="0" smtClean="0"/>
              <a:t> interpolation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90140" y="1612093"/>
                <a:ext cx="7343870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/>
                  </a:rPr>
                  <a:t>Color a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>
                    <a:effectLst/>
                  </a:rPr>
                  <a:t> </a:t>
                </a:r>
                <a:r>
                  <a:rPr lang="en-US" dirty="0" smtClean="0">
                    <a:solidFill>
                      <a:srgbClr val="990033"/>
                    </a:solidFill>
                    <a:effectLst/>
                  </a:rPr>
                  <a:t>red</a:t>
                </a:r>
                <a:r>
                  <a:rPr lang="en-US" dirty="0" smtClean="0">
                    <a:effectLst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effectLst/>
                            <a:latin typeface="Cambria Math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effectLst/>
                        <a:latin typeface="Cambria Math"/>
                      </a:rPr>
                      <m:t>⊆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𝑉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(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𝐴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/>
                  </a:rPr>
                  <a:t> and </a:t>
                </a:r>
                <a:r>
                  <a:rPr lang="en-US" dirty="0" smtClean="0">
                    <a:solidFill>
                      <a:srgbClr val="006600"/>
                    </a:solidFill>
                    <a:effectLst/>
                  </a:rPr>
                  <a:t>green</a:t>
                </a:r>
                <a:r>
                  <a:rPr lang="en-US" dirty="0" smtClean="0">
                    <a:effectLst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</a:rPr>
                          <m:t>𝜙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</a:rPr>
                      <m:t>⊆</m:t>
                    </m:r>
                    <m:r>
                      <a:rPr lang="en-US" i="1">
                        <a:effectLst/>
                        <a:latin typeface="Cambria Math"/>
                      </a:rPr>
                      <m:t>𝑉</m:t>
                    </m:r>
                    <m:r>
                      <a:rPr lang="en-US" i="1">
                        <a:effectLst/>
                        <a:latin typeface="Cambria Math"/>
                      </a:rPr>
                      <m:t>(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𝐵</m:t>
                    </m:r>
                    <m:r>
                      <a:rPr lang="en-US" i="1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40" y="1612093"/>
                <a:ext cx="734387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746" t="-4412" b="-25000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9287" y="2577290"/>
                <a:ext cx="29051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33"/>
                          </a:solidFill>
                          <a:effectLst/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90033"/>
                              </a:solidFill>
                              <a:effectLst/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33"/>
                                  </a:solidFill>
                                  <a:effectLst/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effectLst/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00"/>
                          </a:solidFill>
                          <a:effectLst/>
                          <a:latin typeface="Cambria Math"/>
                        </a:rPr>
                        <m:t>…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effectLst/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effectLst/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effectLst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87" y="2577290"/>
                <a:ext cx="2905154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3424441" y="2577290"/>
            <a:ext cx="5082594" cy="400110"/>
            <a:chOff x="3424441" y="3403594"/>
            <a:chExt cx="5082594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82536" y="3403594"/>
                  <a:ext cx="198182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990033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⊢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990033"/>
                                </a:solidFill>
                                <a:effectLst/>
                                <a:latin typeface="Cambria Math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990033"/>
                                    </a:solidFill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effectLst/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rgbClr val="990033"/>
                                </a:solidFill>
                                <a:effectLst/>
                                <a:latin typeface="Cambria Math"/>
                              </a:rPr>
                              <m:t>𝐼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US" dirty="0" smtClean="0">
                    <a:effectLst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536" y="3403594"/>
                  <a:ext cx="1981825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434673" y="3403594"/>
                  <a:ext cx="20723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⊢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effectLst/>
                                <a:latin typeface="Cambria Math"/>
                              </a:rPr>
                              <m:t>¬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effectLst/>
                                <a:latin typeface="Cambria Math"/>
                              </a:rPr>
                              <m:t>𝐼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effectLst/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effectLst/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effectLst/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effectLst/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effectLst/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effectLst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673" y="3403594"/>
                  <a:ext cx="207236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5" idx="3"/>
              <a:endCxn id="6" idx="1"/>
            </p:cNvCxnSpPr>
            <p:nvPr/>
          </p:nvCxnSpPr>
          <p:spPr bwMode="auto">
            <a:xfrm flipV="1">
              <a:off x="3424441" y="3603649"/>
              <a:ext cx="758095" cy="118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742207" y="3824711"/>
            <a:ext cx="5798815" cy="400110"/>
            <a:chOff x="1742207" y="4651015"/>
            <a:chExt cx="5798815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244625" y="4651015"/>
                  <a:ext cx="101515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990033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⊢</m:t>
                        </m:r>
                        <m:sSub>
                          <m:sSubPr>
                            <m:ctrlPr>
                              <a:rPr lang="en-US" b="0" i="1" smtClean="0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33"/>
                                </a:solidFill>
                                <a:effectLst/>
                                <a:latin typeface="Cambria Math"/>
                              </a:rPr>
                              <m:t>𝐼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US" dirty="0" smtClean="0">
                    <a:effectLst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4625" y="4651015"/>
                  <a:ext cx="101515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496762" y="4651015"/>
                  <a:ext cx="10442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⊢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𝐼</m:t>
                        </m:r>
                      </m:oMath>
                    </m:oMathPara>
                  </a14:m>
                  <a:endParaRPr lang="en-US" dirty="0" smtClean="0">
                    <a:effectLst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6762" y="4651015"/>
                  <a:ext cx="104426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14" idx="3"/>
              <a:endCxn id="15" idx="1"/>
            </p:cNvCxnSpPr>
            <p:nvPr/>
          </p:nvCxnSpPr>
          <p:spPr bwMode="auto">
            <a:xfrm>
              <a:off x="1742207" y="4851070"/>
              <a:ext cx="250241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581376" y="3248086"/>
            <a:ext cx="1160831" cy="976735"/>
            <a:chOff x="581376" y="4074390"/>
            <a:chExt cx="1160831" cy="976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81376" y="4651015"/>
                  <a:ext cx="11608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990033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effectLst/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⊢ ⊥</m:t>
                        </m:r>
                      </m:oMath>
                    </m:oMathPara>
                  </a14:m>
                  <a:endParaRPr lang="en-US" dirty="0" smtClean="0">
                    <a:effectLst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76" y="4651015"/>
                  <a:ext cx="1160831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 rot="5400000">
              <a:off x="1004711" y="4072466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...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16076" y="3248086"/>
            <a:ext cx="2640954" cy="396262"/>
            <a:chOff x="4316076" y="4074390"/>
            <a:chExt cx="2640954" cy="396262"/>
          </a:xfrm>
        </p:grpSpPr>
        <p:sp>
          <p:nvSpPr>
            <p:cNvPr id="19" name="TextBox 18"/>
            <p:cNvSpPr txBox="1"/>
            <p:nvPr/>
          </p:nvSpPr>
          <p:spPr>
            <a:xfrm rot="5400000">
              <a:off x="4318000" y="4072466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...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558844" y="4072466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...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89778" y="4231118"/>
            <a:ext cx="3172178" cy="433976"/>
            <a:chOff x="4289778" y="5057422"/>
            <a:chExt cx="3172178" cy="433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362222" y="5091288"/>
                  <a:ext cx="11608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effectLst/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effectLst/>
                            <a:latin typeface="Cambria Math"/>
                          </a:rPr>
                          <m:t>⊢ ⊥</m:t>
                        </m:r>
                      </m:oMath>
                    </m:oMathPara>
                  </a14:m>
                  <a:endParaRPr lang="en-US" dirty="0" smtClean="0">
                    <a:effectLst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2222" y="5091288"/>
                  <a:ext cx="1160831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 bwMode="auto">
            <a:xfrm>
              <a:off x="4289778" y="5057422"/>
              <a:ext cx="317217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1418" y="4854714"/>
                <a:ext cx="735342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/>
                  </a:rPr>
                  <a:t>The </a:t>
                </a:r>
                <a:r>
                  <a:rPr lang="en-US" dirty="0" err="1" smtClean="0">
                    <a:effectLst/>
                  </a:rPr>
                  <a:t>interpolant</a:t>
                </a:r>
                <a:r>
                  <a:rPr lang="en-US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>
                    <a:effectLst/>
                  </a:rPr>
                  <a:t> is a Boolean circuit with the same structure as</a:t>
                </a:r>
              </a:p>
              <a:p>
                <a:r>
                  <a:rPr lang="en-US" dirty="0" smtClean="0">
                    <a:effectLst/>
                  </a:rPr>
                  <a:t>the resolution DAG.</a:t>
                </a:r>
              </a:p>
              <a:p>
                <a:endParaRPr lang="en-US" dirty="0" smtClean="0">
                  <a:effectLst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18" y="4854714"/>
                <a:ext cx="7353423" cy="1015663"/>
              </a:xfrm>
              <a:prstGeom prst="rect">
                <a:avLst/>
              </a:prstGeom>
              <a:blipFill rotWithShape="1">
                <a:blip r:embed="rId10"/>
                <a:stretch>
                  <a:fillRect l="-829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599755" y="2068037"/>
            <a:ext cx="1320279" cy="921957"/>
            <a:chOff x="4677798" y="4179035"/>
            <a:chExt cx="1320279" cy="921957"/>
          </a:xfrm>
        </p:grpSpPr>
        <p:sp>
          <p:nvSpPr>
            <p:cNvPr id="29" name="Oval 28"/>
            <p:cNvSpPr/>
            <p:nvPr/>
          </p:nvSpPr>
          <p:spPr bwMode="auto">
            <a:xfrm>
              <a:off x="4677798" y="4624899"/>
              <a:ext cx="574334" cy="47609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63206" y="4179035"/>
              <a:ext cx="9348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/>
                </a:rPr>
                <a:t>Boolean</a:t>
              </a:r>
            </a:p>
            <a:p>
              <a:r>
                <a:rPr lang="en-US" sz="1600" dirty="0" smtClean="0">
                  <a:effectLst/>
                </a:rPr>
                <a:t>circuit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99977" y="5689937"/>
            <a:ext cx="5003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CDCL produces resolution proofs</a:t>
            </a:r>
          </a:p>
          <a:p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  (conflict clause generation = resolution)</a:t>
            </a:r>
          </a:p>
          <a:p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92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24" grpId="0"/>
      <p:bldP spid="3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of theory lemmas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8686800" cy="1676400"/>
          </a:xfrm>
        </p:spPr>
        <p:txBody>
          <a:bodyPr/>
          <a:lstStyle/>
          <a:p>
            <a:r>
              <a:rPr lang="en-US" dirty="0" smtClean="0"/>
              <a:t>Extending this to Nelson/</a:t>
            </a:r>
            <a:r>
              <a:rPr lang="en-US" dirty="0" err="1" smtClean="0"/>
              <a:t>Oppen</a:t>
            </a:r>
            <a:r>
              <a:rPr lang="en-US" dirty="0" smtClean="0"/>
              <a:t> combinations is a bit complex (see McMillan TACAS 2004, </a:t>
            </a:r>
            <a:r>
              <a:rPr lang="en-US" dirty="0" err="1" smtClean="0"/>
              <a:t>Yorsh</a:t>
            </a:r>
            <a:r>
              <a:rPr lang="en-US" dirty="0" smtClean="0"/>
              <a:t> and Musuvathi CADE 2005). </a:t>
            </a:r>
          </a:p>
          <a:p>
            <a:r>
              <a:rPr lang="en-US" dirty="0" smtClean="0"/>
              <a:t>Various theory combinations have been implemented in interpolating SMT solvers.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914400" y="1676400"/>
            <a:ext cx="1143000" cy="1390710"/>
            <a:chOff x="914400" y="1676400"/>
            <a:chExt cx="1143000" cy="1390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66800" y="1676400"/>
                  <a:ext cx="882486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C0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C0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676400"/>
                  <a:ext cx="882486" cy="101566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 bwMode="auto">
            <a:xfrm>
              <a:off x="1066800" y="2667000"/>
              <a:ext cx="838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66800" y="2667000"/>
                  <a:ext cx="8753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0&lt;0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2667000"/>
                  <a:ext cx="875368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eft Brace 7"/>
            <p:cNvSpPr/>
            <p:nvPr/>
          </p:nvSpPr>
          <p:spPr bwMode="auto">
            <a:xfrm>
              <a:off x="914400" y="1752600"/>
              <a:ext cx="152400" cy="12192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" name="Right Brace 8"/>
            <p:cNvSpPr/>
            <p:nvPr/>
          </p:nvSpPr>
          <p:spPr bwMode="auto">
            <a:xfrm>
              <a:off x="1905000" y="1752600"/>
              <a:ext cx="152400" cy="12192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914400" y="3124200"/>
            <a:ext cx="1905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3200400"/>
                <a:ext cx="28391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∨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∨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00400"/>
                <a:ext cx="2839111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429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1000" y="1295400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Farkas</a:t>
            </a:r>
            <a:r>
              <a:rPr lang="en-US" dirty="0" smtClean="0"/>
              <a:t> proof...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3581400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...theory clause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86000" y="2133600"/>
                <a:ext cx="11939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:  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33600"/>
                <a:ext cx="119398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219200" y="2362200"/>
            <a:ext cx="7672791" cy="2381310"/>
            <a:chOff x="1219200" y="2362200"/>
            <a:chExt cx="7672791" cy="2381310"/>
          </a:xfrm>
        </p:grpSpPr>
        <p:sp>
          <p:nvSpPr>
            <p:cNvPr id="15" name="Right Arrow 14"/>
            <p:cNvSpPr/>
            <p:nvPr/>
          </p:nvSpPr>
          <p:spPr bwMode="auto">
            <a:xfrm>
              <a:off x="1447800" y="4114800"/>
              <a:ext cx="1676400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57600" y="4038600"/>
                  <a:ext cx="23672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⊢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∨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∨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𝐼</m:t>
                      </m:r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4038600"/>
                  <a:ext cx="2367251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162800" y="4038600"/>
                  <a:ext cx="172919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⊢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 ∨¬</m:t>
                      </m:r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𝐼</m:t>
                      </m:r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4038600"/>
                  <a:ext cx="1729191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 18"/>
            <p:cNvSpPr/>
            <p:nvPr/>
          </p:nvSpPr>
          <p:spPr bwMode="auto">
            <a:xfrm>
              <a:off x="3505200" y="2362200"/>
              <a:ext cx="5127171" cy="1524000"/>
            </a:xfrm>
            <a:custGeom>
              <a:avLst/>
              <a:gdLst>
                <a:gd name="connsiteX0" fmla="*/ 0 w 5127171"/>
                <a:gd name="connsiteY0" fmla="*/ 0 h 1524000"/>
                <a:gd name="connsiteX1" fmla="*/ 5127171 w 5127171"/>
                <a:gd name="connsiteY1" fmla="*/ 0 h 1524000"/>
                <a:gd name="connsiteX2" fmla="*/ 5127171 w 5127171"/>
                <a:gd name="connsiteY2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7171" h="1524000">
                  <a:moveTo>
                    <a:pt x="0" y="0"/>
                  </a:moveTo>
                  <a:lnTo>
                    <a:pt x="5127171" y="0"/>
                  </a:lnTo>
                  <a:lnTo>
                    <a:pt x="5127171" y="15240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5791200" y="2362200"/>
              <a:ext cx="0" cy="1524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1219200" y="4343400"/>
              <a:ext cx="1582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interpolation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35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3" grpId="1"/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29" name="Oval 41"/>
          <p:cNvSpPr>
            <a:spLocks noChangeArrowheads="1"/>
          </p:cNvSpPr>
          <p:nvPr/>
        </p:nvSpPr>
        <p:spPr bwMode="auto">
          <a:xfrm>
            <a:off x="838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Safety and reachability</a:t>
            </a:r>
          </a:p>
        </p:txBody>
      </p:sp>
      <p:sp>
        <p:nvSpPr>
          <p:cNvPr id="370693" name="Oval 5"/>
          <p:cNvSpPr>
            <a:spLocks noChangeArrowheads="1"/>
          </p:cNvSpPr>
          <p:nvPr/>
        </p:nvSpPr>
        <p:spPr bwMode="auto">
          <a:xfrm>
            <a:off x="1981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694" name="Oval 6"/>
          <p:cNvSpPr>
            <a:spLocks noChangeArrowheads="1"/>
          </p:cNvSpPr>
          <p:nvPr/>
        </p:nvSpPr>
        <p:spPr bwMode="auto">
          <a:xfrm>
            <a:off x="3124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695" name="Oval 7"/>
          <p:cNvSpPr>
            <a:spLocks noChangeArrowheads="1"/>
          </p:cNvSpPr>
          <p:nvPr/>
        </p:nvSpPr>
        <p:spPr bwMode="auto">
          <a:xfrm>
            <a:off x="4267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696" name="Oval 8"/>
          <p:cNvSpPr>
            <a:spLocks noChangeArrowheads="1"/>
          </p:cNvSpPr>
          <p:nvPr/>
        </p:nvSpPr>
        <p:spPr bwMode="auto">
          <a:xfrm>
            <a:off x="1981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697" name="Oval 9"/>
          <p:cNvSpPr>
            <a:spLocks noChangeArrowheads="1"/>
          </p:cNvSpPr>
          <p:nvPr/>
        </p:nvSpPr>
        <p:spPr bwMode="auto">
          <a:xfrm>
            <a:off x="3124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698" name="Oval 10"/>
          <p:cNvSpPr>
            <a:spLocks noChangeArrowheads="1"/>
          </p:cNvSpPr>
          <p:nvPr/>
        </p:nvSpPr>
        <p:spPr bwMode="auto">
          <a:xfrm>
            <a:off x="4267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699" name="Oval 11"/>
          <p:cNvSpPr>
            <a:spLocks noChangeArrowheads="1"/>
          </p:cNvSpPr>
          <p:nvPr/>
        </p:nvSpPr>
        <p:spPr bwMode="auto">
          <a:xfrm>
            <a:off x="5410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00" name="Oval 12"/>
          <p:cNvSpPr>
            <a:spLocks noChangeArrowheads="1"/>
          </p:cNvSpPr>
          <p:nvPr/>
        </p:nvSpPr>
        <p:spPr bwMode="auto">
          <a:xfrm>
            <a:off x="3124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01" name="Oval 13"/>
          <p:cNvSpPr>
            <a:spLocks noChangeArrowheads="1"/>
          </p:cNvSpPr>
          <p:nvPr/>
        </p:nvSpPr>
        <p:spPr bwMode="auto">
          <a:xfrm>
            <a:off x="4267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02" name="Oval 14"/>
          <p:cNvSpPr>
            <a:spLocks noChangeArrowheads="1"/>
          </p:cNvSpPr>
          <p:nvPr/>
        </p:nvSpPr>
        <p:spPr bwMode="auto">
          <a:xfrm>
            <a:off x="5410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03" name="Oval 15"/>
          <p:cNvSpPr>
            <a:spLocks noChangeArrowheads="1"/>
          </p:cNvSpPr>
          <p:nvPr/>
        </p:nvSpPr>
        <p:spPr bwMode="auto">
          <a:xfrm>
            <a:off x="6553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04" name="Oval 16"/>
          <p:cNvSpPr>
            <a:spLocks noChangeArrowheads="1"/>
          </p:cNvSpPr>
          <p:nvPr/>
        </p:nvSpPr>
        <p:spPr bwMode="auto">
          <a:xfrm>
            <a:off x="4267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05" name="Oval 17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06" name="Oval 18"/>
          <p:cNvSpPr>
            <a:spLocks noChangeArrowheads="1"/>
          </p:cNvSpPr>
          <p:nvPr/>
        </p:nvSpPr>
        <p:spPr bwMode="auto">
          <a:xfrm>
            <a:off x="6553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370734" name="Group 46"/>
          <p:cNvGrpSpPr>
            <a:grpSpLocks/>
          </p:cNvGrpSpPr>
          <p:nvPr/>
        </p:nvGrpSpPr>
        <p:grpSpPr bwMode="auto">
          <a:xfrm>
            <a:off x="838200" y="2590800"/>
            <a:ext cx="381000" cy="396875"/>
            <a:chOff x="528" y="1632"/>
            <a:chExt cx="240" cy="250"/>
          </a:xfrm>
        </p:grpSpPr>
        <p:sp>
          <p:nvSpPr>
            <p:cNvPr id="370692" name="Oval 4"/>
            <p:cNvSpPr>
              <a:spLocks noChangeArrowheads="1"/>
            </p:cNvSpPr>
            <p:nvPr/>
          </p:nvSpPr>
          <p:spPr bwMode="auto">
            <a:xfrm>
              <a:off x="528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1" name="Text Box 23"/>
            <p:cNvSpPr txBox="1">
              <a:spLocks noChangeArrowheads="1"/>
            </p:cNvSpPr>
            <p:nvPr/>
          </p:nvSpPr>
          <p:spPr bwMode="auto">
            <a:xfrm>
              <a:off x="560" y="1632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I</a:t>
              </a:r>
            </a:p>
          </p:txBody>
        </p:sp>
      </p:grpSp>
      <p:grpSp>
        <p:nvGrpSpPr>
          <p:cNvPr id="370731" name="Group 43"/>
          <p:cNvGrpSpPr>
            <a:grpSpLocks/>
          </p:cNvGrpSpPr>
          <p:nvPr/>
        </p:nvGrpSpPr>
        <p:grpSpPr bwMode="auto">
          <a:xfrm>
            <a:off x="1219200" y="2819400"/>
            <a:ext cx="6477000" cy="2971800"/>
            <a:chOff x="768" y="1776"/>
            <a:chExt cx="4080" cy="1872"/>
          </a:xfrm>
        </p:grpSpPr>
        <p:sp>
          <p:nvSpPr>
            <p:cNvPr id="370708" name="Line 20"/>
            <p:cNvSpPr>
              <a:spLocks noChangeShapeType="1"/>
            </p:cNvSpPr>
            <p:nvPr/>
          </p:nvSpPr>
          <p:spPr bwMode="auto">
            <a:xfrm>
              <a:off x="768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09" name="Line 21"/>
            <p:cNvSpPr>
              <a:spLocks noChangeShapeType="1"/>
            </p:cNvSpPr>
            <p:nvPr/>
          </p:nvSpPr>
          <p:spPr bwMode="auto">
            <a:xfrm>
              <a:off x="1488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0" name="Line 22"/>
            <p:cNvSpPr>
              <a:spLocks noChangeShapeType="1"/>
            </p:cNvSpPr>
            <p:nvPr/>
          </p:nvSpPr>
          <p:spPr bwMode="auto">
            <a:xfrm>
              <a:off x="4368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3" name="Line 25"/>
            <p:cNvSpPr>
              <a:spLocks noChangeShapeType="1"/>
            </p:cNvSpPr>
            <p:nvPr/>
          </p:nvSpPr>
          <p:spPr bwMode="auto">
            <a:xfrm>
              <a:off x="1488" y="1776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4" name="Line 26"/>
            <p:cNvSpPr>
              <a:spLocks noChangeShapeType="1"/>
            </p:cNvSpPr>
            <p:nvPr/>
          </p:nvSpPr>
          <p:spPr bwMode="auto">
            <a:xfrm>
              <a:off x="2928" y="2400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5" name="Line 27"/>
            <p:cNvSpPr>
              <a:spLocks noChangeShapeType="1"/>
            </p:cNvSpPr>
            <p:nvPr/>
          </p:nvSpPr>
          <p:spPr bwMode="auto">
            <a:xfrm>
              <a:off x="3648" y="3024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6" name="Line 28"/>
            <p:cNvSpPr>
              <a:spLocks noChangeShapeType="1"/>
            </p:cNvSpPr>
            <p:nvPr/>
          </p:nvSpPr>
          <p:spPr bwMode="auto">
            <a:xfrm>
              <a:off x="2208" y="1776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7" name="Line 29"/>
            <p:cNvSpPr>
              <a:spLocks noChangeShapeType="1"/>
            </p:cNvSpPr>
            <p:nvPr/>
          </p:nvSpPr>
          <p:spPr bwMode="auto">
            <a:xfrm>
              <a:off x="2208" y="240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8" name="Line 30"/>
            <p:cNvSpPr>
              <a:spLocks noChangeShapeType="1"/>
            </p:cNvSpPr>
            <p:nvPr/>
          </p:nvSpPr>
          <p:spPr bwMode="auto">
            <a:xfrm>
              <a:off x="3648" y="302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9" name="Line 31"/>
            <p:cNvSpPr>
              <a:spLocks noChangeShapeType="1"/>
            </p:cNvSpPr>
            <p:nvPr/>
          </p:nvSpPr>
          <p:spPr bwMode="auto">
            <a:xfrm>
              <a:off x="4368" y="3024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0" name="Line 32"/>
            <p:cNvSpPr>
              <a:spLocks noChangeShapeType="1"/>
            </p:cNvSpPr>
            <p:nvPr/>
          </p:nvSpPr>
          <p:spPr bwMode="auto">
            <a:xfrm>
              <a:off x="2928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1" name="Line 33"/>
            <p:cNvSpPr>
              <a:spLocks noChangeShapeType="1"/>
            </p:cNvSpPr>
            <p:nvPr/>
          </p:nvSpPr>
          <p:spPr bwMode="auto">
            <a:xfrm>
              <a:off x="2208" y="302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2" name="Line 34"/>
            <p:cNvSpPr>
              <a:spLocks noChangeShapeType="1"/>
            </p:cNvSpPr>
            <p:nvPr/>
          </p:nvSpPr>
          <p:spPr bwMode="auto">
            <a:xfrm>
              <a:off x="1488" y="2448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3" name="Line 35"/>
            <p:cNvSpPr>
              <a:spLocks noChangeShapeType="1"/>
            </p:cNvSpPr>
            <p:nvPr/>
          </p:nvSpPr>
          <p:spPr bwMode="auto">
            <a:xfrm flipV="1">
              <a:off x="1344" y="18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4" name="Line 36"/>
            <p:cNvSpPr>
              <a:spLocks noChangeShapeType="1"/>
            </p:cNvSpPr>
            <p:nvPr/>
          </p:nvSpPr>
          <p:spPr bwMode="auto">
            <a:xfrm>
              <a:off x="2208" y="3024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5" name="Line 37"/>
            <p:cNvSpPr>
              <a:spLocks noChangeShapeType="1"/>
            </p:cNvSpPr>
            <p:nvPr/>
          </p:nvSpPr>
          <p:spPr bwMode="auto">
            <a:xfrm>
              <a:off x="2928" y="3024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6" name="Line 38"/>
            <p:cNvSpPr>
              <a:spLocks noChangeShapeType="1"/>
            </p:cNvSpPr>
            <p:nvPr/>
          </p:nvSpPr>
          <p:spPr bwMode="auto">
            <a:xfrm>
              <a:off x="2928" y="1776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7" name="Line 39"/>
            <p:cNvSpPr>
              <a:spLocks noChangeShapeType="1"/>
            </p:cNvSpPr>
            <p:nvPr/>
          </p:nvSpPr>
          <p:spPr bwMode="auto">
            <a:xfrm>
              <a:off x="2208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70728" name="Text Box 40"/>
          <p:cNvSpPr txBox="1">
            <a:spLocks noChangeArrowheads="1"/>
          </p:cNvSpPr>
          <p:nvPr/>
        </p:nvSpPr>
        <p:spPr bwMode="auto">
          <a:xfrm>
            <a:off x="2119313" y="1382713"/>
            <a:ext cx="4322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States = valuations of state variables</a:t>
            </a:r>
          </a:p>
        </p:txBody>
      </p:sp>
      <p:sp>
        <p:nvSpPr>
          <p:cNvPr id="370730" name="Oval 42"/>
          <p:cNvSpPr>
            <a:spLocks noChangeArrowheads="1"/>
          </p:cNvSpPr>
          <p:nvPr/>
        </p:nvSpPr>
        <p:spPr bwMode="auto">
          <a:xfrm>
            <a:off x="7696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32" name="Text Box 44"/>
          <p:cNvSpPr txBox="1">
            <a:spLocks noChangeArrowheads="1"/>
          </p:cNvSpPr>
          <p:nvPr/>
        </p:nvSpPr>
        <p:spPr bwMode="auto">
          <a:xfrm>
            <a:off x="2465388" y="1371600"/>
            <a:ext cx="3478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Transitions = execution steps</a:t>
            </a:r>
          </a:p>
        </p:txBody>
      </p:sp>
      <p:sp>
        <p:nvSpPr>
          <p:cNvPr id="370733" name="Text Box 45"/>
          <p:cNvSpPr txBox="1">
            <a:spLocks noChangeArrowheads="1"/>
          </p:cNvSpPr>
          <p:nvPr/>
        </p:nvSpPr>
        <p:spPr bwMode="auto">
          <a:xfrm>
            <a:off x="3352800" y="1371600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Initial state(s)</a:t>
            </a:r>
          </a:p>
        </p:txBody>
      </p:sp>
      <p:grpSp>
        <p:nvGrpSpPr>
          <p:cNvPr id="370735" name="Group 47"/>
          <p:cNvGrpSpPr>
            <a:grpSpLocks/>
          </p:cNvGrpSpPr>
          <p:nvPr/>
        </p:nvGrpSpPr>
        <p:grpSpPr bwMode="auto">
          <a:xfrm>
            <a:off x="7696200" y="5562600"/>
            <a:ext cx="381000" cy="396875"/>
            <a:chOff x="5088" y="3072"/>
            <a:chExt cx="240" cy="250"/>
          </a:xfrm>
        </p:grpSpPr>
        <p:sp>
          <p:nvSpPr>
            <p:cNvPr id="370707" name="Oval 19"/>
            <p:cNvSpPr>
              <a:spLocks noChangeArrowheads="1"/>
            </p:cNvSpPr>
            <p:nvPr/>
          </p:nvSpPr>
          <p:spPr bwMode="auto">
            <a:xfrm>
              <a:off x="5088" y="3072"/>
              <a:ext cx="240" cy="24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2" name="Text Box 24"/>
            <p:cNvSpPr txBox="1">
              <a:spLocks noChangeArrowheads="1"/>
            </p:cNvSpPr>
            <p:nvPr/>
          </p:nvSpPr>
          <p:spPr bwMode="auto">
            <a:xfrm>
              <a:off x="5088" y="3072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</a:t>
              </a:r>
            </a:p>
          </p:txBody>
        </p:sp>
      </p:grpSp>
      <p:sp>
        <p:nvSpPr>
          <p:cNvPr id="370736" name="Text Box 48"/>
          <p:cNvSpPr txBox="1">
            <a:spLocks noChangeArrowheads="1"/>
          </p:cNvSpPr>
          <p:nvPr/>
        </p:nvSpPr>
        <p:spPr bwMode="auto">
          <a:xfrm>
            <a:off x="3429000" y="1371600"/>
            <a:ext cx="1550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Bad state(s)</a:t>
            </a:r>
          </a:p>
        </p:txBody>
      </p:sp>
      <p:sp>
        <p:nvSpPr>
          <p:cNvPr id="370737" name="Text Box 49"/>
          <p:cNvSpPr txBox="1">
            <a:spLocks noChangeArrowheads="1"/>
          </p:cNvSpPr>
          <p:nvPr/>
        </p:nvSpPr>
        <p:spPr bwMode="auto">
          <a:xfrm>
            <a:off x="3048000" y="1371600"/>
            <a:ext cx="239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Breadth-first search</a:t>
            </a:r>
          </a:p>
        </p:txBody>
      </p:sp>
      <p:sp>
        <p:nvSpPr>
          <p:cNvPr id="370738" name="Oval 50"/>
          <p:cNvSpPr>
            <a:spLocks noChangeArrowheads="1"/>
          </p:cNvSpPr>
          <p:nvPr/>
        </p:nvSpPr>
        <p:spPr bwMode="auto">
          <a:xfrm>
            <a:off x="198120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370741" name="Group 53"/>
          <p:cNvGrpSpPr>
            <a:grpSpLocks/>
          </p:cNvGrpSpPr>
          <p:nvPr/>
        </p:nvGrpSpPr>
        <p:grpSpPr bwMode="auto">
          <a:xfrm>
            <a:off x="3124200" y="2590800"/>
            <a:ext cx="381000" cy="1371600"/>
            <a:chOff x="1968" y="1632"/>
            <a:chExt cx="240" cy="864"/>
          </a:xfrm>
        </p:grpSpPr>
        <p:sp>
          <p:nvSpPr>
            <p:cNvPr id="370739" name="Oval 51"/>
            <p:cNvSpPr>
              <a:spLocks noChangeArrowheads="1"/>
            </p:cNvSpPr>
            <p:nvPr/>
          </p:nvSpPr>
          <p:spPr bwMode="auto">
            <a:xfrm>
              <a:off x="1968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40" name="Oval 52"/>
            <p:cNvSpPr>
              <a:spLocks noChangeArrowheads="1"/>
            </p:cNvSpPr>
            <p:nvPr/>
          </p:nvSpPr>
          <p:spPr bwMode="auto">
            <a:xfrm>
              <a:off x="196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70742" name="Oval 54"/>
          <p:cNvSpPr>
            <a:spLocks noChangeArrowheads="1"/>
          </p:cNvSpPr>
          <p:nvPr/>
        </p:nvSpPr>
        <p:spPr bwMode="auto">
          <a:xfrm>
            <a:off x="4267200" y="3581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43" name="Oval 55"/>
          <p:cNvSpPr>
            <a:spLocks noChangeArrowheads="1"/>
          </p:cNvSpPr>
          <p:nvPr/>
        </p:nvSpPr>
        <p:spPr bwMode="auto">
          <a:xfrm>
            <a:off x="5410200" y="4572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370744" name="Group 56"/>
          <p:cNvGrpSpPr>
            <a:grpSpLocks/>
          </p:cNvGrpSpPr>
          <p:nvPr/>
        </p:nvGrpSpPr>
        <p:grpSpPr bwMode="auto">
          <a:xfrm>
            <a:off x="6553200" y="4572000"/>
            <a:ext cx="381000" cy="1371600"/>
            <a:chOff x="1968" y="1632"/>
            <a:chExt cx="240" cy="864"/>
          </a:xfrm>
        </p:grpSpPr>
        <p:sp>
          <p:nvSpPr>
            <p:cNvPr id="370745" name="Oval 57"/>
            <p:cNvSpPr>
              <a:spLocks noChangeArrowheads="1"/>
            </p:cNvSpPr>
            <p:nvPr/>
          </p:nvSpPr>
          <p:spPr bwMode="auto">
            <a:xfrm>
              <a:off x="1968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46" name="Oval 58"/>
            <p:cNvSpPr>
              <a:spLocks noChangeArrowheads="1"/>
            </p:cNvSpPr>
            <p:nvPr/>
          </p:nvSpPr>
          <p:spPr bwMode="auto">
            <a:xfrm>
              <a:off x="196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70747" name="Text Box 59"/>
          <p:cNvSpPr txBox="1">
            <a:spLocks noChangeArrowheads="1"/>
          </p:cNvSpPr>
          <p:nvPr/>
        </p:nvSpPr>
        <p:spPr bwMode="auto">
          <a:xfrm>
            <a:off x="3200400" y="1371600"/>
            <a:ext cx="211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Counterexample!</a:t>
            </a:r>
          </a:p>
        </p:txBody>
      </p:sp>
      <p:sp>
        <p:nvSpPr>
          <p:cNvPr id="370748" name="Freeform 60"/>
          <p:cNvSpPr>
            <a:spLocks/>
          </p:cNvSpPr>
          <p:nvPr/>
        </p:nvSpPr>
        <p:spPr bwMode="auto">
          <a:xfrm>
            <a:off x="990600" y="2819400"/>
            <a:ext cx="6858000" cy="2971800"/>
          </a:xfrm>
          <a:custGeom>
            <a:avLst/>
            <a:gdLst>
              <a:gd name="T0" fmla="*/ 0 w 4320"/>
              <a:gd name="T1" fmla="*/ 0 h 1872"/>
              <a:gd name="T2" fmla="*/ 1488 w 4320"/>
              <a:gd name="T3" fmla="*/ 0 h 1872"/>
              <a:gd name="T4" fmla="*/ 3648 w 4320"/>
              <a:gd name="T5" fmla="*/ 1872 h 1872"/>
              <a:gd name="T6" fmla="*/ 4320 w 4320"/>
              <a:gd name="T7" fmla="*/ 1872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0" h="1872">
                <a:moveTo>
                  <a:pt x="0" y="0"/>
                </a:moveTo>
                <a:lnTo>
                  <a:pt x="1488" y="0"/>
                </a:lnTo>
                <a:lnTo>
                  <a:pt x="3648" y="1872"/>
                </a:lnTo>
                <a:lnTo>
                  <a:pt x="4320" y="1872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28" grpId="0"/>
      <p:bldP spid="370732" grpId="0"/>
      <p:bldP spid="370732" grpId="1"/>
      <p:bldP spid="370733" grpId="0"/>
      <p:bldP spid="370733" grpId="1"/>
      <p:bldP spid="370736" grpId="0"/>
      <p:bldP spid="370736" grpId="1"/>
      <p:bldP spid="370737" grpId="0"/>
      <p:bldP spid="370737" grpId="1"/>
      <p:bldP spid="370738" grpId="0" animBg="1"/>
      <p:bldP spid="370742" grpId="0" animBg="1"/>
      <p:bldP spid="370743" grpId="0" animBg="1"/>
      <p:bldP spid="37074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Interpolating </a:t>
            </a:r>
            <a:r>
              <a:rPr lang="en-US" dirty="0" err="1" smtClean="0"/>
              <a:t>provers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686800" cy="746256"/>
          </a:xfrm>
        </p:spPr>
        <p:txBody>
          <a:bodyPr/>
          <a:lstStyle/>
          <a:p>
            <a:r>
              <a:rPr lang="en-US" dirty="0" smtClean="0"/>
              <a:t>Quite a number of </a:t>
            </a:r>
            <a:r>
              <a:rPr lang="en-US" dirty="0" err="1" smtClean="0"/>
              <a:t>provers</a:t>
            </a:r>
            <a:r>
              <a:rPr lang="en-US" dirty="0" smtClean="0"/>
              <a:t> are now available that produce </a:t>
            </a:r>
            <a:r>
              <a:rPr lang="en-US" dirty="0" err="1" smtClean="0"/>
              <a:t>interpolants</a:t>
            </a:r>
            <a:r>
              <a:rPr lang="en-US" dirty="0" smtClean="0"/>
              <a:t>, typically by constructing a proof in interpolated form.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13624"/>
              </p:ext>
            </p:extLst>
          </p:nvPr>
        </p:nvGraphicFramePr>
        <p:xfrm>
          <a:off x="1576900" y="2016676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643"/>
                <a:gridCol w="4111022"/>
                <a:gridCol w="7733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Prover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Theory</a:t>
                      </a:r>
                      <a:r>
                        <a:rPr lang="en-US" sz="1400" baseline="0" dirty="0" smtClean="0"/>
                        <a:t> or proof system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FOCI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QF_AUFIDL, QF_UFLRA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yes*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CSISat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QF_UFLRA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MathSAT5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QF_UFLIA, QF_UFLRA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iPrincess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SMTInterpol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QF_LIA,</a:t>
                      </a:r>
                      <a:r>
                        <a:rPr lang="en-US" sz="1400" baseline="0" dirty="0" smtClean="0"/>
                        <a:t> QF_LRA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Vampyre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superposition</a:t>
                      </a:r>
                      <a:r>
                        <a:rPr lang="en-US" sz="1400" baseline="0" dirty="0" smtClean="0"/>
                        <a:t> + LRA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yes*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iZ3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AUFLIA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78896" y="5388158"/>
            <a:ext cx="6789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*Some of these </a:t>
            </a:r>
            <a:r>
              <a:rPr lang="en-US" dirty="0" err="1" smtClean="0">
                <a:effectLst/>
              </a:rPr>
              <a:t>provers</a:t>
            </a:r>
            <a:r>
              <a:rPr lang="en-US" dirty="0" smtClean="0">
                <a:effectLst/>
              </a:rPr>
              <a:t> try to produce simpler </a:t>
            </a:r>
            <a:r>
              <a:rPr lang="en-US" dirty="0" err="1" smtClean="0">
                <a:effectLst/>
              </a:rPr>
              <a:t>interpolants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by searching for simple local proofs.</a:t>
            </a:r>
          </a:p>
        </p:txBody>
      </p:sp>
    </p:spTree>
    <p:extLst>
      <p:ext uri="{BB962C8B-B14F-4D97-AF65-F5344CB8AC3E}">
        <p14:creationId xmlns:p14="http://schemas.microsoft.com/office/powerpoint/2010/main" val="11902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Framework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Abstraction and refinement are proof systems</a:t>
            </a:r>
          </a:p>
          <a:p>
            <a:pPr lvl="1">
              <a:lnSpc>
                <a:spcPct val="90000"/>
              </a:lnSpc>
            </a:pPr>
            <a:r>
              <a:rPr lang="en-US"/>
              <a:t>spaces of possible proofs that we search</a:t>
            </a:r>
          </a:p>
        </p:txBody>
      </p:sp>
      <p:grpSp>
        <p:nvGrpSpPr>
          <p:cNvPr id="447492" name="Group 4"/>
          <p:cNvGrpSpPr>
            <a:grpSpLocks/>
          </p:cNvGrpSpPr>
          <p:nvPr/>
        </p:nvGrpSpPr>
        <p:grpSpPr bwMode="auto">
          <a:xfrm>
            <a:off x="1600200" y="2895600"/>
            <a:ext cx="1524000" cy="609600"/>
            <a:chOff x="1008" y="1824"/>
            <a:chExt cx="960" cy="384"/>
          </a:xfrm>
        </p:grpSpPr>
        <p:sp>
          <p:nvSpPr>
            <p:cNvPr id="447493" name="Rectangle 5"/>
            <p:cNvSpPr>
              <a:spLocks noChangeArrowheads="1"/>
            </p:cNvSpPr>
            <p:nvPr/>
          </p:nvSpPr>
          <p:spPr bwMode="auto">
            <a:xfrm>
              <a:off x="1008" y="1824"/>
              <a:ext cx="96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494" name="Text Box 6"/>
            <p:cNvSpPr txBox="1">
              <a:spLocks noChangeArrowheads="1"/>
            </p:cNvSpPr>
            <p:nvPr/>
          </p:nvSpPr>
          <p:spPr bwMode="auto">
            <a:xfrm>
              <a:off x="1056" y="1910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Abstractor</a:t>
              </a:r>
            </a:p>
          </p:txBody>
        </p:sp>
      </p:grpSp>
      <p:grpSp>
        <p:nvGrpSpPr>
          <p:cNvPr id="447495" name="Group 7"/>
          <p:cNvGrpSpPr>
            <a:grpSpLocks/>
          </p:cNvGrpSpPr>
          <p:nvPr/>
        </p:nvGrpSpPr>
        <p:grpSpPr bwMode="auto">
          <a:xfrm>
            <a:off x="5562600" y="2895600"/>
            <a:ext cx="1524000" cy="609600"/>
            <a:chOff x="3504" y="1824"/>
            <a:chExt cx="960" cy="384"/>
          </a:xfrm>
        </p:grpSpPr>
        <p:sp>
          <p:nvSpPr>
            <p:cNvPr id="447496" name="Rectangle 8"/>
            <p:cNvSpPr>
              <a:spLocks noChangeArrowheads="1"/>
            </p:cNvSpPr>
            <p:nvPr/>
          </p:nvSpPr>
          <p:spPr bwMode="auto">
            <a:xfrm>
              <a:off x="3504" y="1824"/>
              <a:ext cx="96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497" name="Text Box 9"/>
            <p:cNvSpPr txBox="1">
              <a:spLocks noChangeArrowheads="1"/>
            </p:cNvSpPr>
            <p:nvPr/>
          </p:nvSpPr>
          <p:spPr bwMode="auto">
            <a:xfrm>
              <a:off x="3552" y="1920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Refiner</a:t>
              </a:r>
            </a:p>
          </p:txBody>
        </p:sp>
      </p:grpSp>
      <p:sp>
        <p:nvSpPr>
          <p:cNvPr id="447498" name="Text Box 10"/>
          <p:cNvSpPr txBox="1">
            <a:spLocks noChangeArrowheads="1"/>
          </p:cNvSpPr>
          <p:nvPr/>
        </p:nvSpPr>
        <p:spPr bwMode="auto">
          <a:xfrm>
            <a:off x="1517650" y="4510088"/>
            <a:ext cx="236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General proof system</a:t>
            </a:r>
          </a:p>
        </p:txBody>
      </p:sp>
      <p:sp>
        <p:nvSpPr>
          <p:cNvPr id="447499" name="Text Box 11"/>
          <p:cNvSpPr txBox="1">
            <a:spLocks noChangeArrowheads="1"/>
          </p:cNvSpPr>
          <p:nvPr/>
        </p:nvSpPr>
        <p:spPr bwMode="auto">
          <a:xfrm>
            <a:off x="1517650" y="4876800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Incomplete</a:t>
            </a:r>
          </a:p>
        </p:txBody>
      </p:sp>
      <p:sp>
        <p:nvSpPr>
          <p:cNvPr id="447500" name="Text Box 12"/>
          <p:cNvSpPr txBox="1">
            <a:spLocks noChangeArrowheads="1"/>
          </p:cNvSpPr>
          <p:nvPr/>
        </p:nvSpPr>
        <p:spPr bwMode="auto">
          <a:xfrm>
            <a:off x="5562600" y="4524375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Specialized proof system</a:t>
            </a:r>
          </a:p>
        </p:txBody>
      </p:sp>
      <p:sp>
        <p:nvSpPr>
          <p:cNvPr id="447501" name="Text Box 13"/>
          <p:cNvSpPr txBox="1">
            <a:spLocks noChangeArrowheads="1"/>
          </p:cNvSpPr>
          <p:nvPr/>
        </p:nvSpPr>
        <p:spPr bwMode="auto">
          <a:xfrm>
            <a:off x="5562600" y="4891088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Complete</a:t>
            </a:r>
          </a:p>
        </p:txBody>
      </p:sp>
      <p:grpSp>
        <p:nvGrpSpPr>
          <p:cNvPr id="447502" name="Group 14"/>
          <p:cNvGrpSpPr>
            <a:grpSpLocks/>
          </p:cNvGrpSpPr>
          <p:nvPr/>
        </p:nvGrpSpPr>
        <p:grpSpPr bwMode="auto">
          <a:xfrm>
            <a:off x="1066800" y="2133600"/>
            <a:ext cx="704850" cy="762000"/>
            <a:chOff x="672" y="1344"/>
            <a:chExt cx="444" cy="480"/>
          </a:xfrm>
        </p:grpSpPr>
        <p:sp>
          <p:nvSpPr>
            <p:cNvPr id="447503" name="Line 15"/>
            <p:cNvSpPr>
              <a:spLocks noChangeShapeType="1"/>
            </p:cNvSpPr>
            <p:nvPr/>
          </p:nvSpPr>
          <p:spPr bwMode="auto">
            <a:xfrm>
              <a:off x="1104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504" name="Text Box 16"/>
            <p:cNvSpPr txBox="1">
              <a:spLocks noChangeArrowheads="1"/>
            </p:cNvSpPr>
            <p:nvPr/>
          </p:nvSpPr>
          <p:spPr bwMode="auto">
            <a:xfrm>
              <a:off x="672" y="1344"/>
              <a:ext cx="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prog.</a:t>
              </a:r>
            </a:p>
          </p:txBody>
        </p:sp>
      </p:grpSp>
      <p:grpSp>
        <p:nvGrpSpPr>
          <p:cNvPr id="447505" name="Group 17"/>
          <p:cNvGrpSpPr>
            <a:grpSpLocks/>
          </p:cNvGrpSpPr>
          <p:nvPr/>
        </p:nvGrpSpPr>
        <p:grpSpPr bwMode="auto">
          <a:xfrm>
            <a:off x="1200150" y="3505200"/>
            <a:ext cx="552450" cy="685800"/>
            <a:chOff x="756" y="2208"/>
            <a:chExt cx="348" cy="432"/>
          </a:xfrm>
        </p:grpSpPr>
        <p:sp>
          <p:nvSpPr>
            <p:cNvPr id="447506" name="Line 18"/>
            <p:cNvSpPr>
              <a:spLocks noChangeShapeType="1"/>
            </p:cNvSpPr>
            <p:nvPr/>
          </p:nvSpPr>
          <p:spPr bwMode="auto">
            <a:xfrm>
              <a:off x="1104" y="22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507" name="Text Box 19"/>
            <p:cNvSpPr txBox="1">
              <a:spLocks noChangeArrowheads="1"/>
            </p:cNvSpPr>
            <p:nvPr/>
          </p:nvSpPr>
          <p:spPr bwMode="auto">
            <a:xfrm>
              <a:off x="756" y="240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pf.</a:t>
              </a:r>
            </a:p>
          </p:txBody>
        </p:sp>
      </p:grpSp>
      <p:grpSp>
        <p:nvGrpSpPr>
          <p:cNvPr id="447508" name="Group 20"/>
          <p:cNvGrpSpPr>
            <a:grpSpLocks/>
          </p:cNvGrpSpPr>
          <p:nvPr/>
        </p:nvGrpSpPr>
        <p:grpSpPr bwMode="auto">
          <a:xfrm>
            <a:off x="2743200" y="3505200"/>
            <a:ext cx="3182938" cy="877888"/>
            <a:chOff x="1728" y="2208"/>
            <a:chExt cx="2005" cy="553"/>
          </a:xfrm>
        </p:grpSpPr>
        <p:sp>
          <p:nvSpPr>
            <p:cNvPr id="447509" name="Freeform 21"/>
            <p:cNvSpPr>
              <a:spLocks/>
            </p:cNvSpPr>
            <p:nvPr/>
          </p:nvSpPr>
          <p:spPr bwMode="auto">
            <a:xfrm>
              <a:off x="1728" y="2208"/>
              <a:ext cx="2005" cy="553"/>
            </a:xfrm>
            <a:custGeom>
              <a:avLst/>
              <a:gdLst>
                <a:gd name="T0" fmla="*/ 0 w 2005"/>
                <a:gd name="T1" fmla="*/ 0 h 553"/>
                <a:gd name="T2" fmla="*/ 232 w 2005"/>
                <a:gd name="T3" fmla="*/ 440 h 553"/>
                <a:gd name="T4" fmla="*/ 1756 w 2005"/>
                <a:gd name="T5" fmla="*/ 446 h 553"/>
                <a:gd name="T6" fmla="*/ 1968 w 2005"/>
                <a:gd name="T7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5" h="553">
                  <a:moveTo>
                    <a:pt x="0" y="0"/>
                  </a:moveTo>
                  <a:cubicBezTo>
                    <a:pt x="39" y="73"/>
                    <a:pt x="35" y="383"/>
                    <a:pt x="232" y="440"/>
                  </a:cubicBezTo>
                  <a:cubicBezTo>
                    <a:pt x="429" y="497"/>
                    <a:pt x="1507" y="553"/>
                    <a:pt x="1756" y="446"/>
                  </a:cubicBezTo>
                  <a:cubicBezTo>
                    <a:pt x="2005" y="339"/>
                    <a:pt x="1924" y="93"/>
                    <a:pt x="196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510" name="Text Box 22"/>
            <p:cNvSpPr txBox="1">
              <a:spLocks noChangeArrowheads="1"/>
            </p:cNvSpPr>
            <p:nvPr/>
          </p:nvSpPr>
          <p:spPr bwMode="auto">
            <a:xfrm>
              <a:off x="2348" y="2416"/>
              <a:ext cx="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special case</a:t>
              </a:r>
            </a:p>
          </p:txBody>
        </p:sp>
      </p:grpSp>
      <p:grpSp>
        <p:nvGrpSpPr>
          <p:cNvPr id="447511" name="Group 23"/>
          <p:cNvGrpSpPr>
            <a:grpSpLocks/>
          </p:cNvGrpSpPr>
          <p:nvPr/>
        </p:nvGrpSpPr>
        <p:grpSpPr bwMode="auto">
          <a:xfrm>
            <a:off x="6223000" y="3505200"/>
            <a:ext cx="635000" cy="685800"/>
            <a:chOff x="704" y="2208"/>
            <a:chExt cx="400" cy="432"/>
          </a:xfrm>
        </p:grpSpPr>
        <p:sp>
          <p:nvSpPr>
            <p:cNvPr id="447512" name="Line 24"/>
            <p:cNvSpPr>
              <a:spLocks noChangeShapeType="1"/>
            </p:cNvSpPr>
            <p:nvPr/>
          </p:nvSpPr>
          <p:spPr bwMode="auto">
            <a:xfrm>
              <a:off x="1104" y="22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513" name="Text Box 25"/>
            <p:cNvSpPr txBox="1">
              <a:spLocks noChangeArrowheads="1"/>
            </p:cNvSpPr>
            <p:nvPr/>
          </p:nvSpPr>
          <p:spPr bwMode="auto">
            <a:xfrm>
              <a:off x="704" y="2400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cex.</a:t>
              </a:r>
            </a:p>
          </p:txBody>
        </p:sp>
      </p:grpSp>
      <p:grpSp>
        <p:nvGrpSpPr>
          <p:cNvPr id="447514" name="Group 26"/>
          <p:cNvGrpSpPr>
            <a:grpSpLocks/>
          </p:cNvGrpSpPr>
          <p:nvPr/>
        </p:nvGrpSpPr>
        <p:grpSpPr bwMode="auto">
          <a:xfrm>
            <a:off x="2725738" y="2027238"/>
            <a:ext cx="3125787" cy="858837"/>
            <a:chOff x="1717" y="1277"/>
            <a:chExt cx="1969" cy="541"/>
          </a:xfrm>
        </p:grpSpPr>
        <p:sp>
          <p:nvSpPr>
            <p:cNvPr id="447515" name="Freeform 27"/>
            <p:cNvSpPr>
              <a:spLocks/>
            </p:cNvSpPr>
            <p:nvPr/>
          </p:nvSpPr>
          <p:spPr bwMode="auto">
            <a:xfrm>
              <a:off x="1717" y="1277"/>
              <a:ext cx="1969" cy="541"/>
            </a:xfrm>
            <a:custGeom>
              <a:avLst/>
              <a:gdLst>
                <a:gd name="T0" fmla="*/ 1969 w 1969"/>
                <a:gd name="T1" fmla="*/ 525 h 541"/>
                <a:gd name="T2" fmla="*/ 1671 w 1969"/>
                <a:gd name="T3" fmla="*/ 101 h 541"/>
                <a:gd name="T4" fmla="*/ 259 w 1969"/>
                <a:gd name="T5" fmla="*/ 107 h 541"/>
                <a:gd name="T6" fmla="*/ 0 w 1969"/>
                <a:gd name="T7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9" h="541">
                  <a:moveTo>
                    <a:pt x="1969" y="525"/>
                  </a:moveTo>
                  <a:cubicBezTo>
                    <a:pt x="1919" y="454"/>
                    <a:pt x="1956" y="171"/>
                    <a:pt x="1671" y="101"/>
                  </a:cubicBezTo>
                  <a:cubicBezTo>
                    <a:pt x="1474" y="44"/>
                    <a:pt x="508" y="0"/>
                    <a:pt x="259" y="107"/>
                  </a:cubicBezTo>
                  <a:cubicBezTo>
                    <a:pt x="10" y="214"/>
                    <a:pt x="54" y="451"/>
                    <a:pt x="0" y="54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516" name="Text Box 28"/>
            <p:cNvSpPr txBox="1">
              <a:spLocks noChangeArrowheads="1"/>
            </p:cNvSpPr>
            <p:nvPr/>
          </p:nvSpPr>
          <p:spPr bwMode="auto">
            <a:xfrm>
              <a:off x="2028" y="1392"/>
              <a:ext cx="1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pf. of special case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5800" y="5715000"/>
            <a:ext cx="8039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An effective refiner produces simple proofs that generalize away from</a:t>
            </a:r>
          </a:p>
          <a:p>
            <a:r>
              <a:rPr lang="en-US" dirty="0" smtClean="0">
                <a:effectLst/>
              </a:rPr>
              <a:t>the special case and yield simple abstractions.</a:t>
            </a:r>
            <a:endParaRPr lang="en-US" dirty="0">
              <a:effectLst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5715000"/>
            <a:ext cx="750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One way to accomplish this is to use an SMT solver and feasible</a:t>
            </a:r>
          </a:p>
          <a:p>
            <a:r>
              <a:rPr lang="en-US" dirty="0" smtClean="0">
                <a:effectLst/>
              </a:rPr>
              <a:t> interpolation.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706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v. Eager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classify abstractors as eager or lazy based on the extent to which they test conjectures speculatively.</a:t>
            </a:r>
          </a:p>
          <a:p>
            <a:r>
              <a:rPr lang="en-US" dirty="0" smtClean="0"/>
              <a:t>At the extreme lazy end is lazy abstraction. This method does not generalize deductions from one execution path to another.</a:t>
            </a:r>
          </a:p>
          <a:p>
            <a:r>
              <a:rPr lang="en-US" dirty="0" smtClean="0"/>
              <a:t>Lazy abstraction (as in BLAST) performs eager deduction using predicate abstraction along individual execution paths.</a:t>
            </a:r>
          </a:p>
          <a:p>
            <a:r>
              <a:rPr lang="en-US" dirty="0" smtClean="0"/>
              <a:t>Lazy abstraction with </a:t>
            </a:r>
            <a:r>
              <a:rPr lang="en-US" dirty="0" err="1" smtClean="0"/>
              <a:t>interpolants</a:t>
            </a:r>
            <a:r>
              <a:rPr lang="en-US" dirty="0" smtClean="0"/>
              <a:t> (as in IMPACT) is yet more lazy, as essentially all deduction is done be the refiner.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495800"/>
            <a:ext cx="555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 relies on SMT as its </a:t>
            </a:r>
            <a:r>
              <a:rPr lang="en-US" i="1" dirty="0" smtClean="0"/>
              <a:t>only</a:t>
            </a:r>
            <a:r>
              <a:rPr lang="en-US" dirty="0" smtClean="0"/>
              <a:t> proof engine.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grpSp>
        <p:nvGrpSpPr>
          <p:cNvPr id="23579" name="Group 27"/>
          <p:cNvGrpSpPr>
            <a:grpSpLocks/>
          </p:cNvGrpSpPr>
          <p:nvPr/>
        </p:nvGrpSpPr>
        <p:grpSpPr bwMode="auto">
          <a:xfrm>
            <a:off x="990600" y="2057400"/>
            <a:ext cx="3178175" cy="3352800"/>
            <a:chOff x="892" y="1556"/>
            <a:chExt cx="1076" cy="1135"/>
          </a:xfrm>
        </p:grpSpPr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892" y="1556"/>
              <a:ext cx="1076" cy="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pitchFamily="49" charset="0"/>
                </a:rPr>
                <a:t>do{</a:t>
              </a:r>
            </a:p>
            <a:p>
              <a:r>
                <a:rPr lang="en-US" b="1">
                  <a:latin typeface="Courier New" pitchFamily="49" charset="0"/>
                </a:rPr>
                <a:t>  lock();</a:t>
              </a:r>
            </a:p>
            <a:p>
              <a:r>
                <a:rPr lang="en-US" b="1">
                  <a:latin typeface="Courier New" pitchFamily="49" charset="0"/>
                </a:rPr>
                <a:t>  old = new;</a:t>
              </a:r>
            </a:p>
            <a:p>
              <a:r>
                <a:rPr lang="en-US" b="1">
                  <a:latin typeface="Courier New" pitchFamily="49" charset="0"/>
                </a:rPr>
                <a:t>  if(*){</a:t>
              </a:r>
            </a:p>
            <a:p>
              <a:r>
                <a:rPr lang="en-US" b="1">
                  <a:latin typeface="Courier New" pitchFamily="49" charset="0"/>
                </a:rPr>
                <a:t>    unlock();</a:t>
              </a:r>
            </a:p>
            <a:p>
              <a:r>
                <a:rPr lang="en-US" b="1">
                  <a:latin typeface="Courier New" pitchFamily="49" charset="0"/>
                </a:rPr>
                <a:t>    new++;</a:t>
              </a:r>
            </a:p>
            <a:p>
              <a:r>
                <a:rPr lang="en-US" b="1">
                  <a:latin typeface="Courier New" pitchFamily="49" charset="0"/>
                </a:rPr>
                <a:t>  }</a:t>
              </a:r>
            </a:p>
            <a:p>
              <a:r>
                <a:rPr lang="en-US" b="1">
                  <a:latin typeface="Courier New" pitchFamily="49" charset="0"/>
                </a:rPr>
                <a:t>} while (new != old);</a:t>
              </a:r>
              <a:r>
                <a:rPr lang="en-US" sz="2000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23576" name="Text Box 24"/>
            <p:cNvSpPr txBox="1">
              <a:spLocks noChangeArrowheads="1"/>
            </p:cNvSpPr>
            <p:nvPr/>
          </p:nvSpPr>
          <p:spPr bwMode="auto">
            <a:xfrm>
              <a:off x="958" y="2567"/>
              <a:ext cx="624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18" charset="0"/>
                </a:rPr>
                <a:t>program fragment</a:t>
              </a:r>
            </a:p>
          </p:txBody>
        </p:sp>
      </p:grpSp>
      <p:grpSp>
        <p:nvGrpSpPr>
          <p:cNvPr id="23585" name="Group 33"/>
          <p:cNvGrpSpPr>
            <a:grpSpLocks/>
          </p:cNvGrpSpPr>
          <p:nvPr/>
        </p:nvGrpSpPr>
        <p:grpSpPr bwMode="auto">
          <a:xfrm>
            <a:off x="5149850" y="1981200"/>
            <a:ext cx="3384550" cy="3429000"/>
            <a:chOff x="3244" y="1248"/>
            <a:chExt cx="2132" cy="2160"/>
          </a:xfrm>
        </p:grpSpPr>
        <p:sp>
          <p:nvSpPr>
            <p:cNvPr id="23557" name="Oval 5"/>
            <p:cNvSpPr>
              <a:spLocks noChangeArrowheads="1"/>
            </p:cNvSpPr>
            <p:nvPr/>
          </p:nvSpPr>
          <p:spPr bwMode="auto">
            <a:xfrm>
              <a:off x="3836" y="1248"/>
              <a:ext cx="169" cy="1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558" name="Oval 6"/>
            <p:cNvSpPr>
              <a:spLocks noChangeArrowheads="1"/>
            </p:cNvSpPr>
            <p:nvPr/>
          </p:nvSpPr>
          <p:spPr bwMode="auto">
            <a:xfrm>
              <a:off x="3836" y="1671"/>
              <a:ext cx="169" cy="1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3244" y="1671"/>
              <a:ext cx="169" cy="17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4005" y="2095"/>
              <a:ext cx="169" cy="1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4005" y="2518"/>
              <a:ext cx="169" cy="1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>
              <a:off x="4005" y="2857"/>
              <a:ext cx="169" cy="1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3889" y="1371"/>
              <a:ext cx="31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urier New" pitchFamily="49" charset="0"/>
                </a:rPr>
                <a:t>L=0</a:t>
              </a:r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3936" y="1751"/>
              <a:ext cx="65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1">
                  <a:latin typeface="Courier New" pitchFamily="49" charset="0"/>
                </a:rPr>
                <a:t>L=1;</a:t>
              </a:r>
            </a:p>
            <a:p>
              <a:pPr>
                <a:lnSpc>
                  <a:spcPct val="80000"/>
                </a:lnSpc>
              </a:pPr>
              <a:r>
                <a:rPr lang="en-US" sz="1400" b="1">
                  <a:latin typeface="Courier New" pitchFamily="49" charset="0"/>
                </a:rPr>
                <a:t> old=new</a:t>
              </a:r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3334" y="1504"/>
              <a:ext cx="5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urier New" pitchFamily="49" charset="0"/>
                </a:rPr>
                <a:t>[L!=0]</a:t>
              </a:r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3323" y="2227"/>
              <a:ext cx="518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urier New" pitchFamily="49" charset="0"/>
                </a:rPr>
                <a:t> L=0;</a:t>
              </a:r>
            </a:p>
            <a:p>
              <a:r>
                <a:rPr lang="en-US" sz="1400" b="1">
                  <a:latin typeface="Courier New" pitchFamily="49" charset="0"/>
                </a:rPr>
                <a:t> new++</a:t>
              </a:r>
            </a:p>
          </p:txBody>
        </p:sp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4110" y="2687"/>
              <a:ext cx="78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urier New" pitchFamily="49" charset="0"/>
                </a:rPr>
                <a:t>[new==old]</a:t>
              </a: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4589" y="2352"/>
              <a:ext cx="7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ourier New" pitchFamily="49" charset="0"/>
                </a:rPr>
                <a:t>[new!=old]</a:t>
              </a:r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3920" y="14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4089" y="2264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4089" y="2687"/>
              <a:ext cx="0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 flipH="1" flipV="1">
              <a:off x="3413" y="1756"/>
              <a:ext cx="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3968" y="1820"/>
              <a:ext cx="120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2"/>
            <p:cNvSpPr>
              <a:spLocks/>
            </p:cNvSpPr>
            <p:nvPr/>
          </p:nvSpPr>
          <p:spPr bwMode="auto">
            <a:xfrm>
              <a:off x="3783" y="2238"/>
              <a:ext cx="238" cy="317"/>
            </a:xfrm>
            <a:custGeom>
              <a:avLst/>
              <a:gdLst>
                <a:gd name="T0" fmla="*/ 135 w 135"/>
                <a:gd name="T1" fmla="*/ 0 h 180"/>
                <a:gd name="T2" fmla="*/ 6 w 135"/>
                <a:gd name="T3" fmla="*/ 87 h 180"/>
                <a:gd name="T4" fmla="*/ 132 w 135"/>
                <a:gd name="T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80">
                  <a:moveTo>
                    <a:pt x="135" y="0"/>
                  </a:moveTo>
                  <a:cubicBezTo>
                    <a:pt x="114" y="14"/>
                    <a:pt x="0" y="9"/>
                    <a:pt x="6" y="87"/>
                  </a:cubicBezTo>
                  <a:cubicBezTo>
                    <a:pt x="12" y="165"/>
                    <a:pt x="106" y="161"/>
                    <a:pt x="132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3"/>
            <p:cNvSpPr>
              <a:spLocks/>
            </p:cNvSpPr>
            <p:nvPr/>
          </p:nvSpPr>
          <p:spPr bwMode="auto">
            <a:xfrm>
              <a:off x="4005" y="1735"/>
              <a:ext cx="660" cy="862"/>
            </a:xfrm>
            <a:custGeom>
              <a:avLst/>
              <a:gdLst>
                <a:gd name="T0" fmla="*/ 96 w 375"/>
                <a:gd name="T1" fmla="*/ 489 h 489"/>
                <a:gd name="T2" fmla="*/ 264 w 375"/>
                <a:gd name="T3" fmla="*/ 456 h 489"/>
                <a:gd name="T4" fmla="*/ 360 w 375"/>
                <a:gd name="T5" fmla="*/ 213 h 489"/>
                <a:gd name="T6" fmla="*/ 237 w 375"/>
                <a:gd name="T7" fmla="*/ 12 h 489"/>
                <a:gd name="T8" fmla="*/ 0 w 375"/>
                <a:gd name="T9" fmla="*/ 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89">
                  <a:moveTo>
                    <a:pt x="96" y="489"/>
                  </a:moveTo>
                  <a:cubicBezTo>
                    <a:pt x="124" y="484"/>
                    <a:pt x="204" y="486"/>
                    <a:pt x="264" y="456"/>
                  </a:cubicBezTo>
                  <a:cubicBezTo>
                    <a:pt x="324" y="426"/>
                    <a:pt x="375" y="336"/>
                    <a:pt x="360" y="213"/>
                  </a:cubicBezTo>
                  <a:cubicBezTo>
                    <a:pt x="345" y="90"/>
                    <a:pt x="294" y="24"/>
                    <a:pt x="237" y="12"/>
                  </a:cubicBezTo>
                  <a:cubicBezTo>
                    <a:pt x="180" y="0"/>
                    <a:pt x="49" y="10"/>
                    <a:pt x="0" y="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Text Box 25"/>
            <p:cNvSpPr txBox="1">
              <a:spLocks noChangeArrowheads="1"/>
            </p:cNvSpPr>
            <p:nvPr/>
          </p:nvSpPr>
          <p:spPr bwMode="auto">
            <a:xfrm>
              <a:off x="3504" y="3177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18" charset="0"/>
                </a:rPr>
                <a:t>control-flow graph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7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" name="Group 102"/>
          <p:cNvGrpSpPr>
            <a:grpSpLocks/>
          </p:cNvGrpSpPr>
          <p:nvPr/>
        </p:nvGrpSpPr>
        <p:grpSpPr bwMode="auto">
          <a:xfrm>
            <a:off x="6478588" y="2209800"/>
            <a:ext cx="608012" cy="746125"/>
            <a:chOff x="4081" y="1392"/>
            <a:chExt cx="383" cy="470"/>
          </a:xfrm>
        </p:grpSpPr>
        <p:sp>
          <p:nvSpPr>
            <p:cNvPr id="24624" name="Oval 48"/>
            <p:cNvSpPr>
              <a:spLocks noChangeArrowheads="1"/>
            </p:cNvSpPr>
            <p:nvPr/>
          </p:nvSpPr>
          <p:spPr bwMode="auto">
            <a:xfrm>
              <a:off x="4081" y="1690"/>
              <a:ext cx="172" cy="1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629" name="Text Box 53"/>
            <p:cNvSpPr txBox="1">
              <a:spLocks noChangeArrowheads="1"/>
            </p:cNvSpPr>
            <p:nvPr/>
          </p:nvSpPr>
          <p:spPr bwMode="auto">
            <a:xfrm>
              <a:off x="4174" y="1392"/>
              <a:ext cx="290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ourier New" pitchFamily="49" charset="0"/>
                </a:rPr>
                <a:t>L=0</a:t>
              </a:r>
            </a:p>
          </p:txBody>
        </p:sp>
        <p:sp>
          <p:nvSpPr>
            <p:cNvPr id="24634" name="Line 58"/>
            <p:cNvSpPr>
              <a:spLocks noChangeShapeType="1"/>
            </p:cNvSpPr>
            <p:nvPr/>
          </p:nvSpPr>
          <p:spPr bwMode="auto">
            <a:xfrm>
              <a:off x="4167" y="1432"/>
              <a:ext cx="0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5" name="Text Box 99"/>
            <p:cNvSpPr txBox="1">
              <a:spLocks noChangeArrowheads="1"/>
            </p:cNvSpPr>
            <p:nvPr/>
          </p:nvSpPr>
          <p:spPr bwMode="auto">
            <a:xfrm>
              <a:off x="4224" y="1584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24679" name="Group 103"/>
          <p:cNvGrpSpPr>
            <a:grpSpLocks/>
          </p:cNvGrpSpPr>
          <p:nvPr/>
        </p:nvGrpSpPr>
        <p:grpSpPr bwMode="auto">
          <a:xfrm>
            <a:off x="5257800" y="2438400"/>
            <a:ext cx="1295400" cy="517525"/>
            <a:chOff x="3312" y="1536"/>
            <a:chExt cx="816" cy="326"/>
          </a:xfrm>
        </p:grpSpPr>
        <p:sp>
          <p:nvSpPr>
            <p:cNvPr id="24625" name="Oval 49"/>
            <p:cNvSpPr>
              <a:spLocks noChangeArrowheads="1"/>
            </p:cNvSpPr>
            <p:nvPr/>
          </p:nvSpPr>
          <p:spPr bwMode="auto">
            <a:xfrm>
              <a:off x="3479" y="1690"/>
              <a:ext cx="172" cy="1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31" name="Text Box 55"/>
            <p:cNvSpPr txBox="1">
              <a:spLocks noChangeArrowheads="1"/>
            </p:cNvSpPr>
            <p:nvPr/>
          </p:nvSpPr>
          <p:spPr bwMode="auto">
            <a:xfrm>
              <a:off x="3665" y="1604"/>
              <a:ext cx="46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ourier New" pitchFamily="49" charset="0"/>
                </a:rPr>
                <a:t>[L!=0]</a:t>
              </a:r>
            </a:p>
          </p:txBody>
        </p:sp>
        <p:sp>
          <p:nvSpPr>
            <p:cNvPr id="24637" name="Line 61"/>
            <p:cNvSpPr>
              <a:spLocks noChangeShapeType="1"/>
            </p:cNvSpPr>
            <p:nvPr/>
          </p:nvSpPr>
          <p:spPr bwMode="auto">
            <a:xfrm flipH="1" flipV="1">
              <a:off x="3651" y="1776"/>
              <a:ext cx="4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Text Box 100"/>
            <p:cNvSpPr txBox="1">
              <a:spLocks noChangeArrowheads="1"/>
            </p:cNvSpPr>
            <p:nvPr/>
          </p:nvSpPr>
          <p:spPr bwMode="auto">
            <a:xfrm>
              <a:off x="3312" y="1536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algorithm</a:t>
            </a:r>
            <a:endParaRPr lang="en-US" dirty="0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1670050" y="1981200"/>
            <a:ext cx="268288" cy="268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1670050" y="2652713"/>
            <a:ext cx="268288" cy="269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730250" y="2652713"/>
            <a:ext cx="268288" cy="269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1938338" y="3325813"/>
            <a:ext cx="268287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1938338" y="3997325"/>
            <a:ext cx="268287" cy="268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1938338" y="4535488"/>
            <a:ext cx="268287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754188" y="2176463"/>
            <a:ext cx="5032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L=0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1828800" y="2779713"/>
            <a:ext cx="10350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>
                <a:latin typeface="Courier New" pitchFamily="49" charset="0"/>
              </a:rPr>
              <a:t>L=1;</a:t>
            </a:r>
          </a:p>
          <a:p>
            <a:pPr>
              <a:lnSpc>
                <a:spcPct val="80000"/>
              </a:lnSpc>
            </a:pPr>
            <a:r>
              <a:rPr lang="en-US" sz="1400" b="1">
                <a:latin typeface="Courier New" pitchFamily="49" charset="0"/>
              </a:rPr>
              <a:t> old=new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873125" y="2387600"/>
            <a:ext cx="822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[L!=0]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855663" y="3535363"/>
            <a:ext cx="8223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 L=0;</a:t>
            </a:r>
          </a:p>
          <a:p>
            <a:r>
              <a:rPr lang="en-US" sz="1400" b="1">
                <a:latin typeface="Courier New" pitchFamily="49" charset="0"/>
              </a:rPr>
              <a:t> new++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2105025" y="4265613"/>
            <a:ext cx="12477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[new==old]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2865438" y="3733800"/>
            <a:ext cx="1249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[new!=old]</a:t>
            </a:r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>
            <a:off x="1803400" y="2249488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2071688" y="359410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2071688" y="4265613"/>
            <a:ext cx="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 flipH="1" flipV="1">
            <a:off x="998538" y="2787650"/>
            <a:ext cx="671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>
            <a:off x="1879600" y="2889250"/>
            <a:ext cx="190500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585913" y="3552825"/>
            <a:ext cx="377825" cy="503238"/>
          </a:xfrm>
          <a:custGeom>
            <a:avLst/>
            <a:gdLst>
              <a:gd name="T0" fmla="*/ 135 w 135"/>
              <a:gd name="T1" fmla="*/ 0 h 180"/>
              <a:gd name="T2" fmla="*/ 6 w 135"/>
              <a:gd name="T3" fmla="*/ 87 h 180"/>
              <a:gd name="T4" fmla="*/ 132 w 135"/>
              <a:gd name="T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" h="180">
                <a:moveTo>
                  <a:pt x="135" y="0"/>
                </a:moveTo>
                <a:cubicBezTo>
                  <a:pt x="114" y="14"/>
                  <a:pt x="0" y="9"/>
                  <a:pt x="6" y="87"/>
                </a:cubicBezTo>
                <a:cubicBezTo>
                  <a:pt x="12" y="165"/>
                  <a:pt x="106" y="161"/>
                  <a:pt x="132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0" name="Freeform 44"/>
          <p:cNvSpPr>
            <a:spLocks/>
          </p:cNvSpPr>
          <p:nvPr/>
        </p:nvSpPr>
        <p:spPr bwMode="auto">
          <a:xfrm>
            <a:off x="1938338" y="2754313"/>
            <a:ext cx="1047750" cy="1368425"/>
          </a:xfrm>
          <a:custGeom>
            <a:avLst/>
            <a:gdLst>
              <a:gd name="T0" fmla="*/ 96 w 375"/>
              <a:gd name="T1" fmla="*/ 489 h 489"/>
              <a:gd name="T2" fmla="*/ 264 w 375"/>
              <a:gd name="T3" fmla="*/ 456 h 489"/>
              <a:gd name="T4" fmla="*/ 360 w 375"/>
              <a:gd name="T5" fmla="*/ 213 h 489"/>
              <a:gd name="T6" fmla="*/ 237 w 375"/>
              <a:gd name="T7" fmla="*/ 12 h 489"/>
              <a:gd name="T8" fmla="*/ 0 w 375"/>
              <a:gd name="T9" fmla="*/ 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489">
                <a:moveTo>
                  <a:pt x="96" y="489"/>
                </a:moveTo>
                <a:cubicBezTo>
                  <a:pt x="124" y="484"/>
                  <a:pt x="204" y="486"/>
                  <a:pt x="264" y="456"/>
                </a:cubicBezTo>
                <a:cubicBezTo>
                  <a:pt x="324" y="426"/>
                  <a:pt x="375" y="336"/>
                  <a:pt x="360" y="213"/>
                </a:cubicBezTo>
                <a:cubicBezTo>
                  <a:pt x="345" y="90"/>
                  <a:pt x="294" y="24"/>
                  <a:pt x="237" y="12"/>
                </a:cubicBezTo>
                <a:cubicBezTo>
                  <a:pt x="180" y="0"/>
                  <a:pt x="49" y="10"/>
                  <a:pt x="0" y="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143000" y="5043488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control-flow graph</a:t>
            </a:r>
          </a:p>
        </p:txBody>
      </p:sp>
      <p:grpSp>
        <p:nvGrpSpPr>
          <p:cNvPr id="24677" name="Group 101"/>
          <p:cNvGrpSpPr>
            <a:grpSpLocks/>
          </p:cNvGrpSpPr>
          <p:nvPr/>
        </p:nvGrpSpPr>
        <p:grpSpPr bwMode="auto">
          <a:xfrm>
            <a:off x="6478588" y="1824038"/>
            <a:ext cx="428625" cy="449262"/>
            <a:chOff x="4081" y="1149"/>
            <a:chExt cx="270" cy="283"/>
          </a:xfrm>
        </p:grpSpPr>
        <p:sp>
          <p:nvSpPr>
            <p:cNvPr id="24623" name="Oval 47"/>
            <p:cNvSpPr>
              <a:spLocks noChangeArrowheads="1"/>
            </p:cNvSpPr>
            <p:nvPr/>
          </p:nvSpPr>
          <p:spPr bwMode="auto">
            <a:xfrm>
              <a:off x="4081" y="1260"/>
              <a:ext cx="172" cy="1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4670" name="Text Box 94"/>
            <p:cNvSpPr txBox="1">
              <a:spLocks noChangeArrowheads="1"/>
            </p:cNvSpPr>
            <p:nvPr/>
          </p:nvSpPr>
          <p:spPr bwMode="auto">
            <a:xfrm>
              <a:off x="4176" y="1149"/>
              <a:ext cx="1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24683" name="Group 107"/>
          <p:cNvGrpSpPr>
            <a:grpSpLocks/>
          </p:cNvGrpSpPr>
          <p:nvPr/>
        </p:nvGrpSpPr>
        <p:grpSpPr bwMode="auto">
          <a:xfrm>
            <a:off x="5257800" y="2409825"/>
            <a:ext cx="3429000" cy="1727200"/>
            <a:chOff x="3312" y="1518"/>
            <a:chExt cx="2160" cy="1088"/>
          </a:xfrm>
        </p:grpSpPr>
        <p:grpSp>
          <p:nvGrpSpPr>
            <p:cNvPr id="24680" name="Group 104"/>
            <p:cNvGrpSpPr>
              <a:grpSpLocks/>
            </p:cNvGrpSpPr>
            <p:nvPr/>
          </p:nvGrpSpPr>
          <p:grpSpPr bwMode="auto">
            <a:xfrm>
              <a:off x="3317" y="1518"/>
              <a:ext cx="1195" cy="210"/>
              <a:chOff x="3317" y="1518"/>
              <a:chExt cx="1195" cy="210"/>
            </a:xfrm>
          </p:grpSpPr>
          <p:sp>
            <p:nvSpPr>
              <p:cNvPr id="24639" name="Text Box 63"/>
              <p:cNvSpPr txBox="1">
                <a:spLocks noChangeArrowheads="1"/>
              </p:cNvSpPr>
              <p:nvPr/>
            </p:nvSpPr>
            <p:spPr bwMode="auto">
              <a:xfrm>
                <a:off x="3317" y="1518"/>
                <a:ext cx="180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b="1" i="1">
                    <a:solidFill>
                      <a:srgbClr val="990033"/>
                    </a:solidFill>
                    <a:latin typeface="Times New Roman" pitchFamily="18" charset="0"/>
                  </a:rPr>
                  <a:t>F</a:t>
                </a:r>
              </a:p>
            </p:txBody>
          </p:sp>
          <p:sp>
            <p:nvSpPr>
              <p:cNvPr id="24641" name="Text Box 65"/>
              <p:cNvSpPr txBox="1">
                <a:spLocks noChangeArrowheads="1"/>
              </p:cNvSpPr>
              <p:nvPr/>
            </p:nvSpPr>
            <p:spPr bwMode="auto">
              <a:xfrm>
                <a:off x="4235" y="1556"/>
                <a:ext cx="277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b="1" i="1">
                    <a:solidFill>
                      <a:srgbClr val="990033"/>
                    </a:solidFill>
                    <a:latin typeface="Times New Roman" pitchFamily="18" charset="0"/>
                  </a:rPr>
                  <a:t>L=0</a:t>
                </a:r>
              </a:p>
            </p:txBody>
          </p:sp>
        </p:grpSp>
        <p:sp>
          <p:nvSpPr>
            <p:cNvPr id="24681" name="Text Box 105"/>
            <p:cNvSpPr txBox="1">
              <a:spLocks noChangeArrowheads="1"/>
            </p:cNvSpPr>
            <p:nvPr/>
          </p:nvSpPr>
          <p:spPr bwMode="auto">
            <a:xfrm>
              <a:off x="3312" y="2160"/>
              <a:ext cx="216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effectLst/>
                </a:rPr>
                <a:t>Label error state with false, by refining labels on path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91292" y="823716"/>
            <a:ext cx="958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effectLst/>
              </a:rPr>
              <a:t>[CAV 2006]</a:t>
            </a:r>
          </a:p>
        </p:txBody>
      </p:sp>
    </p:spTree>
    <p:extLst>
      <p:ext uri="{BB962C8B-B14F-4D97-AF65-F5344CB8AC3E}">
        <p14:creationId xmlns:p14="http://schemas.microsoft.com/office/powerpoint/2010/main" val="26006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98" name="Group 74"/>
          <p:cNvGrpSpPr>
            <a:grpSpLocks/>
          </p:cNvGrpSpPr>
          <p:nvPr/>
        </p:nvGrpSpPr>
        <p:grpSpPr bwMode="auto">
          <a:xfrm>
            <a:off x="4191000" y="4419600"/>
            <a:ext cx="1258888" cy="439738"/>
            <a:chOff x="2640" y="2784"/>
            <a:chExt cx="793" cy="277"/>
          </a:xfrm>
        </p:grpSpPr>
        <p:sp>
          <p:nvSpPr>
            <p:cNvPr id="26665" name="Oval 41"/>
            <p:cNvSpPr>
              <a:spLocks noChangeArrowheads="1"/>
            </p:cNvSpPr>
            <p:nvPr/>
          </p:nvSpPr>
          <p:spPr bwMode="auto">
            <a:xfrm>
              <a:off x="2798" y="2889"/>
              <a:ext cx="171" cy="1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6666" name="Text Box 42"/>
            <p:cNvSpPr txBox="1">
              <a:spLocks noChangeArrowheads="1"/>
            </p:cNvSpPr>
            <p:nvPr/>
          </p:nvSpPr>
          <p:spPr bwMode="auto">
            <a:xfrm>
              <a:off x="2969" y="2804"/>
              <a:ext cx="46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ourier New" pitchFamily="49" charset="0"/>
                </a:rPr>
                <a:t>[L!=0]</a:t>
              </a:r>
            </a:p>
          </p:txBody>
        </p:sp>
        <p:sp>
          <p:nvSpPr>
            <p:cNvPr id="26667" name="Line 43"/>
            <p:cNvSpPr>
              <a:spLocks noChangeShapeType="1"/>
            </p:cNvSpPr>
            <p:nvPr/>
          </p:nvSpPr>
          <p:spPr bwMode="auto">
            <a:xfrm flipH="1" flipV="1">
              <a:off x="2969" y="2975"/>
              <a:ext cx="4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Text Box 69"/>
            <p:cNvSpPr txBox="1">
              <a:spLocks noChangeArrowheads="1"/>
            </p:cNvSpPr>
            <p:nvPr/>
          </p:nvSpPr>
          <p:spPr bwMode="auto">
            <a:xfrm>
              <a:off x="2640" y="2784"/>
              <a:ext cx="1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26697" name="Group 73"/>
          <p:cNvGrpSpPr>
            <a:grpSpLocks/>
          </p:cNvGrpSpPr>
          <p:nvPr/>
        </p:nvGrpSpPr>
        <p:grpSpPr bwMode="auto">
          <a:xfrm>
            <a:off x="4686300" y="4143375"/>
            <a:ext cx="1181100" cy="708025"/>
            <a:chOff x="2952" y="2610"/>
            <a:chExt cx="744" cy="446"/>
          </a:xfrm>
        </p:grpSpPr>
        <p:sp>
          <p:nvSpPr>
            <p:cNvPr id="26652" name="Oval 28"/>
            <p:cNvSpPr>
              <a:spLocks noChangeArrowheads="1"/>
            </p:cNvSpPr>
            <p:nvPr/>
          </p:nvSpPr>
          <p:spPr bwMode="auto">
            <a:xfrm>
              <a:off x="3404" y="2884"/>
              <a:ext cx="172" cy="1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6657" name="Text Box 33"/>
            <p:cNvSpPr txBox="1">
              <a:spLocks noChangeArrowheads="1"/>
            </p:cNvSpPr>
            <p:nvPr/>
          </p:nvSpPr>
          <p:spPr bwMode="auto">
            <a:xfrm>
              <a:off x="2952" y="2610"/>
              <a:ext cx="69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ourier New" pitchFamily="49" charset="0"/>
                </a:rPr>
                <a:t>[new!=old]</a:t>
              </a:r>
            </a:p>
          </p:txBody>
        </p:sp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 flipH="1">
              <a:off x="3496" y="2717"/>
              <a:ext cx="134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Text Box 68"/>
            <p:cNvSpPr txBox="1">
              <a:spLocks noChangeArrowheads="1"/>
            </p:cNvSpPr>
            <p:nvPr/>
          </p:nvSpPr>
          <p:spPr bwMode="auto">
            <a:xfrm>
              <a:off x="3521" y="2802"/>
              <a:ext cx="1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26696" name="Group 72"/>
          <p:cNvGrpSpPr>
            <a:grpSpLocks/>
          </p:cNvGrpSpPr>
          <p:nvPr/>
        </p:nvGrpSpPr>
        <p:grpSpPr bwMode="auto">
          <a:xfrm>
            <a:off x="5267325" y="3502025"/>
            <a:ext cx="877888" cy="819150"/>
            <a:chOff x="3318" y="2206"/>
            <a:chExt cx="553" cy="516"/>
          </a:xfrm>
        </p:grpSpPr>
        <p:sp>
          <p:nvSpPr>
            <p:cNvPr id="26651" name="Oval 27"/>
            <p:cNvSpPr>
              <a:spLocks noChangeArrowheads="1"/>
            </p:cNvSpPr>
            <p:nvPr/>
          </p:nvSpPr>
          <p:spPr bwMode="auto">
            <a:xfrm>
              <a:off x="3608" y="2550"/>
              <a:ext cx="172" cy="1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6656" name="Text Box 32"/>
            <p:cNvSpPr txBox="1">
              <a:spLocks noChangeArrowheads="1"/>
            </p:cNvSpPr>
            <p:nvPr/>
          </p:nvSpPr>
          <p:spPr bwMode="auto">
            <a:xfrm>
              <a:off x="3318" y="2206"/>
              <a:ext cx="52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>
                  <a:latin typeface="Courier New" pitchFamily="49" charset="0"/>
                </a:rPr>
                <a:t>   L=0;</a:t>
              </a:r>
            </a:p>
            <a:p>
              <a:pPr>
                <a:lnSpc>
                  <a:spcPct val="80000"/>
                </a:lnSpc>
              </a:pPr>
              <a:r>
                <a:rPr lang="en-US" sz="1200" b="1">
                  <a:latin typeface="Courier New" pitchFamily="49" charset="0"/>
                </a:rPr>
                <a:t> new++</a:t>
              </a:r>
            </a:p>
          </p:txBody>
        </p:sp>
        <p:sp>
          <p:nvSpPr>
            <p:cNvPr id="26659" name="Line 35"/>
            <p:cNvSpPr>
              <a:spLocks noChangeShapeType="1"/>
            </p:cNvSpPr>
            <p:nvPr/>
          </p:nvSpPr>
          <p:spPr bwMode="auto">
            <a:xfrm flipH="1">
              <a:off x="3689" y="2260"/>
              <a:ext cx="182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Text Box 67"/>
            <p:cNvSpPr txBox="1">
              <a:spLocks noChangeArrowheads="1"/>
            </p:cNvSpPr>
            <p:nvPr/>
          </p:nvSpPr>
          <p:spPr bwMode="auto">
            <a:xfrm>
              <a:off x="3696" y="2418"/>
              <a:ext cx="1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26695" name="Group 71"/>
          <p:cNvGrpSpPr>
            <a:grpSpLocks/>
          </p:cNvGrpSpPr>
          <p:nvPr/>
        </p:nvGrpSpPr>
        <p:grpSpPr bwMode="auto">
          <a:xfrm>
            <a:off x="6094413" y="2930525"/>
            <a:ext cx="1144587" cy="708025"/>
            <a:chOff x="3839" y="1846"/>
            <a:chExt cx="721" cy="446"/>
          </a:xfrm>
        </p:grpSpPr>
        <p:sp>
          <p:nvSpPr>
            <p:cNvPr id="26650" name="Oval 26"/>
            <p:cNvSpPr>
              <a:spLocks noChangeArrowheads="1"/>
            </p:cNvSpPr>
            <p:nvPr/>
          </p:nvSpPr>
          <p:spPr bwMode="auto">
            <a:xfrm>
              <a:off x="3839" y="2120"/>
              <a:ext cx="172" cy="1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6654" name="Text Box 30"/>
            <p:cNvSpPr txBox="1">
              <a:spLocks noChangeArrowheads="1"/>
            </p:cNvSpPr>
            <p:nvPr/>
          </p:nvSpPr>
          <p:spPr bwMode="auto">
            <a:xfrm>
              <a:off x="4037" y="1870"/>
              <a:ext cx="52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>
                  <a:latin typeface="Courier New" pitchFamily="49" charset="0"/>
                </a:rPr>
                <a:t> L=1;</a:t>
              </a:r>
            </a:p>
            <a:p>
              <a:pPr>
                <a:lnSpc>
                  <a:spcPct val="80000"/>
                </a:lnSpc>
              </a:pPr>
              <a:r>
                <a:rPr lang="en-US" sz="1200" b="1">
                  <a:latin typeface="Courier New" pitchFamily="49" charset="0"/>
                </a:rPr>
                <a:t>old=new</a:t>
              </a:r>
            </a:p>
          </p:txBody>
        </p:sp>
        <p:sp>
          <p:nvSpPr>
            <p:cNvPr id="26664" name="Line 40"/>
            <p:cNvSpPr>
              <a:spLocks noChangeShapeType="1"/>
            </p:cNvSpPr>
            <p:nvPr/>
          </p:nvSpPr>
          <p:spPr bwMode="auto">
            <a:xfrm flipH="1">
              <a:off x="3925" y="1846"/>
              <a:ext cx="188" cy="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Text Box 66"/>
            <p:cNvSpPr txBox="1">
              <a:spLocks noChangeArrowheads="1"/>
            </p:cNvSpPr>
            <p:nvPr/>
          </p:nvSpPr>
          <p:spPr bwMode="auto">
            <a:xfrm>
              <a:off x="4001" y="2112"/>
              <a:ext cx="1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algorithm</a:t>
            </a:r>
            <a:endParaRPr lang="en-US" dirty="0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1670050" y="1981200"/>
            <a:ext cx="268288" cy="268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670050" y="2652713"/>
            <a:ext cx="268288" cy="269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730250" y="2652713"/>
            <a:ext cx="268288" cy="269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1938338" y="3325813"/>
            <a:ext cx="268287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1938338" y="3997325"/>
            <a:ext cx="268287" cy="268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1938338" y="4535488"/>
            <a:ext cx="268287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754188" y="2176463"/>
            <a:ext cx="5032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L=0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828800" y="2779713"/>
            <a:ext cx="10350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>
                <a:latin typeface="Courier New" pitchFamily="49" charset="0"/>
              </a:rPr>
              <a:t>L=1;</a:t>
            </a:r>
          </a:p>
          <a:p>
            <a:pPr>
              <a:lnSpc>
                <a:spcPct val="80000"/>
              </a:lnSpc>
            </a:pPr>
            <a:r>
              <a:rPr lang="en-US" sz="1400" b="1">
                <a:latin typeface="Courier New" pitchFamily="49" charset="0"/>
              </a:rPr>
              <a:t> old=new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873125" y="2387600"/>
            <a:ext cx="822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[L!=0]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855663" y="3535363"/>
            <a:ext cx="8223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 L=0;</a:t>
            </a:r>
          </a:p>
          <a:p>
            <a:r>
              <a:rPr lang="en-US" sz="1400" b="1">
                <a:latin typeface="Courier New" pitchFamily="49" charset="0"/>
              </a:rPr>
              <a:t> new++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105025" y="4265613"/>
            <a:ext cx="12477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[new==old]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865438" y="3733800"/>
            <a:ext cx="1249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[new!=old]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1803400" y="2249488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2071688" y="359410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2071688" y="4265613"/>
            <a:ext cx="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 flipV="1">
            <a:off x="998538" y="2787650"/>
            <a:ext cx="671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1879600" y="2889250"/>
            <a:ext cx="190500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Freeform 20"/>
          <p:cNvSpPr>
            <a:spLocks/>
          </p:cNvSpPr>
          <p:nvPr/>
        </p:nvSpPr>
        <p:spPr bwMode="auto">
          <a:xfrm>
            <a:off x="1585913" y="3552825"/>
            <a:ext cx="377825" cy="503238"/>
          </a:xfrm>
          <a:custGeom>
            <a:avLst/>
            <a:gdLst>
              <a:gd name="T0" fmla="*/ 135 w 135"/>
              <a:gd name="T1" fmla="*/ 0 h 180"/>
              <a:gd name="T2" fmla="*/ 6 w 135"/>
              <a:gd name="T3" fmla="*/ 87 h 180"/>
              <a:gd name="T4" fmla="*/ 132 w 135"/>
              <a:gd name="T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" h="180">
                <a:moveTo>
                  <a:pt x="135" y="0"/>
                </a:moveTo>
                <a:cubicBezTo>
                  <a:pt x="114" y="14"/>
                  <a:pt x="0" y="9"/>
                  <a:pt x="6" y="87"/>
                </a:cubicBezTo>
                <a:cubicBezTo>
                  <a:pt x="12" y="165"/>
                  <a:pt x="106" y="161"/>
                  <a:pt x="132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Freeform 21"/>
          <p:cNvSpPr>
            <a:spLocks/>
          </p:cNvSpPr>
          <p:nvPr/>
        </p:nvSpPr>
        <p:spPr bwMode="auto">
          <a:xfrm>
            <a:off x="1938338" y="2754313"/>
            <a:ext cx="1047750" cy="1368425"/>
          </a:xfrm>
          <a:custGeom>
            <a:avLst/>
            <a:gdLst>
              <a:gd name="T0" fmla="*/ 96 w 375"/>
              <a:gd name="T1" fmla="*/ 489 h 489"/>
              <a:gd name="T2" fmla="*/ 264 w 375"/>
              <a:gd name="T3" fmla="*/ 456 h 489"/>
              <a:gd name="T4" fmla="*/ 360 w 375"/>
              <a:gd name="T5" fmla="*/ 213 h 489"/>
              <a:gd name="T6" fmla="*/ 237 w 375"/>
              <a:gd name="T7" fmla="*/ 12 h 489"/>
              <a:gd name="T8" fmla="*/ 0 w 375"/>
              <a:gd name="T9" fmla="*/ 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489">
                <a:moveTo>
                  <a:pt x="96" y="489"/>
                </a:moveTo>
                <a:cubicBezTo>
                  <a:pt x="124" y="484"/>
                  <a:pt x="204" y="486"/>
                  <a:pt x="264" y="456"/>
                </a:cubicBezTo>
                <a:cubicBezTo>
                  <a:pt x="324" y="426"/>
                  <a:pt x="375" y="336"/>
                  <a:pt x="360" y="213"/>
                </a:cubicBezTo>
                <a:cubicBezTo>
                  <a:pt x="345" y="90"/>
                  <a:pt x="294" y="24"/>
                  <a:pt x="237" y="12"/>
                </a:cubicBezTo>
                <a:cubicBezTo>
                  <a:pt x="180" y="0"/>
                  <a:pt x="49" y="10"/>
                  <a:pt x="0" y="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1143000" y="5043488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control-flow graph</a:t>
            </a:r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6478588" y="2000250"/>
            <a:ext cx="273050" cy="273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6478588" y="2682875"/>
            <a:ext cx="273050" cy="273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imes New Roman" pitchFamily="18" charset="0"/>
              </a:rPr>
              <a:t>1</a:t>
            </a:r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5522913" y="2682875"/>
            <a:ext cx="273050" cy="2730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imes New Roman" pitchFamily="18" charset="0"/>
              </a:rPr>
              <a:t>2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6626225" y="2209800"/>
            <a:ext cx="4603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L=0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5668963" y="2444750"/>
            <a:ext cx="7350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[L!=0]</a:t>
            </a:r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6615113" y="2273300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H="1" flipV="1">
            <a:off x="5795963" y="2819400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5265738" y="2409825"/>
            <a:ext cx="2857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990033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6646863" y="2470150"/>
            <a:ext cx="4397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990033"/>
                </a:solidFill>
                <a:latin typeface="Times New Roman" pitchFamily="18" charset="0"/>
              </a:rPr>
              <a:t>L=0</a:t>
            </a:r>
          </a:p>
        </p:txBody>
      </p:sp>
      <p:grpSp>
        <p:nvGrpSpPr>
          <p:cNvPr id="26700" name="Group 76"/>
          <p:cNvGrpSpPr>
            <a:grpSpLocks/>
          </p:cNvGrpSpPr>
          <p:nvPr/>
        </p:nvGrpSpPr>
        <p:grpSpPr bwMode="auto">
          <a:xfrm>
            <a:off x="4114800" y="3852863"/>
            <a:ext cx="2286000" cy="869950"/>
            <a:chOff x="2592" y="2427"/>
            <a:chExt cx="1440" cy="548"/>
          </a:xfrm>
        </p:grpSpPr>
        <p:sp>
          <p:nvSpPr>
            <p:cNvPr id="26668" name="Text Box 44"/>
            <p:cNvSpPr txBox="1">
              <a:spLocks noChangeArrowheads="1"/>
            </p:cNvSpPr>
            <p:nvPr/>
          </p:nvSpPr>
          <p:spPr bwMode="auto">
            <a:xfrm>
              <a:off x="2592" y="2784"/>
              <a:ext cx="181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6669" name="Text Box 45"/>
            <p:cNvSpPr txBox="1">
              <a:spLocks noChangeArrowheads="1"/>
            </p:cNvSpPr>
            <p:nvPr/>
          </p:nvSpPr>
          <p:spPr bwMode="auto">
            <a:xfrm>
              <a:off x="3552" y="2803"/>
              <a:ext cx="277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L=0</a:t>
              </a:r>
            </a:p>
          </p:txBody>
        </p:sp>
        <p:sp>
          <p:nvSpPr>
            <p:cNvPr id="26670" name="Text Box 46"/>
            <p:cNvSpPr txBox="1">
              <a:spLocks noChangeArrowheads="1"/>
            </p:cNvSpPr>
            <p:nvPr/>
          </p:nvSpPr>
          <p:spPr bwMode="auto">
            <a:xfrm>
              <a:off x="3755" y="2427"/>
              <a:ext cx="277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L=0</a:t>
              </a:r>
            </a:p>
          </p:txBody>
        </p:sp>
      </p:grp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6629400" y="1824038"/>
            <a:ext cx="2778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990033"/>
                </a:solidFill>
                <a:latin typeface="Times New Roman" pitchFamily="18" charset="0"/>
              </a:rPr>
              <a:t>T</a:t>
            </a:r>
          </a:p>
        </p:txBody>
      </p:sp>
      <p:grpSp>
        <p:nvGrpSpPr>
          <p:cNvPr id="26702" name="Group 78"/>
          <p:cNvGrpSpPr>
            <a:grpSpLocks/>
          </p:cNvGrpSpPr>
          <p:nvPr/>
        </p:nvGrpSpPr>
        <p:grpSpPr bwMode="auto">
          <a:xfrm>
            <a:off x="4419600" y="2879725"/>
            <a:ext cx="3629025" cy="3162300"/>
            <a:chOff x="2784" y="1814"/>
            <a:chExt cx="2286" cy="1992"/>
          </a:xfrm>
        </p:grpSpPr>
        <p:sp>
          <p:nvSpPr>
            <p:cNvPr id="26687" name="Freeform 63"/>
            <p:cNvSpPr>
              <a:spLocks/>
            </p:cNvSpPr>
            <p:nvPr/>
          </p:nvSpPr>
          <p:spPr bwMode="auto">
            <a:xfrm>
              <a:off x="3290" y="1814"/>
              <a:ext cx="796" cy="1096"/>
            </a:xfrm>
            <a:custGeom>
              <a:avLst/>
              <a:gdLst>
                <a:gd name="T0" fmla="*/ 76 w 445"/>
                <a:gd name="T1" fmla="*/ 612 h 612"/>
                <a:gd name="T2" fmla="*/ 10 w 445"/>
                <a:gd name="T3" fmla="*/ 432 h 612"/>
                <a:gd name="T4" fmla="*/ 73 w 445"/>
                <a:gd name="T5" fmla="*/ 141 h 612"/>
                <a:gd name="T6" fmla="*/ 445 w 445"/>
                <a:gd name="T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5" h="612">
                  <a:moveTo>
                    <a:pt x="76" y="612"/>
                  </a:moveTo>
                  <a:cubicBezTo>
                    <a:pt x="65" y="582"/>
                    <a:pt x="10" y="510"/>
                    <a:pt x="10" y="432"/>
                  </a:cubicBezTo>
                  <a:cubicBezTo>
                    <a:pt x="10" y="354"/>
                    <a:pt x="0" y="213"/>
                    <a:pt x="73" y="141"/>
                  </a:cubicBezTo>
                  <a:cubicBezTo>
                    <a:pt x="146" y="69"/>
                    <a:pt x="368" y="29"/>
                    <a:pt x="445" y="0"/>
                  </a:cubicBez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Text Box 77"/>
            <p:cNvSpPr txBox="1">
              <a:spLocks noChangeArrowheads="1"/>
            </p:cNvSpPr>
            <p:nvPr/>
          </p:nvSpPr>
          <p:spPr bwMode="auto">
            <a:xfrm>
              <a:off x="2784" y="3360"/>
              <a:ext cx="228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effectLst/>
                </a:rPr>
                <a:t>Cover: state 5 is subsumed by</a:t>
              </a:r>
            </a:p>
            <a:p>
              <a:r>
                <a:rPr lang="en-US" dirty="0">
                  <a:effectLst/>
                </a:rPr>
                <a:t>state 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3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6400800" y="3352800"/>
            <a:ext cx="2778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990033"/>
                </a:solidFill>
                <a:latin typeface="Times New Roman" pitchFamily="18" charset="0"/>
              </a:rPr>
              <a:t>T</a:t>
            </a:r>
          </a:p>
        </p:txBody>
      </p:sp>
      <p:grpSp>
        <p:nvGrpSpPr>
          <p:cNvPr id="27722" name="Group 74"/>
          <p:cNvGrpSpPr>
            <a:grpSpLocks/>
          </p:cNvGrpSpPr>
          <p:nvPr/>
        </p:nvGrpSpPr>
        <p:grpSpPr bwMode="auto">
          <a:xfrm>
            <a:off x="7853363" y="4295775"/>
            <a:ext cx="1062037" cy="563563"/>
            <a:chOff x="4947" y="2706"/>
            <a:chExt cx="669" cy="355"/>
          </a:xfrm>
        </p:grpSpPr>
        <p:sp>
          <p:nvSpPr>
            <p:cNvPr id="27705" name="Oval 57"/>
            <p:cNvSpPr>
              <a:spLocks noChangeArrowheads="1"/>
            </p:cNvSpPr>
            <p:nvPr/>
          </p:nvSpPr>
          <p:spPr bwMode="auto">
            <a:xfrm flipH="1">
              <a:off x="5377" y="2889"/>
              <a:ext cx="172" cy="1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27706" name="Text Box 58"/>
            <p:cNvSpPr txBox="1">
              <a:spLocks noChangeArrowheads="1"/>
            </p:cNvSpPr>
            <p:nvPr/>
          </p:nvSpPr>
          <p:spPr bwMode="auto">
            <a:xfrm flipH="1">
              <a:off x="4960" y="2803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ourier New" pitchFamily="49" charset="0"/>
                </a:rPr>
                <a:t>[L!=0]</a:t>
              </a:r>
            </a:p>
          </p:txBody>
        </p:sp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 flipV="1">
              <a:off x="4947" y="2975"/>
              <a:ext cx="4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Text Box 69"/>
            <p:cNvSpPr txBox="1">
              <a:spLocks noChangeArrowheads="1"/>
            </p:cNvSpPr>
            <p:nvPr/>
          </p:nvSpPr>
          <p:spPr bwMode="auto">
            <a:xfrm>
              <a:off x="5441" y="2706"/>
              <a:ext cx="1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27721" name="Group 73"/>
          <p:cNvGrpSpPr>
            <a:grpSpLocks/>
          </p:cNvGrpSpPr>
          <p:nvPr/>
        </p:nvGrpSpPr>
        <p:grpSpPr bwMode="auto">
          <a:xfrm>
            <a:off x="7239000" y="4146550"/>
            <a:ext cx="1295400" cy="854075"/>
            <a:chOff x="4560" y="2612"/>
            <a:chExt cx="816" cy="538"/>
          </a:xfrm>
        </p:grpSpPr>
        <p:sp>
          <p:nvSpPr>
            <p:cNvPr id="27701" name="Oval 53"/>
            <p:cNvSpPr>
              <a:spLocks noChangeArrowheads="1"/>
            </p:cNvSpPr>
            <p:nvPr/>
          </p:nvSpPr>
          <p:spPr bwMode="auto">
            <a:xfrm flipH="1">
              <a:off x="4770" y="2884"/>
              <a:ext cx="172" cy="1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7702" name="Text Box 54"/>
            <p:cNvSpPr txBox="1">
              <a:spLocks noChangeArrowheads="1"/>
            </p:cNvSpPr>
            <p:nvPr/>
          </p:nvSpPr>
          <p:spPr bwMode="auto">
            <a:xfrm flipH="1">
              <a:off x="4679" y="2612"/>
              <a:ext cx="697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ourier New" pitchFamily="49" charset="0"/>
                </a:rPr>
                <a:t>[new!=old]</a:t>
              </a:r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>
              <a:off x="4716" y="2717"/>
              <a:ext cx="135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Text Box 68"/>
            <p:cNvSpPr txBox="1">
              <a:spLocks noChangeArrowheads="1"/>
            </p:cNvSpPr>
            <p:nvPr/>
          </p:nvSpPr>
          <p:spPr bwMode="auto">
            <a:xfrm>
              <a:off x="4560" y="2976"/>
              <a:ext cx="1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27720" name="Group 72"/>
          <p:cNvGrpSpPr>
            <a:grpSpLocks/>
          </p:cNvGrpSpPr>
          <p:nvPr/>
        </p:nvGrpSpPr>
        <p:grpSpPr bwMode="auto">
          <a:xfrm>
            <a:off x="6353175" y="3605213"/>
            <a:ext cx="1266825" cy="715962"/>
            <a:chOff x="4002" y="2271"/>
            <a:chExt cx="798" cy="451"/>
          </a:xfrm>
        </p:grpSpPr>
        <p:sp>
          <p:nvSpPr>
            <p:cNvPr id="27700" name="Oval 52"/>
            <p:cNvSpPr>
              <a:spLocks noChangeArrowheads="1"/>
            </p:cNvSpPr>
            <p:nvPr/>
          </p:nvSpPr>
          <p:spPr bwMode="auto">
            <a:xfrm flipH="1">
              <a:off x="4566" y="2550"/>
              <a:ext cx="172" cy="1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>
              <a:off x="4002" y="2271"/>
              <a:ext cx="655" cy="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Text Box 67"/>
            <p:cNvSpPr txBox="1">
              <a:spLocks noChangeArrowheads="1"/>
            </p:cNvSpPr>
            <p:nvPr/>
          </p:nvSpPr>
          <p:spPr bwMode="auto">
            <a:xfrm>
              <a:off x="4625" y="2370"/>
              <a:ext cx="1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algorithm</a:t>
            </a:r>
            <a:endParaRPr lang="en-US" dirty="0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1670050" y="1981200"/>
            <a:ext cx="268288" cy="268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670050" y="2652713"/>
            <a:ext cx="268288" cy="269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730250" y="2652713"/>
            <a:ext cx="268288" cy="269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1938338" y="3325813"/>
            <a:ext cx="268287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1938338" y="3997325"/>
            <a:ext cx="268287" cy="2682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938338" y="4535488"/>
            <a:ext cx="268287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754188" y="2176463"/>
            <a:ext cx="5032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L=0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828800" y="2779713"/>
            <a:ext cx="10350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>
                <a:latin typeface="Courier New" pitchFamily="49" charset="0"/>
              </a:rPr>
              <a:t>L=1;</a:t>
            </a:r>
          </a:p>
          <a:p>
            <a:pPr>
              <a:lnSpc>
                <a:spcPct val="80000"/>
              </a:lnSpc>
            </a:pPr>
            <a:r>
              <a:rPr lang="en-US" sz="1400" b="1">
                <a:latin typeface="Courier New" pitchFamily="49" charset="0"/>
              </a:rPr>
              <a:t> old=new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873125" y="2387600"/>
            <a:ext cx="822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[L!=0]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55663" y="3535363"/>
            <a:ext cx="8223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 L=0;</a:t>
            </a:r>
          </a:p>
          <a:p>
            <a:r>
              <a:rPr lang="en-US" sz="1400" b="1">
                <a:latin typeface="Courier New" pitchFamily="49" charset="0"/>
              </a:rPr>
              <a:t> new++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105025" y="4265613"/>
            <a:ext cx="12477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[new==old]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865438" y="3733800"/>
            <a:ext cx="1249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[new!=old]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03400" y="2249488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2071688" y="359410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2071688" y="4265613"/>
            <a:ext cx="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 flipV="1">
            <a:off x="998538" y="2787650"/>
            <a:ext cx="671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1879600" y="2889250"/>
            <a:ext cx="190500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Freeform 20"/>
          <p:cNvSpPr>
            <a:spLocks/>
          </p:cNvSpPr>
          <p:nvPr/>
        </p:nvSpPr>
        <p:spPr bwMode="auto">
          <a:xfrm>
            <a:off x="1585913" y="3552825"/>
            <a:ext cx="377825" cy="503238"/>
          </a:xfrm>
          <a:custGeom>
            <a:avLst/>
            <a:gdLst>
              <a:gd name="T0" fmla="*/ 135 w 135"/>
              <a:gd name="T1" fmla="*/ 0 h 180"/>
              <a:gd name="T2" fmla="*/ 6 w 135"/>
              <a:gd name="T3" fmla="*/ 87 h 180"/>
              <a:gd name="T4" fmla="*/ 132 w 135"/>
              <a:gd name="T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" h="180">
                <a:moveTo>
                  <a:pt x="135" y="0"/>
                </a:moveTo>
                <a:cubicBezTo>
                  <a:pt x="114" y="14"/>
                  <a:pt x="0" y="9"/>
                  <a:pt x="6" y="87"/>
                </a:cubicBezTo>
                <a:cubicBezTo>
                  <a:pt x="12" y="165"/>
                  <a:pt x="106" y="161"/>
                  <a:pt x="132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Freeform 21"/>
          <p:cNvSpPr>
            <a:spLocks/>
          </p:cNvSpPr>
          <p:nvPr/>
        </p:nvSpPr>
        <p:spPr bwMode="auto">
          <a:xfrm>
            <a:off x="1938338" y="2754313"/>
            <a:ext cx="1047750" cy="1368425"/>
          </a:xfrm>
          <a:custGeom>
            <a:avLst/>
            <a:gdLst>
              <a:gd name="T0" fmla="*/ 96 w 375"/>
              <a:gd name="T1" fmla="*/ 489 h 489"/>
              <a:gd name="T2" fmla="*/ 264 w 375"/>
              <a:gd name="T3" fmla="*/ 456 h 489"/>
              <a:gd name="T4" fmla="*/ 360 w 375"/>
              <a:gd name="T5" fmla="*/ 213 h 489"/>
              <a:gd name="T6" fmla="*/ 237 w 375"/>
              <a:gd name="T7" fmla="*/ 12 h 489"/>
              <a:gd name="T8" fmla="*/ 0 w 375"/>
              <a:gd name="T9" fmla="*/ 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489">
                <a:moveTo>
                  <a:pt x="96" y="489"/>
                </a:moveTo>
                <a:cubicBezTo>
                  <a:pt x="124" y="484"/>
                  <a:pt x="204" y="486"/>
                  <a:pt x="264" y="456"/>
                </a:cubicBezTo>
                <a:cubicBezTo>
                  <a:pt x="324" y="426"/>
                  <a:pt x="375" y="336"/>
                  <a:pt x="360" y="213"/>
                </a:cubicBezTo>
                <a:cubicBezTo>
                  <a:pt x="345" y="90"/>
                  <a:pt x="294" y="24"/>
                  <a:pt x="237" y="12"/>
                </a:cubicBezTo>
                <a:cubicBezTo>
                  <a:pt x="180" y="0"/>
                  <a:pt x="49" y="10"/>
                  <a:pt x="0" y="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1143000" y="5043488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control-flow graph</a:t>
            </a: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6478588" y="2000250"/>
            <a:ext cx="273050" cy="273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6478588" y="2682875"/>
            <a:ext cx="273050" cy="273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imes New Roman" pitchFamily="18" charset="0"/>
              </a:rPr>
              <a:t>1</a:t>
            </a: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5522913" y="2682875"/>
            <a:ext cx="273050" cy="2730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imes New Roman" pitchFamily="18" charset="0"/>
              </a:rPr>
              <a:t>2</a:t>
            </a: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6094413" y="3365500"/>
            <a:ext cx="273050" cy="273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imes New Roman" pitchFamily="18" charset="0"/>
              </a:rPr>
              <a:t>3</a:t>
            </a:r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5727700" y="4048125"/>
            <a:ext cx="273050" cy="273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imes New Roman" pitchFamily="18" charset="0"/>
              </a:rPr>
              <a:t>4</a:t>
            </a:r>
          </a:p>
        </p:txBody>
      </p:sp>
      <p:sp>
        <p:nvSpPr>
          <p:cNvPr id="27676" name="Oval 28"/>
          <p:cNvSpPr>
            <a:spLocks noChangeArrowheads="1"/>
          </p:cNvSpPr>
          <p:nvPr/>
        </p:nvSpPr>
        <p:spPr bwMode="auto">
          <a:xfrm>
            <a:off x="5403850" y="4578350"/>
            <a:ext cx="273050" cy="273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imes New Roman" pitchFamily="18" charset="0"/>
              </a:rPr>
              <a:t>5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626225" y="2209800"/>
            <a:ext cx="4603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L=0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6408738" y="2968625"/>
            <a:ext cx="8302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latin typeface="Courier New" pitchFamily="49" charset="0"/>
              </a:rPr>
              <a:t> L=1;</a:t>
            </a:r>
          </a:p>
          <a:p>
            <a:pPr>
              <a:lnSpc>
                <a:spcPct val="80000"/>
              </a:lnSpc>
            </a:pPr>
            <a:r>
              <a:rPr lang="en-US" sz="1200" b="1">
                <a:latin typeface="Courier New" pitchFamily="49" charset="0"/>
              </a:rPr>
              <a:t>old=new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5668963" y="2444750"/>
            <a:ext cx="7350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[L!=0]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5267325" y="3502025"/>
            <a:ext cx="8286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latin typeface="Courier New" pitchFamily="49" charset="0"/>
              </a:rPr>
              <a:t>   L=0;</a:t>
            </a:r>
          </a:p>
          <a:p>
            <a:pPr>
              <a:lnSpc>
                <a:spcPct val="80000"/>
              </a:lnSpc>
            </a:pPr>
            <a:r>
              <a:rPr lang="en-US" sz="1200" b="1">
                <a:latin typeface="Courier New" pitchFamily="49" charset="0"/>
              </a:rPr>
              <a:t> new++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4686300" y="4143375"/>
            <a:ext cx="1104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[new!=old]</a:t>
            </a: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6615113" y="2273300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 flipH="1">
            <a:off x="5856288" y="3587750"/>
            <a:ext cx="28892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5549900" y="4313238"/>
            <a:ext cx="2127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 flipH="1" flipV="1">
            <a:off x="5795963" y="2819400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5265738" y="2409825"/>
            <a:ext cx="2857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990033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6646863" y="2470150"/>
            <a:ext cx="4397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990033"/>
                </a:solidFill>
                <a:latin typeface="Times New Roman" pitchFamily="18" charset="0"/>
              </a:rPr>
              <a:t>L=0</a:t>
            </a:r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>
            <a:off x="6230938" y="2930525"/>
            <a:ext cx="29845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9" name="Oval 41"/>
          <p:cNvSpPr>
            <a:spLocks noChangeArrowheads="1"/>
          </p:cNvSpPr>
          <p:nvPr/>
        </p:nvSpPr>
        <p:spPr bwMode="auto">
          <a:xfrm>
            <a:off x="4441825" y="4586288"/>
            <a:ext cx="271463" cy="2730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imes New Roman" pitchFamily="18" charset="0"/>
              </a:rPr>
              <a:t>6</a:t>
            </a: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4713288" y="4451350"/>
            <a:ext cx="736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[L!=0]</a:t>
            </a:r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 flipH="1" flipV="1">
            <a:off x="4713288" y="4722813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4208463" y="4419600"/>
            <a:ext cx="2873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990033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5580063" y="4449763"/>
            <a:ext cx="4397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990033"/>
                </a:solidFill>
                <a:latin typeface="Times New Roman" pitchFamily="18" charset="0"/>
              </a:rPr>
              <a:t>L=0</a:t>
            </a:r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5870575" y="3852863"/>
            <a:ext cx="4397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990033"/>
                </a:solidFill>
                <a:latin typeface="Times New Roman" pitchFamily="18" charset="0"/>
              </a:rPr>
              <a:t>L=0</a:t>
            </a:r>
          </a:p>
        </p:txBody>
      </p:sp>
      <p:grpSp>
        <p:nvGrpSpPr>
          <p:cNvPr id="27719" name="Group 71"/>
          <p:cNvGrpSpPr>
            <a:grpSpLocks/>
          </p:cNvGrpSpPr>
          <p:nvPr/>
        </p:nvGrpSpPr>
        <p:grpSpPr bwMode="auto">
          <a:xfrm>
            <a:off x="5932488" y="4143375"/>
            <a:ext cx="1104900" cy="715963"/>
            <a:chOff x="3737" y="2610"/>
            <a:chExt cx="696" cy="451"/>
          </a:xfrm>
        </p:grpSpPr>
        <p:sp>
          <p:nvSpPr>
            <p:cNvPr id="27696" name="Oval 48"/>
            <p:cNvSpPr>
              <a:spLocks noChangeArrowheads="1"/>
            </p:cNvSpPr>
            <p:nvPr/>
          </p:nvSpPr>
          <p:spPr bwMode="auto">
            <a:xfrm>
              <a:off x="3947" y="2889"/>
              <a:ext cx="171" cy="1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7697" name="Line 49"/>
            <p:cNvSpPr>
              <a:spLocks noChangeShapeType="1"/>
            </p:cNvSpPr>
            <p:nvPr/>
          </p:nvSpPr>
          <p:spPr bwMode="auto">
            <a:xfrm>
              <a:off x="3737" y="2701"/>
              <a:ext cx="231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Text Box 50"/>
            <p:cNvSpPr txBox="1">
              <a:spLocks noChangeArrowheads="1"/>
            </p:cNvSpPr>
            <p:nvPr/>
          </p:nvSpPr>
          <p:spPr bwMode="auto">
            <a:xfrm>
              <a:off x="3737" y="2610"/>
              <a:ext cx="69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Courier New" pitchFamily="49" charset="0"/>
                </a:rPr>
                <a:t>[new==old]</a:t>
              </a:r>
            </a:p>
          </p:txBody>
        </p:sp>
        <p:sp>
          <p:nvSpPr>
            <p:cNvPr id="27699" name="Text Box 51"/>
            <p:cNvSpPr txBox="1">
              <a:spLocks noChangeArrowheads="1"/>
            </p:cNvSpPr>
            <p:nvPr/>
          </p:nvSpPr>
          <p:spPr bwMode="auto">
            <a:xfrm>
              <a:off x="4047" y="2814"/>
              <a:ext cx="17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27723" name="Group 75"/>
          <p:cNvGrpSpPr>
            <a:grpSpLocks/>
          </p:cNvGrpSpPr>
          <p:nvPr/>
        </p:nvGrpSpPr>
        <p:grpSpPr bwMode="auto">
          <a:xfrm>
            <a:off x="6400800" y="3352800"/>
            <a:ext cx="2524125" cy="1644650"/>
            <a:chOff x="4032" y="2112"/>
            <a:chExt cx="1590" cy="1036"/>
          </a:xfrm>
        </p:grpSpPr>
        <p:sp>
          <p:nvSpPr>
            <p:cNvPr id="27695" name="Text Box 47"/>
            <p:cNvSpPr txBox="1">
              <a:spLocks noChangeArrowheads="1"/>
            </p:cNvSpPr>
            <p:nvPr/>
          </p:nvSpPr>
          <p:spPr bwMode="auto">
            <a:xfrm>
              <a:off x="4032" y="2112"/>
              <a:ext cx="455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old=new</a:t>
              </a:r>
            </a:p>
          </p:txBody>
        </p:sp>
        <p:sp>
          <p:nvSpPr>
            <p:cNvPr id="27708" name="Text Box 60"/>
            <p:cNvSpPr txBox="1">
              <a:spLocks noChangeArrowheads="1"/>
            </p:cNvSpPr>
            <p:nvPr/>
          </p:nvSpPr>
          <p:spPr bwMode="auto">
            <a:xfrm flipH="1">
              <a:off x="5441" y="2717"/>
              <a:ext cx="181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7709" name="Text Box 61"/>
            <p:cNvSpPr txBox="1">
              <a:spLocks noChangeArrowheads="1"/>
            </p:cNvSpPr>
            <p:nvPr/>
          </p:nvSpPr>
          <p:spPr bwMode="auto">
            <a:xfrm>
              <a:off x="4633" y="2370"/>
              <a:ext cx="455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old=new</a:t>
              </a:r>
            </a:p>
          </p:txBody>
        </p:sp>
        <p:sp>
          <p:nvSpPr>
            <p:cNvPr id="27710" name="Text Box 62"/>
            <p:cNvSpPr txBox="1">
              <a:spLocks noChangeArrowheads="1"/>
            </p:cNvSpPr>
            <p:nvPr/>
          </p:nvSpPr>
          <p:spPr bwMode="auto">
            <a:xfrm>
              <a:off x="4560" y="2976"/>
              <a:ext cx="181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27711" name="Freeform 63"/>
          <p:cNvSpPr>
            <a:spLocks/>
          </p:cNvSpPr>
          <p:nvPr/>
        </p:nvSpPr>
        <p:spPr bwMode="auto">
          <a:xfrm>
            <a:off x="5222875" y="2879725"/>
            <a:ext cx="1263650" cy="1739900"/>
          </a:xfrm>
          <a:custGeom>
            <a:avLst/>
            <a:gdLst>
              <a:gd name="T0" fmla="*/ 76 w 445"/>
              <a:gd name="T1" fmla="*/ 612 h 612"/>
              <a:gd name="T2" fmla="*/ 10 w 445"/>
              <a:gd name="T3" fmla="*/ 432 h 612"/>
              <a:gd name="T4" fmla="*/ 73 w 445"/>
              <a:gd name="T5" fmla="*/ 141 h 612"/>
              <a:gd name="T6" fmla="*/ 445 w 445"/>
              <a:gd name="T7" fmla="*/ 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5" h="612">
                <a:moveTo>
                  <a:pt x="76" y="612"/>
                </a:moveTo>
                <a:cubicBezTo>
                  <a:pt x="65" y="582"/>
                  <a:pt x="10" y="510"/>
                  <a:pt x="10" y="432"/>
                </a:cubicBezTo>
                <a:cubicBezTo>
                  <a:pt x="10" y="354"/>
                  <a:pt x="0" y="213"/>
                  <a:pt x="73" y="141"/>
                </a:cubicBezTo>
                <a:cubicBezTo>
                  <a:pt x="146" y="69"/>
                  <a:pt x="368" y="29"/>
                  <a:pt x="445" y="0"/>
                </a:cubicBezTo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3" name="Text Box 65"/>
          <p:cNvSpPr txBox="1">
            <a:spLocks noChangeArrowheads="1"/>
          </p:cNvSpPr>
          <p:nvPr/>
        </p:nvSpPr>
        <p:spPr bwMode="auto">
          <a:xfrm>
            <a:off x="6629400" y="1824038"/>
            <a:ext cx="2778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990033"/>
                </a:solidFill>
                <a:latin typeface="Times New Roman" pitchFamily="18" charset="0"/>
              </a:rPr>
              <a:t>T</a:t>
            </a:r>
          </a:p>
        </p:txBody>
      </p:sp>
      <p:grpSp>
        <p:nvGrpSpPr>
          <p:cNvPr id="27725" name="Group 77"/>
          <p:cNvGrpSpPr>
            <a:grpSpLocks/>
          </p:cNvGrpSpPr>
          <p:nvPr/>
        </p:nvGrpSpPr>
        <p:grpSpPr bwMode="auto">
          <a:xfrm>
            <a:off x="4349750" y="2844800"/>
            <a:ext cx="4595813" cy="2895600"/>
            <a:chOff x="2740" y="1792"/>
            <a:chExt cx="2895" cy="1824"/>
          </a:xfrm>
        </p:grpSpPr>
        <p:sp>
          <p:nvSpPr>
            <p:cNvPr id="27712" name="Freeform 64"/>
            <p:cNvSpPr>
              <a:spLocks/>
            </p:cNvSpPr>
            <p:nvPr/>
          </p:nvSpPr>
          <p:spPr bwMode="auto">
            <a:xfrm>
              <a:off x="4253" y="1792"/>
              <a:ext cx="1058" cy="1118"/>
            </a:xfrm>
            <a:custGeom>
              <a:avLst/>
              <a:gdLst>
                <a:gd name="T0" fmla="*/ 369 w 591"/>
                <a:gd name="T1" fmla="*/ 624 h 624"/>
                <a:gd name="T2" fmla="*/ 534 w 591"/>
                <a:gd name="T3" fmla="*/ 441 h 624"/>
                <a:gd name="T4" fmla="*/ 567 w 591"/>
                <a:gd name="T5" fmla="*/ 243 h 624"/>
                <a:gd name="T6" fmla="*/ 390 w 591"/>
                <a:gd name="T7" fmla="*/ 42 h 624"/>
                <a:gd name="T8" fmla="*/ 0 w 591"/>
                <a:gd name="T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624">
                  <a:moveTo>
                    <a:pt x="369" y="624"/>
                  </a:moveTo>
                  <a:cubicBezTo>
                    <a:pt x="369" y="624"/>
                    <a:pt x="534" y="441"/>
                    <a:pt x="534" y="441"/>
                  </a:cubicBezTo>
                  <a:cubicBezTo>
                    <a:pt x="534" y="441"/>
                    <a:pt x="591" y="309"/>
                    <a:pt x="567" y="243"/>
                  </a:cubicBezTo>
                  <a:cubicBezTo>
                    <a:pt x="543" y="177"/>
                    <a:pt x="485" y="83"/>
                    <a:pt x="390" y="42"/>
                  </a:cubicBezTo>
                  <a:cubicBezTo>
                    <a:pt x="295" y="1"/>
                    <a:pt x="81" y="9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Text Box 76"/>
            <p:cNvSpPr txBox="1">
              <a:spLocks noChangeArrowheads="1"/>
            </p:cNvSpPr>
            <p:nvPr/>
          </p:nvSpPr>
          <p:spPr bwMode="auto">
            <a:xfrm>
              <a:off x="2740" y="3383"/>
              <a:ext cx="28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effectLst/>
                </a:rPr>
                <a:t>Another cover. Unwinding is now complete.</a:t>
              </a:r>
            </a:p>
          </p:txBody>
        </p:sp>
      </p:grpSp>
      <p:sp>
        <p:nvSpPr>
          <p:cNvPr id="27729" name="Text Box 81"/>
          <p:cNvSpPr txBox="1">
            <a:spLocks noChangeArrowheads="1"/>
          </p:cNvSpPr>
          <p:nvPr/>
        </p:nvSpPr>
        <p:spPr bwMode="auto">
          <a:xfrm>
            <a:off x="3465513" y="4940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7733" name="Group 85"/>
          <p:cNvGrpSpPr>
            <a:grpSpLocks/>
          </p:cNvGrpSpPr>
          <p:nvPr/>
        </p:nvGrpSpPr>
        <p:grpSpPr bwMode="auto">
          <a:xfrm>
            <a:off x="6637338" y="4303713"/>
            <a:ext cx="666750" cy="563562"/>
            <a:chOff x="4181" y="2711"/>
            <a:chExt cx="420" cy="355"/>
          </a:xfrm>
        </p:grpSpPr>
        <p:sp>
          <p:nvSpPr>
            <p:cNvPr id="27727" name="Line 79"/>
            <p:cNvSpPr>
              <a:spLocks noChangeShapeType="1"/>
            </p:cNvSpPr>
            <p:nvPr/>
          </p:nvSpPr>
          <p:spPr bwMode="auto">
            <a:xfrm flipH="1">
              <a:off x="4418" y="2711"/>
              <a:ext cx="183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730" name="Oval 82"/>
            <p:cNvSpPr>
              <a:spLocks noChangeArrowheads="1"/>
            </p:cNvSpPr>
            <p:nvPr/>
          </p:nvSpPr>
          <p:spPr bwMode="auto">
            <a:xfrm>
              <a:off x="4296" y="2894"/>
              <a:ext cx="172" cy="1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7732" name="Text Box 84"/>
            <p:cNvSpPr txBox="1">
              <a:spLocks noChangeArrowheads="1"/>
            </p:cNvSpPr>
            <p:nvPr/>
          </p:nvSpPr>
          <p:spPr bwMode="auto">
            <a:xfrm>
              <a:off x="4181" y="2798"/>
              <a:ext cx="1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33"/>
                  </a:solidFill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14209" y="5985164"/>
            <a:ext cx="631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Uncovered prefix of ART is now an inductive invariant.</a:t>
            </a:r>
          </a:p>
        </p:txBody>
      </p:sp>
    </p:spTree>
    <p:extLst>
      <p:ext uri="{BB962C8B-B14F-4D97-AF65-F5344CB8AC3E}">
        <p14:creationId xmlns:p14="http://schemas.microsoft.com/office/powerpoint/2010/main" val="9303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counterexamples</a:t>
            </a:r>
            <a:endParaRPr lang="en-US" dirty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219200"/>
          </a:xfrm>
        </p:spPr>
        <p:txBody>
          <a:bodyPr/>
          <a:lstStyle/>
          <a:p>
            <a:r>
              <a:rPr lang="en-US" dirty="0" smtClean="0"/>
              <a:t>An abstract counterexample is an explanation of why a given proofs system (abstraction) does not prove a particular case.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i="1" dirty="0" err="1"/>
              <a:t>unprovable</a:t>
            </a:r>
            <a:r>
              <a:rPr lang="en-US" i="1" dirty="0"/>
              <a:t> path</a:t>
            </a:r>
            <a:r>
              <a:rPr lang="en-US" dirty="0"/>
              <a:t> looks like this: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8307" name="Rectangle 35"/>
              <p:cNvSpPr>
                <a:spLocks noChangeArrowheads="1"/>
              </p:cNvSpPr>
              <p:nvPr/>
            </p:nvSpPr>
            <p:spPr bwMode="auto">
              <a:xfrm>
                <a:off x="228600" y="4495800"/>
                <a:ext cx="86868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dirty="0" smtClean="0">
                    <a:effectLst/>
                  </a:rPr>
                  <a:t>If any conjecture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𝑇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/>
                      </a:rPr>
                      <m:t>⇒¬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effectLst/>
                  </a:rPr>
                  <a:t> is provable with SMT, this abstract counterexample can be eliminated.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dirty="0" smtClean="0">
                    <a:effectLst/>
                  </a:rPr>
                  <a:t>Conjectures can be strengthened using UNSAT cores.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dirty="0" smtClean="0">
                    <a:effectLst/>
                  </a:rPr>
                  <a:t>This is a lazy approach to adding conjectures in predicate abstraction or especially disjunctions in Boolean programs (Das &amp; Dill).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438307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495800"/>
                <a:ext cx="8686800" cy="381000"/>
              </a:xfrm>
              <a:prstGeom prst="rect">
                <a:avLst/>
              </a:prstGeom>
              <a:blipFill rotWithShape="1">
                <a:blip r:embed="rId2"/>
                <a:stretch>
                  <a:fillRect l="-632" t="-6452" r="-421" b="-3887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192212" y="2209800"/>
            <a:ext cx="7176767" cy="1924110"/>
            <a:chOff x="1192212" y="2209800"/>
            <a:chExt cx="7176767" cy="1924110"/>
          </a:xfrm>
        </p:grpSpPr>
        <p:sp>
          <p:nvSpPr>
            <p:cNvPr id="438277" name="Oval 5"/>
            <p:cNvSpPr>
              <a:spLocks noChangeArrowheads="1"/>
            </p:cNvSpPr>
            <p:nvPr/>
          </p:nvSpPr>
          <p:spPr bwMode="auto">
            <a:xfrm>
              <a:off x="5638800" y="3200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78" name="Line 6"/>
            <p:cNvSpPr>
              <a:spLocks noChangeShapeType="1"/>
            </p:cNvSpPr>
            <p:nvPr/>
          </p:nvSpPr>
          <p:spPr bwMode="auto">
            <a:xfrm>
              <a:off x="4876800" y="32766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79" name="Line 7"/>
            <p:cNvSpPr>
              <a:spLocks noChangeShapeType="1"/>
            </p:cNvSpPr>
            <p:nvPr/>
          </p:nvSpPr>
          <p:spPr bwMode="auto">
            <a:xfrm>
              <a:off x="5791200" y="3276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80" name="Oval 8"/>
            <p:cNvSpPr>
              <a:spLocks noChangeArrowheads="1"/>
            </p:cNvSpPr>
            <p:nvPr/>
          </p:nvSpPr>
          <p:spPr bwMode="auto">
            <a:xfrm>
              <a:off x="6705600" y="3200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82" name="Oval 10"/>
            <p:cNvSpPr>
              <a:spLocks noChangeArrowheads="1"/>
            </p:cNvSpPr>
            <p:nvPr/>
          </p:nvSpPr>
          <p:spPr bwMode="auto">
            <a:xfrm>
              <a:off x="6629400" y="3124200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86" name="Oval 14"/>
            <p:cNvSpPr>
              <a:spLocks noChangeArrowheads="1"/>
            </p:cNvSpPr>
            <p:nvPr/>
          </p:nvSpPr>
          <p:spPr bwMode="auto">
            <a:xfrm>
              <a:off x="4724400" y="3200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87" name="Line 15"/>
            <p:cNvSpPr>
              <a:spLocks noChangeShapeType="1"/>
            </p:cNvSpPr>
            <p:nvPr/>
          </p:nvSpPr>
          <p:spPr bwMode="auto">
            <a:xfrm>
              <a:off x="3962400" y="32766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88" name="Oval 16"/>
            <p:cNvSpPr>
              <a:spLocks noChangeArrowheads="1"/>
            </p:cNvSpPr>
            <p:nvPr/>
          </p:nvSpPr>
          <p:spPr bwMode="auto">
            <a:xfrm>
              <a:off x="3810000" y="320357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89" name="Line 17"/>
            <p:cNvSpPr>
              <a:spLocks noChangeShapeType="1"/>
            </p:cNvSpPr>
            <p:nvPr/>
          </p:nvSpPr>
          <p:spPr bwMode="auto">
            <a:xfrm>
              <a:off x="3048000" y="3279775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90" name="Oval 18"/>
            <p:cNvSpPr>
              <a:spLocks noChangeArrowheads="1"/>
            </p:cNvSpPr>
            <p:nvPr/>
          </p:nvSpPr>
          <p:spPr bwMode="auto">
            <a:xfrm>
              <a:off x="2895600" y="320357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91" name="Line 19"/>
            <p:cNvSpPr>
              <a:spLocks noChangeShapeType="1"/>
            </p:cNvSpPr>
            <p:nvPr/>
          </p:nvSpPr>
          <p:spPr bwMode="auto">
            <a:xfrm>
              <a:off x="2133600" y="3279775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92" name="Oval 20"/>
            <p:cNvSpPr>
              <a:spLocks noChangeArrowheads="1"/>
            </p:cNvSpPr>
            <p:nvPr/>
          </p:nvSpPr>
          <p:spPr bwMode="auto">
            <a:xfrm>
              <a:off x="1954212" y="3200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93" name="Line 21"/>
            <p:cNvSpPr>
              <a:spLocks noChangeShapeType="1"/>
            </p:cNvSpPr>
            <p:nvPr/>
          </p:nvSpPr>
          <p:spPr bwMode="auto">
            <a:xfrm>
              <a:off x="1192212" y="32766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94" name="Text Box 22"/>
            <p:cNvSpPr txBox="1">
              <a:spLocks noChangeArrowheads="1"/>
            </p:cNvSpPr>
            <p:nvPr/>
          </p:nvSpPr>
          <p:spPr bwMode="auto">
            <a:xfrm>
              <a:off x="1801812" y="2743200"/>
              <a:ext cx="4079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295" name="Text Box 23"/>
            <p:cNvSpPr txBox="1">
              <a:spLocks noChangeArrowheads="1"/>
            </p:cNvSpPr>
            <p:nvPr/>
          </p:nvSpPr>
          <p:spPr bwMode="auto">
            <a:xfrm>
              <a:off x="2792413" y="2743200"/>
              <a:ext cx="4079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2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296" name="Text Box 24"/>
            <p:cNvSpPr txBox="1">
              <a:spLocks noChangeArrowheads="1"/>
            </p:cNvSpPr>
            <p:nvPr/>
          </p:nvSpPr>
          <p:spPr bwMode="auto">
            <a:xfrm>
              <a:off x="3733800" y="2743200"/>
              <a:ext cx="4079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3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297" name="Text Box 25"/>
            <p:cNvSpPr txBox="1">
              <a:spLocks noChangeArrowheads="1"/>
            </p:cNvSpPr>
            <p:nvPr/>
          </p:nvSpPr>
          <p:spPr bwMode="auto">
            <a:xfrm>
              <a:off x="4621213" y="2743200"/>
              <a:ext cx="4079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4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298" name="Text Box 26"/>
            <p:cNvSpPr txBox="1">
              <a:spLocks noChangeArrowheads="1"/>
            </p:cNvSpPr>
            <p:nvPr/>
          </p:nvSpPr>
          <p:spPr bwMode="auto">
            <a:xfrm>
              <a:off x="5562600" y="2743200"/>
              <a:ext cx="4079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5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29400" y="2209800"/>
              <a:ext cx="1739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usually cubes</a:t>
              </a:r>
              <a:endParaRPr lang="en-US" dirty="0">
                <a:effectLst/>
              </a:endParaRP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5943600" y="2409855"/>
              <a:ext cx="685800" cy="3333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648200" y="3733800"/>
                  <a:ext cx="28353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 smtClean="0">
                      <a:effectLst/>
                    </a:rPr>
                    <a:t>...where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⊢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¬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𝜙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a14:m>
                  <a:endParaRPr lang="en-US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3733800"/>
                  <a:ext cx="2835392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366" t="-6154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 bwMode="auto">
            <a:xfrm flipH="1">
              <a:off x="5715000" y="3810000"/>
              <a:ext cx="2286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30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/>
      <p:bldP spid="438307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...in predicate refinement</a:t>
            </a:r>
            <a:endParaRPr lang="en-US" dirty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09600"/>
          </a:xfrm>
        </p:spPr>
        <p:txBody>
          <a:bodyPr/>
          <a:lstStyle/>
          <a:p>
            <a:r>
              <a:rPr lang="en-US" dirty="0" smtClean="0"/>
              <a:t>We can use the abstract counterexample as a restriction in refinement</a:t>
            </a:r>
            <a:endParaRPr lang="en-US" dirty="0"/>
          </a:p>
        </p:txBody>
      </p:sp>
      <p:grpSp>
        <p:nvGrpSpPr>
          <p:cNvPr id="439338" name="Group 42"/>
          <p:cNvGrpSpPr>
            <a:grpSpLocks/>
          </p:cNvGrpSpPr>
          <p:nvPr/>
        </p:nvGrpSpPr>
        <p:grpSpPr bwMode="auto">
          <a:xfrm>
            <a:off x="863600" y="1981200"/>
            <a:ext cx="1041400" cy="4419600"/>
            <a:chOff x="544" y="1248"/>
            <a:chExt cx="656" cy="2784"/>
          </a:xfrm>
        </p:grpSpPr>
        <p:sp>
          <p:nvSpPr>
            <p:cNvPr id="439300" name="Line 4"/>
            <p:cNvSpPr>
              <a:spLocks noChangeShapeType="1"/>
            </p:cNvSpPr>
            <p:nvPr/>
          </p:nvSpPr>
          <p:spPr bwMode="auto">
            <a:xfrm>
              <a:off x="1104" y="134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9301" name="Oval 5"/>
            <p:cNvSpPr>
              <a:spLocks noChangeArrowheads="1"/>
            </p:cNvSpPr>
            <p:nvPr/>
          </p:nvSpPr>
          <p:spPr bwMode="auto">
            <a:xfrm>
              <a:off x="1056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9302" name="Line 6"/>
            <p:cNvSpPr>
              <a:spLocks noChangeShapeType="1"/>
            </p:cNvSpPr>
            <p:nvPr/>
          </p:nvSpPr>
          <p:spPr bwMode="auto">
            <a:xfrm>
              <a:off x="1104" y="187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9303" name="Oval 7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9304" name="Line 8"/>
            <p:cNvSpPr>
              <a:spLocks noChangeShapeType="1"/>
            </p:cNvSpPr>
            <p:nvPr/>
          </p:nvSpPr>
          <p:spPr bwMode="auto">
            <a:xfrm>
              <a:off x="1104" y="24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9305" name="Oval 9"/>
            <p:cNvSpPr>
              <a:spLocks noChangeArrowheads="1"/>
            </p:cNvSpPr>
            <p:nvPr/>
          </p:nvSpPr>
          <p:spPr bwMode="auto">
            <a:xfrm>
              <a:off x="1056" y="283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9306" name="Oval 10"/>
            <p:cNvSpPr>
              <a:spLocks noChangeArrowheads="1"/>
            </p:cNvSpPr>
            <p:nvPr/>
          </p:nvSpPr>
          <p:spPr bwMode="auto">
            <a:xfrm>
              <a:off x="1056" y="124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9307" name="Line 11"/>
            <p:cNvSpPr>
              <a:spLocks noChangeShapeType="1"/>
            </p:cNvSpPr>
            <p:nvPr/>
          </p:nvSpPr>
          <p:spPr bwMode="auto">
            <a:xfrm>
              <a:off x="1104" y="29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9308" name="Oval 12"/>
            <p:cNvSpPr>
              <a:spLocks noChangeArrowheads="1"/>
            </p:cNvSpPr>
            <p:nvPr/>
          </p:nvSpPr>
          <p:spPr bwMode="auto">
            <a:xfrm>
              <a:off x="1056" y="33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9309" name="Text Box 13"/>
            <p:cNvSpPr txBox="1">
              <a:spLocks noChangeArrowheads="1"/>
            </p:cNvSpPr>
            <p:nvPr/>
          </p:nvSpPr>
          <p:spPr bwMode="auto">
            <a:xfrm>
              <a:off x="672" y="1449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x=0</a:t>
              </a:r>
            </a:p>
          </p:txBody>
        </p:sp>
        <p:sp>
          <p:nvSpPr>
            <p:cNvPr id="439310" name="Text Box 14"/>
            <p:cNvSpPr txBox="1">
              <a:spLocks noChangeArrowheads="1"/>
            </p:cNvSpPr>
            <p:nvPr/>
          </p:nvSpPr>
          <p:spPr bwMode="auto">
            <a:xfrm>
              <a:off x="672" y="196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x++</a:t>
              </a:r>
            </a:p>
          </p:txBody>
        </p:sp>
        <p:sp>
          <p:nvSpPr>
            <p:cNvPr id="439311" name="Text Box 15"/>
            <p:cNvSpPr txBox="1">
              <a:spLocks noChangeArrowheads="1"/>
            </p:cNvSpPr>
            <p:nvPr/>
          </p:nvSpPr>
          <p:spPr bwMode="auto">
            <a:xfrm>
              <a:off x="672" y="2553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x++</a:t>
              </a:r>
            </a:p>
          </p:txBody>
        </p:sp>
        <p:sp>
          <p:nvSpPr>
            <p:cNvPr id="439312" name="Text Box 16"/>
            <p:cNvSpPr txBox="1">
              <a:spLocks noChangeArrowheads="1"/>
            </p:cNvSpPr>
            <p:nvPr/>
          </p:nvSpPr>
          <p:spPr bwMode="auto">
            <a:xfrm>
              <a:off x="672" y="3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x++</a:t>
              </a:r>
            </a:p>
          </p:txBody>
        </p:sp>
        <p:sp>
          <p:nvSpPr>
            <p:cNvPr id="439313" name="Text Box 17"/>
            <p:cNvSpPr txBox="1">
              <a:spLocks noChangeArrowheads="1"/>
            </p:cNvSpPr>
            <p:nvPr/>
          </p:nvSpPr>
          <p:spPr bwMode="auto">
            <a:xfrm>
              <a:off x="544" y="3561"/>
              <a:ext cx="5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 &lt; 0]</a:t>
              </a:r>
            </a:p>
          </p:txBody>
        </p:sp>
        <p:sp>
          <p:nvSpPr>
            <p:cNvPr id="439314" name="Line 18"/>
            <p:cNvSpPr>
              <a:spLocks noChangeShapeType="1"/>
            </p:cNvSpPr>
            <p:nvPr/>
          </p:nvSpPr>
          <p:spPr bwMode="auto">
            <a:xfrm>
              <a:off x="1104" y="345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9315" name="Oval 19"/>
            <p:cNvSpPr>
              <a:spLocks noChangeArrowheads="1"/>
            </p:cNvSpPr>
            <p:nvPr/>
          </p:nvSpPr>
          <p:spPr bwMode="auto">
            <a:xfrm>
              <a:off x="1056" y="388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9316" name="Oval 20"/>
            <p:cNvSpPr>
              <a:spLocks noChangeArrowheads="1"/>
            </p:cNvSpPr>
            <p:nvPr/>
          </p:nvSpPr>
          <p:spPr bwMode="auto">
            <a:xfrm>
              <a:off x="1008" y="3840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39339" name="Group 43"/>
          <p:cNvGrpSpPr>
            <a:grpSpLocks/>
          </p:cNvGrpSpPr>
          <p:nvPr/>
        </p:nvGrpSpPr>
        <p:grpSpPr bwMode="auto">
          <a:xfrm>
            <a:off x="533400" y="2057400"/>
            <a:ext cx="1160463" cy="3654425"/>
            <a:chOff x="336" y="1296"/>
            <a:chExt cx="731" cy="2302"/>
          </a:xfrm>
        </p:grpSpPr>
        <p:sp>
          <p:nvSpPr>
            <p:cNvPr id="439317" name="Text Box 21"/>
            <p:cNvSpPr txBox="1">
              <a:spLocks noChangeArrowheads="1"/>
            </p:cNvSpPr>
            <p:nvPr/>
          </p:nvSpPr>
          <p:spPr bwMode="auto">
            <a:xfrm>
              <a:off x="624" y="129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[x=0]</a:t>
              </a:r>
            </a:p>
          </p:txBody>
        </p:sp>
        <p:sp>
          <p:nvSpPr>
            <p:cNvPr id="439318" name="Text Box 22"/>
            <p:cNvSpPr txBox="1">
              <a:spLocks noChangeArrowheads="1"/>
            </p:cNvSpPr>
            <p:nvPr/>
          </p:nvSpPr>
          <p:spPr bwMode="auto">
            <a:xfrm>
              <a:off x="624" y="1833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[x=0]</a:t>
              </a:r>
            </a:p>
          </p:txBody>
        </p:sp>
        <p:sp>
          <p:nvSpPr>
            <p:cNvPr id="439319" name="Text Box 23"/>
            <p:cNvSpPr txBox="1">
              <a:spLocks noChangeArrowheads="1"/>
            </p:cNvSpPr>
            <p:nvPr/>
          </p:nvSpPr>
          <p:spPr bwMode="auto">
            <a:xfrm>
              <a:off x="624" y="237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[x=1]</a:t>
              </a:r>
            </a:p>
          </p:txBody>
        </p:sp>
        <p:sp>
          <p:nvSpPr>
            <p:cNvPr id="439320" name="Text Box 24"/>
            <p:cNvSpPr txBox="1">
              <a:spLocks noChangeArrowheads="1"/>
            </p:cNvSpPr>
            <p:nvPr/>
          </p:nvSpPr>
          <p:spPr bwMode="auto">
            <a:xfrm>
              <a:off x="624" y="2889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[x=2]</a:t>
              </a:r>
            </a:p>
          </p:txBody>
        </p:sp>
        <p:sp>
          <p:nvSpPr>
            <p:cNvPr id="439321" name="Text Box 25"/>
            <p:cNvSpPr txBox="1">
              <a:spLocks noChangeArrowheads="1"/>
            </p:cNvSpPr>
            <p:nvPr/>
          </p:nvSpPr>
          <p:spPr bwMode="auto">
            <a:xfrm>
              <a:off x="336" y="3367"/>
              <a:ext cx="7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</a:t>
              </a:r>
              <a:r>
                <a:rPr 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</a:t>
              </a:r>
              <a:r>
                <a:rPr 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0,1,2]</a:t>
              </a:r>
            </a:p>
          </p:txBody>
        </p:sp>
      </p:grpSp>
      <p:sp>
        <p:nvSpPr>
          <p:cNvPr id="439322" name="Text Box 26"/>
          <p:cNvSpPr txBox="1">
            <a:spLocks noChangeArrowheads="1"/>
          </p:cNvSpPr>
          <p:nvPr/>
        </p:nvSpPr>
        <p:spPr bwMode="auto">
          <a:xfrm>
            <a:off x="3413125" y="1839913"/>
            <a:ext cx="467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Restricted path, from PA({x=0,x=1,x=2})</a:t>
            </a:r>
          </a:p>
        </p:txBody>
      </p:sp>
      <p:sp>
        <p:nvSpPr>
          <p:cNvPr id="439323" name="Text Box 27"/>
          <p:cNvSpPr txBox="1">
            <a:spLocks noChangeArrowheads="1"/>
          </p:cNvSpPr>
          <p:nvPr/>
        </p:nvSpPr>
        <p:spPr bwMode="auto">
          <a:xfrm>
            <a:off x="3429000" y="2422525"/>
            <a:ext cx="4527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Lowest-cost proof leads to divergence!</a:t>
            </a:r>
          </a:p>
        </p:txBody>
      </p:sp>
      <p:sp>
        <p:nvSpPr>
          <p:cNvPr id="439325" name="Text Box 29"/>
          <p:cNvSpPr txBox="1">
            <a:spLocks noChangeArrowheads="1"/>
          </p:cNvSpPr>
          <p:nvPr/>
        </p:nvSpPr>
        <p:spPr bwMode="auto">
          <a:xfrm>
            <a:off x="3473450" y="2955925"/>
            <a:ext cx="4300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Lowest-cost proof without restriction.</a:t>
            </a:r>
          </a:p>
        </p:txBody>
      </p:sp>
      <p:sp>
        <p:nvSpPr>
          <p:cNvPr id="439326" name="Text Box 30"/>
          <p:cNvSpPr txBox="1">
            <a:spLocks noChangeArrowheads="1"/>
          </p:cNvSpPr>
          <p:nvPr/>
        </p:nvSpPr>
        <p:spPr bwMode="auto">
          <a:xfrm>
            <a:off x="4556125" y="43545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39331" name="Group 35"/>
          <p:cNvGrpSpPr>
            <a:grpSpLocks/>
          </p:cNvGrpSpPr>
          <p:nvPr/>
        </p:nvGrpSpPr>
        <p:grpSpPr bwMode="auto">
          <a:xfrm>
            <a:off x="1905000" y="5181600"/>
            <a:ext cx="895350" cy="1241425"/>
            <a:chOff x="1200" y="3264"/>
            <a:chExt cx="564" cy="782"/>
          </a:xfrm>
        </p:grpSpPr>
        <p:sp>
          <p:nvSpPr>
            <p:cNvPr id="439324" name="Text Box 28"/>
            <p:cNvSpPr txBox="1">
              <a:spLocks noChangeArrowheads="1"/>
            </p:cNvSpPr>
            <p:nvPr/>
          </p:nvSpPr>
          <p:spPr bwMode="auto">
            <a:xfrm>
              <a:off x="1200" y="3264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{x=3}</a:t>
              </a:r>
            </a:p>
          </p:txBody>
        </p:sp>
        <p:sp>
          <p:nvSpPr>
            <p:cNvPr id="439329" name="Text Box 33"/>
            <p:cNvSpPr txBox="1">
              <a:spLocks noChangeArrowheads="1"/>
            </p:cNvSpPr>
            <p:nvPr/>
          </p:nvSpPr>
          <p:spPr bwMode="auto">
            <a:xfrm>
              <a:off x="1200" y="3815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{False}</a:t>
              </a:r>
            </a:p>
          </p:txBody>
        </p:sp>
      </p:grpSp>
      <p:grpSp>
        <p:nvGrpSpPr>
          <p:cNvPr id="439335" name="Group 39"/>
          <p:cNvGrpSpPr>
            <a:grpSpLocks/>
          </p:cNvGrpSpPr>
          <p:nvPr/>
        </p:nvGrpSpPr>
        <p:grpSpPr bwMode="auto">
          <a:xfrm>
            <a:off x="1878013" y="2667000"/>
            <a:ext cx="1017587" cy="3752850"/>
            <a:chOff x="1173" y="1680"/>
            <a:chExt cx="641" cy="2364"/>
          </a:xfrm>
        </p:grpSpPr>
        <p:sp>
          <p:nvSpPr>
            <p:cNvPr id="439327" name="Text Box 31"/>
            <p:cNvSpPr txBox="1">
              <a:spLocks noChangeArrowheads="1"/>
            </p:cNvSpPr>
            <p:nvPr/>
          </p:nvSpPr>
          <p:spPr bwMode="auto">
            <a:xfrm>
              <a:off x="1200" y="1680"/>
              <a:ext cx="5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{True}</a:t>
              </a:r>
            </a:p>
          </p:txBody>
        </p:sp>
        <p:sp>
          <p:nvSpPr>
            <p:cNvPr id="439330" name="Text Box 34"/>
            <p:cNvSpPr txBox="1">
              <a:spLocks noChangeArrowheads="1"/>
            </p:cNvSpPr>
            <p:nvPr/>
          </p:nvSpPr>
          <p:spPr bwMode="auto">
            <a:xfrm>
              <a:off x="1200" y="2204"/>
              <a:ext cx="6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{0 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x}</a:t>
              </a:r>
            </a:p>
          </p:txBody>
        </p:sp>
        <p:sp>
          <p:nvSpPr>
            <p:cNvPr id="439332" name="Text Box 36"/>
            <p:cNvSpPr txBox="1">
              <a:spLocks noChangeArrowheads="1"/>
            </p:cNvSpPr>
            <p:nvPr/>
          </p:nvSpPr>
          <p:spPr bwMode="auto">
            <a:xfrm>
              <a:off x="1173" y="2736"/>
              <a:ext cx="6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{0 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x}</a:t>
              </a:r>
            </a:p>
          </p:txBody>
        </p:sp>
        <p:sp>
          <p:nvSpPr>
            <p:cNvPr id="439333" name="Text Box 37"/>
            <p:cNvSpPr txBox="1">
              <a:spLocks noChangeArrowheads="1"/>
            </p:cNvSpPr>
            <p:nvPr/>
          </p:nvSpPr>
          <p:spPr bwMode="auto">
            <a:xfrm>
              <a:off x="1200" y="3268"/>
              <a:ext cx="6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{0 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x}</a:t>
              </a:r>
            </a:p>
          </p:txBody>
        </p:sp>
        <p:sp>
          <p:nvSpPr>
            <p:cNvPr id="439334" name="Text Box 38"/>
            <p:cNvSpPr txBox="1">
              <a:spLocks noChangeArrowheads="1"/>
            </p:cNvSpPr>
            <p:nvPr/>
          </p:nvSpPr>
          <p:spPr bwMode="auto">
            <a:xfrm>
              <a:off x="1200" y="3794"/>
              <a:ext cx="6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{False}</a:t>
              </a:r>
            </a:p>
          </p:txBody>
        </p:sp>
      </p:grpSp>
      <p:sp>
        <p:nvSpPr>
          <p:cNvPr id="439336" name="Text Box 40"/>
          <p:cNvSpPr txBox="1">
            <a:spLocks noChangeArrowheads="1"/>
          </p:cNvSpPr>
          <p:nvPr/>
        </p:nvSpPr>
        <p:spPr bwMode="auto">
          <a:xfrm>
            <a:off x="3886200" y="4419600"/>
            <a:ext cx="4649788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Restricting paths can make the refiner’s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job easier. However, it also skews the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proof cost metric. This can cause the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refiner to miss globally optimal proofs,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leading to divergence.</a:t>
            </a:r>
          </a:p>
        </p:txBody>
      </p:sp>
    </p:spTree>
    <p:extLst>
      <p:ext uri="{BB962C8B-B14F-4D97-AF65-F5344CB8AC3E}">
        <p14:creationId xmlns:p14="http://schemas.microsoft.com/office/powerpoint/2010/main" val="20954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9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/>
      <p:bldP spid="439322" grpId="0"/>
      <p:bldP spid="439323" grpId="0"/>
      <p:bldP spid="439325" grpId="0"/>
      <p:bldP spid="43933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3810000"/>
          </a:xfrm>
        </p:spPr>
        <p:txBody>
          <a:bodyPr/>
          <a:lstStyle/>
          <a:p>
            <a:r>
              <a:rPr lang="en-US" dirty="0"/>
              <a:t>Abstraction and refinement can be thought of as two proof systems:</a:t>
            </a:r>
          </a:p>
          <a:p>
            <a:pPr lvl="1"/>
            <a:r>
              <a:rPr lang="en-US" dirty="0"/>
              <a:t>Abstractor is general, but incomplete</a:t>
            </a:r>
          </a:p>
          <a:p>
            <a:pPr lvl="1"/>
            <a:r>
              <a:rPr lang="en-US" dirty="0"/>
              <a:t>Refiner is specialized, but complete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Analogous to BCP/conflict clause generation in CDCL</a:t>
            </a:r>
            <a:endParaRPr lang="en-US" dirty="0"/>
          </a:p>
          <a:p>
            <a:r>
              <a:rPr lang="en-US" dirty="0" smtClean="0"/>
              <a:t>The abstractor is eager, within narrowly restricted deduction system.</a:t>
            </a:r>
            <a:endParaRPr lang="en-US" dirty="0"/>
          </a:p>
          <a:p>
            <a:pPr lvl="1"/>
            <a:r>
              <a:rPr lang="en-US" dirty="0" smtClean="0"/>
              <a:t>When proof fails, we must analyze failures to find a special case that fails.</a:t>
            </a:r>
            <a:endParaRPr lang="en-US" dirty="0"/>
          </a:p>
          <a:p>
            <a:pPr lvl="1"/>
            <a:r>
              <a:rPr lang="en-US" dirty="0" smtClean="0"/>
              <a:t>These special case become goals for the refiner.</a:t>
            </a:r>
            <a:endParaRPr lang="en-US" dirty="0"/>
          </a:p>
          <a:p>
            <a:r>
              <a:rPr lang="en-US" dirty="0" smtClean="0"/>
              <a:t>Refiners can </a:t>
            </a:r>
            <a:r>
              <a:rPr lang="en-US" dirty="0"/>
              <a:t>be viewed as </a:t>
            </a:r>
            <a:r>
              <a:rPr lang="en-US" dirty="0" smtClean="0"/>
              <a:t>focused local </a:t>
            </a:r>
            <a:r>
              <a:rPr lang="en-US" dirty="0"/>
              <a:t>proof systems</a:t>
            </a:r>
          </a:p>
          <a:p>
            <a:pPr lvl="1"/>
            <a:r>
              <a:rPr lang="en-US" dirty="0" smtClean="0"/>
              <a:t>The refiner's proof augments the abstractor's deduction system, adding terms, conjectures, hypotheses, etc.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 good refinement is a </a:t>
            </a:r>
            <a:r>
              <a:rPr lang="en-US" i="1" dirty="0" smtClean="0">
                <a:solidFill>
                  <a:srgbClr val="C00000"/>
                </a:solidFill>
              </a:rPr>
              <a:t>simple</a:t>
            </a:r>
            <a:r>
              <a:rPr lang="en-US" dirty="0" smtClean="0">
                <a:solidFill>
                  <a:srgbClr val="C00000"/>
                </a:solidFill>
              </a:rPr>
              <a:t> local proof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1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1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Reachable state set</a:t>
            </a:r>
          </a:p>
        </p:txBody>
      </p:sp>
      <p:sp>
        <p:nvSpPr>
          <p:cNvPr id="371715" name="Oval 3"/>
          <p:cNvSpPr>
            <a:spLocks noChangeArrowheads="1"/>
          </p:cNvSpPr>
          <p:nvPr/>
        </p:nvSpPr>
        <p:spPr bwMode="auto">
          <a:xfrm>
            <a:off x="83820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16" name="Oval 4"/>
          <p:cNvSpPr>
            <a:spLocks noChangeArrowheads="1"/>
          </p:cNvSpPr>
          <p:nvPr/>
        </p:nvSpPr>
        <p:spPr bwMode="auto">
          <a:xfrm>
            <a:off x="1981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17" name="Oval 5"/>
          <p:cNvSpPr>
            <a:spLocks noChangeArrowheads="1"/>
          </p:cNvSpPr>
          <p:nvPr/>
        </p:nvSpPr>
        <p:spPr bwMode="auto">
          <a:xfrm>
            <a:off x="3124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18" name="Oval 6"/>
          <p:cNvSpPr>
            <a:spLocks noChangeArrowheads="1"/>
          </p:cNvSpPr>
          <p:nvPr/>
        </p:nvSpPr>
        <p:spPr bwMode="auto">
          <a:xfrm>
            <a:off x="4267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19" name="Oval 7"/>
          <p:cNvSpPr>
            <a:spLocks noChangeArrowheads="1"/>
          </p:cNvSpPr>
          <p:nvPr/>
        </p:nvSpPr>
        <p:spPr bwMode="auto">
          <a:xfrm>
            <a:off x="1981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0" name="Oval 8"/>
          <p:cNvSpPr>
            <a:spLocks noChangeArrowheads="1"/>
          </p:cNvSpPr>
          <p:nvPr/>
        </p:nvSpPr>
        <p:spPr bwMode="auto">
          <a:xfrm>
            <a:off x="3124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1" name="Oval 9"/>
          <p:cNvSpPr>
            <a:spLocks noChangeArrowheads="1"/>
          </p:cNvSpPr>
          <p:nvPr/>
        </p:nvSpPr>
        <p:spPr bwMode="auto">
          <a:xfrm>
            <a:off x="4267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2" name="Oval 10"/>
          <p:cNvSpPr>
            <a:spLocks noChangeArrowheads="1"/>
          </p:cNvSpPr>
          <p:nvPr/>
        </p:nvSpPr>
        <p:spPr bwMode="auto">
          <a:xfrm>
            <a:off x="5410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3" name="Oval 11"/>
          <p:cNvSpPr>
            <a:spLocks noChangeArrowheads="1"/>
          </p:cNvSpPr>
          <p:nvPr/>
        </p:nvSpPr>
        <p:spPr bwMode="auto">
          <a:xfrm>
            <a:off x="3124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4" name="Oval 12"/>
          <p:cNvSpPr>
            <a:spLocks noChangeArrowheads="1"/>
          </p:cNvSpPr>
          <p:nvPr/>
        </p:nvSpPr>
        <p:spPr bwMode="auto">
          <a:xfrm>
            <a:off x="4267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5" name="Oval 13"/>
          <p:cNvSpPr>
            <a:spLocks noChangeArrowheads="1"/>
          </p:cNvSpPr>
          <p:nvPr/>
        </p:nvSpPr>
        <p:spPr bwMode="auto">
          <a:xfrm>
            <a:off x="5410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6" name="Oval 14"/>
          <p:cNvSpPr>
            <a:spLocks noChangeArrowheads="1"/>
          </p:cNvSpPr>
          <p:nvPr/>
        </p:nvSpPr>
        <p:spPr bwMode="auto">
          <a:xfrm>
            <a:off x="6553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7" name="Oval 15"/>
          <p:cNvSpPr>
            <a:spLocks noChangeArrowheads="1"/>
          </p:cNvSpPr>
          <p:nvPr/>
        </p:nvSpPr>
        <p:spPr bwMode="auto">
          <a:xfrm>
            <a:off x="4267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8" name="Oval 16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9" name="Oval 17"/>
          <p:cNvSpPr>
            <a:spLocks noChangeArrowheads="1"/>
          </p:cNvSpPr>
          <p:nvPr/>
        </p:nvSpPr>
        <p:spPr bwMode="auto">
          <a:xfrm>
            <a:off x="6553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0" name="Oval 18"/>
          <p:cNvSpPr>
            <a:spLocks noChangeArrowheads="1"/>
          </p:cNvSpPr>
          <p:nvPr/>
        </p:nvSpPr>
        <p:spPr bwMode="auto">
          <a:xfrm>
            <a:off x="7696200" y="5562600"/>
            <a:ext cx="381000" cy="3810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1" name="Line 19"/>
          <p:cNvSpPr>
            <a:spLocks noChangeShapeType="1"/>
          </p:cNvSpPr>
          <p:nvPr/>
        </p:nvSpPr>
        <p:spPr bwMode="auto">
          <a:xfrm>
            <a:off x="12192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2" name="Line 20"/>
          <p:cNvSpPr>
            <a:spLocks noChangeShapeType="1"/>
          </p:cNvSpPr>
          <p:nvPr/>
        </p:nvSpPr>
        <p:spPr bwMode="auto">
          <a:xfrm>
            <a:off x="23622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>
            <a:off x="69342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4" name="Text Box 22"/>
          <p:cNvSpPr txBox="1">
            <a:spLocks noChangeArrowheads="1"/>
          </p:cNvSpPr>
          <p:nvPr/>
        </p:nvSpPr>
        <p:spPr bwMode="auto">
          <a:xfrm>
            <a:off x="889000" y="25908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</a:t>
            </a:r>
          </a:p>
        </p:txBody>
      </p:sp>
      <p:sp>
        <p:nvSpPr>
          <p:cNvPr id="371735" name="Text Box 23"/>
          <p:cNvSpPr txBox="1">
            <a:spLocks noChangeArrowheads="1"/>
          </p:cNvSpPr>
          <p:nvPr/>
        </p:nvSpPr>
        <p:spPr bwMode="auto">
          <a:xfrm>
            <a:off x="7696200" y="55626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</a:t>
            </a:r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>
            <a:off x="23622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7" name="Line 25"/>
          <p:cNvSpPr>
            <a:spLocks noChangeShapeType="1"/>
          </p:cNvSpPr>
          <p:nvPr/>
        </p:nvSpPr>
        <p:spPr bwMode="auto">
          <a:xfrm>
            <a:off x="4648200" y="38100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8" name="Line 26"/>
          <p:cNvSpPr>
            <a:spLocks noChangeShapeType="1"/>
          </p:cNvSpPr>
          <p:nvPr/>
        </p:nvSpPr>
        <p:spPr bwMode="auto">
          <a:xfrm>
            <a:off x="5791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9" name="Line 27"/>
          <p:cNvSpPr>
            <a:spLocks noChangeShapeType="1"/>
          </p:cNvSpPr>
          <p:nvPr/>
        </p:nvSpPr>
        <p:spPr bwMode="auto">
          <a:xfrm>
            <a:off x="35052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0" name="Line 28"/>
          <p:cNvSpPr>
            <a:spLocks noChangeShapeType="1"/>
          </p:cNvSpPr>
          <p:nvPr/>
        </p:nvSpPr>
        <p:spPr bwMode="auto">
          <a:xfrm>
            <a:off x="3505200" y="3810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1" name="Line 29"/>
          <p:cNvSpPr>
            <a:spLocks noChangeShapeType="1"/>
          </p:cNvSpPr>
          <p:nvPr/>
        </p:nvSpPr>
        <p:spPr bwMode="auto">
          <a:xfrm>
            <a:off x="57912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2" name="Line 30"/>
          <p:cNvSpPr>
            <a:spLocks noChangeShapeType="1"/>
          </p:cNvSpPr>
          <p:nvPr/>
        </p:nvSpPr>
        <p:spPr bwMode="auto">
          <a:xfrm>
            <a:off x="6934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3" name="Line 31"/>
          <p:cNvSpPr>
            <a:spLocks noChangeShapeType="1"/>
          </p:cNvSpPr>
          <p:nvPr/>
        </p:nvSpPr>
        <p:spPr bwMode="auto">
          <a:xfrm>
            <a:off x="46482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4" name="Line 32"/>
          <p:cNvSpPr>
            <a:spLocks noChangeShapeType="1"/>
          </p:cNvSpPr>
          <p:nvPr/>
        </p:nvSpPr>
        <p:spPr bwMode="auto">
          <a:xfrm>
            <a:off x="35052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5" name="Line 33"/>
          <p:cNvSpPr>
            <a:spLocks noChangeShapeType="1"/>
          </p:cNvSpPr>
          <p:nvPr/>
        </p:nvSpPr>
        <p:spPr bwMode="auto">
          <a:xfrm>
            <a:off x="2362200" y="38862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6" name="Line 34"/>
          <p:cNvSpPr>
            <a:spLocks noChangeShapeType="1"/>
          </p:cNvSpPr>
          <p:nvPr/>
        </p:nvSpPr>
        <p:spPr bwMode="auto">
          <a:xfrm flipV="1">
            <a:off x="2133600" y="2971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7" name="Line 35"/>
          <p:cNvSpPr>
            <a:spLocks noChangeShapeType="1"/>
          </p:cNvSpPr>
          <p:nvPr/>
        </p:nvSpPr>
        <p:spPr bwMode="auto">
          <a:xfrm>
            <a:off x="3505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8" name="Line 36"/>
          <p:cNvSpPr>
            <a:spLocks noChangeShapeType="1"/>
          </p:cNvSpPr>
          <p:nvPr/>
        </p:nvSpPr>
        <p:spPr bwMode="auto">
          <a:xfrm>
            <a:off x="4648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9" name="Line 37"/>
          <p:cNvSpPr>
            <a:spLocks noChangeShapeType="1"/>
          </p:cNvSpPr>
          <p:nvPr/>
        </p:nvSpPr>
        <p:spPr bwMode="auto">
          <a:xfrm>
            <a:off x="46482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50" name="Line 38"/>
          <p:cNvSpPr>
            <a:spLocks noChangeShapeType="1"/>
          </p:cNvSpPr>
          <p:nvPr/>
        </p:nvSpPr>
        <p:spPr bwMode="auto">
          <a:xfrm>
            <a:off x="35052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51" name="Text Box 39"/>
          <p:cNvSpPr txBox="1">
            <a:spLocks noChangeArrowheads="1"/>
          </p:cNvSpPr>
          <p:nvPr/>
        </p:nvSpPr>
        <p:spPr bwMode="auto">
          <a:xfrm>
            <a:off x="3092450" y="1458913"/>
            <a:ext cx="2214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Remove the “bug”</a:t>
            </a:r>
          </a:p>
        </p:txBody>
      </p:sp>
      <p:sp>
        <p:nvSpPr>
          <p:cNvPr id="371752" name="Text Box 40"/>
          <p:cNvSpPr txBox="1">
            <a:spLocks noChangeArrowheads="1"/>
          </p:cNvSpPr>
          <p:nvPr/>
        </p:nvSpPr>
        <p:spPr bwMode="auto">
          <a:xfrm>
            <a:off x="3048000" y="1447800"/>
            <a:ext cx="239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Breadth-first search</a:t>
            </a:r>
          </a:p>
        </p:txBody>
      </p:sp>
      <p:sp>
        <p:nvSpPr>
          <p:cNvPr id="371753" name="Oval 41"/>
          <p:cNvSpPr>
            <a:spLocks noChangeArrowheads="1"/>
          </p:cNvSpPr>
          <p:nvPr/>
        </p:nvSpPr>
        <p:spPr bwMode="auto">
          <a:xfrm>
            <a:off x="198120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371754" name="Group 42"/>
          <p:cNvGrpSpPr>
            <a:grpSpLocks/>
          </p:cNvGrpSpPr>
          <p:nvPr/>
        </p:nvGrpSpPr>
        <p:grpSpPr bwMode="auto">
          <a:xfrm>
            <a:off x="3124200" y="2590800"/>
            <a:ext cx="381000" cy="1371600"/>
            <a:chOff x="1968" y="1632"/>
            <a:chExt cx="240" cy="864"/>
          </a:xfrm>
        </p:grpSpPr>
        <p:sp>
          <p:nvSpPr>
            <p:cNvPr id="371755" name="Oval 43"/>
            <p:cNvSpPr>
              <a:spLocks noChangeArrowheads="1"/>
            </p:cNvSpPr>
            <p:nvPr/>
          </p:nvSpPr>
          <p:spPr bwMode="auto">
            <a:xfrm>
              <a:off x="1968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1756" name="Oval 44"/>
            <p:cNvSpPr>
              <a:spLocks noChangeArrowheads="1"/>
            </p:cNvSpPr>
            <p:nvPr/>
          </p:nvSpPr>
          <p:spPr bwMode="auto">
            <a:xfrm>
              <a:off x="196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71757" name="Oval 45"/>
          <p:cNvSpPr>
            <a:spLocks noChangeArrowheads="1"/>
          </p:cNvSpPr>
          <p:nvPr/>
        </p:nvSpPr>
        <p:spPr bwMode="auto">
          <a:xfrm>
            <a:off x="4267200" y="3581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58" name="Text Box 46"/>
          <p:cNvSpPr txBox="1">
            <a:spLocks noChangeArrowheads="1"/>
          </p:cNvSpPr>
          <p:nvPr/>
        </p:nvSpPr>
        <p:spPr bwMode="auto">
          <a:xfrm>
            <a:off x="2330450" y="1447800"/>
            <a:ext cx="385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Fixed point = reachable state set</a:t>
            </a:r>
          </a:p>
        </p:txBody>
      </p:sp>
      <p:sp>
        <p:nvSpPr>
          <p:cNvPr id="371759" name="Text Box 47"/>
          <p:cNvSpPr txBox="1">
            <a:spLocks noChangeArrowheads="1"/>
          </p:cNvSpPr>
          <p:nvPr/>
        </p:nvSpPr>
        <p:spPr bwMode="auto">
          <a:xfrm>
            <a:off x="5748338" y="2601913"/>
            <a:ext cx="2862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Safety property verified!</a:t>
            </a:r>
          </a:p>
        </p:txBody>
      </p:sp>
      <p:sp>
        <p:nvSpPr>
          <p:cNvPr id="371760" name="Text Box 48"/>
          <p:cNvSpPr txBox="1">
            <a:spLocks noChangeArrowheads="1"/>
          </p:cNvSpPr>
          <p:nvPr/>
        </p:nvSpPr>
        <p:spPr bwMode="auto">
          <a:xfrm>
            <a:off x="1295400" y="3505200"/>
            <a:ext cx="6121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Model checking is a little more complex than this, but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reachability captures the essence for our purposes.</a:t>
            </a:r>
          </a:p>
        </p:txBody>
      </p:sp>
      <p:sp>
        <p:nvSpPr>
          <p:cNvPr id="371761" name="Text Box 49"/>
          <p:cNvSpPr txBox="1">
            <a:spLocks noChangeArrowheads="1"/>
          </p:cNvSpPr>
          <p:nvPr/>
        </p:nvSpPr>
        <p:spPr bwMode="auto">
          <a:xfrm>
            <a:off x="1295400" y="5394325"/>
            <a:ext cx="601158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Model checking can find very subtle bugs in circuits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and protocols, but suffers from </a:t>
            </a:r>
            <a:r>
              <a:rPr lang="en-US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state </a:t>
            </a:r>
            <a:r>
              <a:rPr lang="en-US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explosion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and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doesn't terminate in the infinite-state case.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71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1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71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71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51" grpId="0"/>
      <p:bldP spid="371751" grpId="1"/>
      <p:bldP spid="371752" grpId="0"/>
      <p:bldP spid="371752" grpId="1"/>
      <p:bldP spid="371753" grpId="0" animBg="1"/>
      <p:bldP spid="371757" grpId="0" animBg="1"/>
      <p:bldP spid="371758" grpId="0"/>
      <p:bldP spid="371759" grpId="0"/>
      <p:bldP spid="371760" grpId="0" animBg="1"/>
      <p:bldP spid="37176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Summary, cont.</a:t>
            </a:r>
            <a:endParaRPr lang="en-US" dirty="0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SMT solvers have several important roles in this process.</a:t>
            </a:r>
            <a:endParaRPr lang="en-US" dirty="0"/>
          </a:p>
          <a:p>
            <a:pPr lvl="1"/>
            <a:r>
              <a:rPr lang="en-US" dirty="0" smtClean="0"/>
              <a:t>Testing and strengthening conjectures (with UNSAT cores)</a:t>
            </a:r>
            <a:endParaRPr lang="en-US" dirty="0"/>
          </a:p>
          <a:p>
            <a:pPr lvl="1"/>
            <a:r>
              <a:rPr lang="en-US" dirty="0" smtClean="0"/>
              <a:t>Refinement though feasible interpolation</a:t>
            </a:r>
          </a:p>
          <a:p>
            <a:pPr lvl="1"/>
            <a:r>
              <a:rPr lang="en-US" dirty="0" smtClean="0"/>
              <a:t>Generating counterexamples when refinement fails</a:t>
            </a:r>
          </a:p>
          <a:p>
            <a:r>
              <a:rPr lang="en-US" dirty="0" smtClean="0"/>
              <a:t>In these roles, we exploit several qualities of modern SMT solvers</a:t>
            </a:r>
          </a:p>
          <a:p>
            <a:pPr lvl="1"/>
            <a:r>
              <a:rPr lang="en-US" dirty="0" smtClean="0"/>
              <a:t>Ability to handle the needed theories, such as integers, bit-vectors, arrays.</a:t>
            </a:r>
          </a:p>
          <a:p>
            <a:pPr lvl="1"/>
            <a:r>
              <a:rPr lang="en-US" dirty="0" smtClean="0"/>
              <a:t>Efficiency in checking large numbers of conjectures (incrementally)</a:t>
            </a:r>
          </a:p>
          <a:p>
            <a:pPr lvl="1"/>
            <a:r>
              <a:rPr lang="en-US" dirty="0" smtClean="0"/>
              <a:t>CDCL and theory heuristics to find simple proofs and small cores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5638800"/>
            <a:ext cx="5067606" cy="101566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Because of these capabilities, SMT solvers</a:t>
            </a:r>
          </a:p>
          <a:p>
            <a:r>
              <a:rPr lang="en-US" dirty="0" smtClean="0"/>
              <a:t>are the primary engines of proof in many</a:t>
            </a:r>
          </a:p>
          <a:p>
            <a:r>
              <a:rPr lang="en-US" dirty="0" smtClean="0"/>
              <a:t>software model checking tools.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Abstraction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2590800"/>
          </a:xfrm>
        </p:spPr>
        <p:txBody>
          <a:bodyPr/>
          <a:lstStyle/>
          <a:p>
            <a:pPr eaLnBrk="1" hangingPunct="1"/>
            <a:r>
              <a:rPr lang="en-US" dirty="0" smtClean="0"/>
              <a:t>Problem: verify a shallow property of a very large system</a:t>
            </a:r>
          </a:p>
          <a:p>
            <a:pPr eaLnBrk="1" hangingPunct="1"/>
            <a:r>
              <a:rPr lang="en-US" dirty="0" smtClean="0"/>
              <a:t>Solution: Abstraction</a:t>
            </a:r>
          </a:p>
          <a:p>
            <a:pPr lvl="1" eaLnBrk="1" hangingPunct="1"/>
            <a:r>
              <a:rPr lang="en-US" dirty="0" smtClean="0"/>
              <a:t>Extract just the facts about the system state that are relevant to the proving the shallow property.</a:t>
            </a:r>
          </a:p>
          <a:p>
            <a:pPr eaLnBrk="1" hangingPunct="1"/>
            <a:r>
              <a:rPr lang="en-US" dirty="0" smtClean="0"/>
              <a:t>An </a:t>
            </a:r>
            <a:r>
              <a:rPr lang="en-US" i="1" dirty="0" smtClean="0">
                <a:solidFill>
                  <a:srgbClr val="C00000"/>
                </a:solidFill>
              </a:rPr>
              <a:t>abstraction is a restricted deduction </a:t>
            </a:r>
            <a:r>
              <a:rPr lang="en-US" dirty="0" smtClean="0"/>
              <a:t>system that focuses our reasoning on relevant facts, and thus makes proof easier.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False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00"/>
  <p:tag name="DEFAULTMAGNIFICATION" val="2"/>
  <p:tag name="FIRSTMCMILLAN@JFMUUBQISDFZQTP1" val="3456"/>
  <p:tag name="FIRSTKENMCMIL@8NUCMGMP9CWYY5H6" val="4154"/>
  <p:tag name="DEFAULTDISPLAYSOURCE" val="\documentclass{slides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box{\rm PA}(P) = {\cal H}(2^{2^P})$&#10;\end{document}&#10;"/>
  <p:tag name="FILENAME" val="TP_tmp"/>
  <p:tag name="FORMAT" val="pngmono"/>
  <p:tag name="RES" val="300"/>
  <p:tag name="BLEND" val="0"/>
  <p:tag name="TRANSPARENT" val="1"/>
  <p:tag name="TBUG" val="1"/>
  <p:tag name="ALLOWFS" val="0"/>
  <p:tag name="MAGNIFICATION" val="2000"/>
  <p:tag name="ORIGWIDTH" val="165"/>
  <p:tag name="PICTUREFILESIZE" val="160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131291</TotalTime>
  <Words>7610</Words>
  <Application>Microsoft Office PowerPoint</Application>
  <PresentationFormat>On-screen Show (4:3)</PresentationFormat>
  <Paragraphs>1287</Paragraphs>
  <Slides>80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5" baseType="lpstr">
      <vt:lpstr>Arial</vt:lpstr>
      <vt:lpstr>cmtt8</vt:lpstr>
      <vt:lpstr>Courier New</vt:lpstr>
      <vt:lpstr>B Times Bold</vt:lpstr>
      <vt:lpstr>Symbol</vt:lpstr>
      <vt:lpstr>cmsy8</vt:lpstr>
      <vt:lpstr>cmex10</vt:lpstr>
      <vt:lpstr>cmsy10</vt:lpstr>
      <vt:lpstr>lcmss8</vt:lpstr>
      <vt:lpstr>Arial Narrow</vt:lpstr>
      <vt:lpstr>Cambria Math</vt:lpstr>
      <vt:lpstr>MT Extra</vt:lpstr>
      <vt:lpstr>cmmi8</vt:lpstr>
      <vt:lpstr>Times New Roman</vt:lpstr>
      <vt:lpstr>Default Design</vt:lpstr>
      <vt:lpstr>Software Model Checking with SMT </vt:lpstr>
      <vt:lpstr>Software model checking and SMT</vt:lpstr>
      <vt:lpstr>Role of SMT</vt:lpstr>
      <vt:lpstr>Model Checking</vt:lpstr>
      <vt:lpstr>Temporal logic (LTL)</vt:lpstr>
      <vt:lpstr>Types of temporal properties</vt:lpstr>
      <vt:lpstr>Safety and reachability</vt:lpstr>
      <vt:lpstr>Reachable state set</vt:lpstr>
      <vt:lpstr>Abstraction</vt:lpstr>
      <vt:lpstr>Relevance and refinement</vt:lpstr>
      <vt:lpstr>Proofs</vt:lpstr>
      <vt:lpstr>Inference rules</vt:lpstr>
      <vt:lpstr>Inductive invariants</vt:lpstr>
      <vt:lpstr>Invariants and relevance</vt:lpstr>
      <vt:lpstr>What is Abstraction</vt:lpstr>
      <vt:lpstr>The function of abstraction</vt:lpstr>
      <vt:lpstr>Symbolic transition systems</vt:lpstr>
      <vt:lpstr>Proof by Inductive Invariant</vt:lpstr>
      <vt:lpstr>Inductive invariants from fixed points</vt:lpstr>
      <vt:lpstr>Abstraction languages</vt:lpstr>
      <vt:lpstr>Abstraction languages</vt:lpstr>
      <vt:lpstr>Example</vt:lpstr>
      <vt:lpstr>Another example</vt:lpstr>
      <vt:lpstr>Deduction systems</vt:lpstr>
      <vt:lpstr>Localization abstraction</vt:lpstr>
      <vt:lpstr>Boolean Programs</vt:lpstr>
      <vt:lpstr>Boolean Programs with SMT</vt:lpstr>
      <vt:lpstr>Boolean Programs with SMT</vt:lpstr>
      <vt:lpstr>Conjecture explosion</vt:lpstr>
      <vt:lpstr>Strengthening by UNSAT core</vt:lpstr>
      <vt:lpstr>Generalized counterexamples</vt:lpstr>
      <vt:lpstr>Predicate abstraction and SMT</vt:lpstr>
      <vt:lpstr>Invariant search</vt:lpstr>
      <vt:lpstr>Relevance and abstraction</vt:lpstr>
      <vt:lpstr>Basic refinement framework</vt:lpstr>
      <vt:lpstr>Basic framework for software</vt:lpstr>
      <vt:lpstr>Background</vt:lpstr>
      <vt:lpstr>Hoare logic proofs</vt:lpstr>
      <vt:lpstr>Path reductiveness</vt:lpstr>
      <vt:lpstr>Example</vt:lpstr>
      <vt:lpstr>Unprovable path</vt:lpstr>
      <vt:lpstr>Path reductiveness</vt:lpstr>
      <vt:lpstr>Refinement methods</vt:lpstr>
      <vt:lpstr>Interpolation Lemma</vt:lpstr>
      <vt:lpstr>Interpolants as Floyd-Hoare proofs</vt:lpstr>
      <vt:lpstr>Local proofs and interpolants</vt:lpstr>
      <vt:lpstr>Definition of local proof</vt:lpstr>
      <vt:lpstr>Forward local proof</vt:lpstr>
      <vt:lpstr>Reverse local proof</vt:lpstr>
      <vt:lpstr>General local proof</vt:lpstr>
      <vt:lpstr>Refinement methods</vt:lpstr>
      <vt:lpstr>Refinement with SP</vt:lpstr>
      <vt:lpstr>SP as local proof</vt:lpstr>
      <vt:lpstr>SP example</vt:lpstr>
      <vt:lpstr>Refinement quality</vt:lpstr>
      <vt:lpstr>Execute the loops twice</vt:lpstr>
      <vt:lpstr>Refinement methods</vt:lpstr>
      <vt:lpstr>Bounded Provers [SATABS]</vt:lpstr>
      <vt:lpstr>Loop example</vt:lpstr>
      <vt:lpstr>Lowest-cost proofs</vt:lpstr>
      <vt:lpstr>Refinement methods</vt:lpstr>
      <vt:lpstr>Constraint-based interpolants</vt:lpstr>
      <vt:lpstr>Refinement methods</vt:lpstr>
      <vt:lpstr>Interpolation and SMT</vt:lpstr>
      <vt:lpstr>Non-local to local</vt:lpstr>
      <vt:lpstr>Interpolant quality</vt:lpstr>
      <vt:lpstr>Feasible interpolation and SMT</vt:lpstr>
      <vt:lpstr>Feasible interpolation and resolution</vt:lpstr>
      <vt:lpstr>Interpolation of theory lemmas</vt:lpstr>
      <vt:lpstr>Interpolating provers</vt:lpstr>
      <vt:lpstr>Basic Framework</vt:lpstr>
      <vt:lpstr>Lazy v. Eager Abstraction</vt:lpstr>
      <vt:lpstr>An example</vt:lpstr>
      <vt:lpstr>IMPACT algorithm</vt:lpstr>
      <vt:lpstr>IMPACT algorithm</vt:lpstr>
      <vt:lpstr>IMPACT algorithm</vt:lpstr>
      <vt:lpstr>Abstract counterexamples</vt:lpstr>
      <vt:lpstr>...in predicate refinement</vt:lpstr>
      <vt:lpstr>Summary</vt:lpstr>
      <vt:lpstr>Summary, cont.</vt:lpstr>
    </vt:vector>
  </TitlesOfParts>
  <Company>Cadence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practical and complete approach to predicate abstraction</dc:title>
  <dc:creator>Ken McMillan</dc:creator>
  <cp:lastModifiedBy>Ken McMillan</cp:lastModifiedBy>
  <cp:revision>571</cp:revision>
  <dcterms:created xsi:type="dcterms:W3CDTF">2006-03-21T20:02:13Z</dcterms:created>
  <dcterms:modified xsi:type="dcterms:W3CDTF">2012-06-12T19:20:14Z</dcterms:modified>
</cp:coreProperties>
</file>