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33"/>
  </p:notesMasterIdLst>
  <p:handoutMasterIdLst>
    <p:handoutMasterId r:id="rId34"/>
  </p:handoutMasterIdLst>
  <p:sldIdLst>
    <p:sldId id="259" r:id="rId2"/>
    <p:sldId id="362" r:id="rId3"/>
    <p:sldId id="383" r:id="rId4"/>
    <p:sldId id="364" r:id="rId5"/>
    <p:sldId id="365" r:id="rId6"/>
    <p:sldId id="366" r:id="rId7"/>
    <p:sldId id="367" r:id="rId8"/>
    <p:sldId id="384" r:id="rId9"/>
    <p:sldId id="368" r:id="rId10"/>
    <p:sldId id="385" r:id="rId11"/>
    <p:sldId id="386" r:id="rId12"/>
    <p:sldId id="416" r:id="rId13"/>
    <p:sldId id="369" r:id="rId14"/>
    <p:sldId id="387" r:id="rId15"/>
    <p:sldId id="371" r:id="rId16"/>
    <p:sldId id="389" r:id="rId17"/>
    <p:sldId id="372" r:id="rId18"/>
    <p:sldId id="373" r:id="rId19"/>
    <p:sldId id="374" r:id="rId20"/>
    <p:sldId id="415" r:id="rId21"/>
    <p:sldId id="391" r:id="rId22"/>
    <p:sldId id="392" r:id="rId23"/>
    <p:sldId id="393" r:id="rId24"/>
    <p:sldId id="394" r:id="rId25"/>
    <p:sldId id="395" r:id="rId26"/>
    <p:sldId id="399" r:id="rId27"/>
    <p:sldId id="377" r:id="rId28"/>
    <p:sldId id="397" r:id="rId29"/>
    <p:sldId id="396" r:id="rId30"/>
    <p:sldId id="398" r:id="rId31"/>
    <p:sldId id="381" r:id="rId32"/>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9900"/>
    <a:srgbClr val="7099CA"/>
    <a:srgbClr val="DDDDDD"/>
    <a:srgbClr val="FFCC00"/>
    <a:srgbClr val="333333"/>
    <a:srgbClr val="777777"/>
    <a:srgbClr val="1C1C1C"/>
    <a:srgbClr val="99FF66"/>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3" autoAdjust="0"/>
    <p:restoredTop sz="60432" autoAdjust="0"/>
  </p:normalViewPr>
  <p:slideViewPr>
    <p:cSldViewPr>
      <p:cViewPr varScale="1">
        <p:scale>
          <a:sx n="61" d="100"/>
          <a:sy n="61"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82" d="100"/>
          <a:sy n="82" d="100"/>
        </p:scale>
        <p:origin x="-197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44" tIns="46572" rIns="93144" bIns="46572"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3144" tIns="46572" rIns="93144" bIns="46572" rtlCol="0"/>
          <a:lstStyle>
            <a:lvl1pPr algn="r" eaLnBrk="1" fontAlgn="auto" hangingPunct="1">
              <a:spcBef>
                <a:spcPts val="0"/>
              </a:spcBef>
              <a:spcAft>
                <a:spcPts val="0"/>
              </a:spcAft>
              <a:defRPr sz="1300">
                <a:latin typeface="+mn-lt"/>
                <a:cs typeface="+mn-cs"/>
              </a:defRPr>
            </a:lvl1pPr>
          </a:lstStyle>
          <a:p>
            <a:pPr>
              <a:defRPr/>
            </a:pPr>
            <a:fld id="{DB5E692F-221D-41FD-9D44-CE53C89E40D8}" type="datetimeFigureOut">
              <a:rPr lang="en-US"/>
              <a:pPr>
                <a:defRPr/>
              </a:pPr>
              <a:t>7/23/2013</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3144" tIns="46572" rIns="93144" bIns="46572"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3144" tIns="46572" rIns="93144" bIns="46572" rtlCol="0" anchor="b"/>
          <a:lstStyle>
            <a:lvl1pPr algn="r" eaLnBrk="1" fontAlgn="auto" hangingPunct="1">
              <a:spcBef>
                <a:spcPts val="0"/>
              </a:spcBef>
              <a:spcAft>
                <a:spcPts val="0"/>
              </a:spcAft>
              <a:defRPr sz="1300">
                <a:latin typeface="+mn-lt"/>
                <a:cs typeface="+mn-cs"/>
              </a:defRPr>
            </a:lvl1pPr>
          </a:lstStyle>
          <a:p>
            <a:pPr>
              <a:defRPr/>
            </a:pPr>
            <a:fld id="{85AB4B28-6F3D-4342-84F5-78382CB9F6B8}" type="slidenum">
              <a:rPr lang="en-US"/>
              <a:pPr>
                <a:defRPr/>
              </a:pPr>
              <a:t>‹#›</a:t>
            </a:fld>
            <a:endParaRPr lang="en-US" dirty="0"/>
          </a:p>
        </p:txBody>
      </p:sp>
    </p:spTree>
    <p:extLst>
      <p:ext uri="{BB962C8B-B14F-4D97-AF65-F5344CB8AC3E}">
        <p14:creationId xmlns:p14="http://schemas.microsoft.com/office/powerpoint/2010/main" xmlns="" val="202698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44" tIns="46572" rIns="93144" bIns="46572"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144" tIns="46572" rIns="93144" bIns="46572" rtlCol="0"/>
          <a:lstStyle>
            <a:lvl1pPr algn="r" eaLnBrk="1" fontAlgn="auto" hangingPunct="1">
              <a:spcBef>
                <a:spcPts val="0"/>
              </a:spcBef>
              <a:spcAft>
                <a:spcPts val="0"/>
              </a:spcAft>
              <a:defRPr sz="1300">
                <a:latin typeface="+mn-lt"/>
                <a:cs typeface="+mn-cs"/>
              </a:defRPr>
            </a:lvl1pPr>
          </a:lstStyle>
          <a:p>
            <a:pPr>
              <a:defRPr/>
            </a:pPr>
            <a:fld id="{97DEE97B-D6C7-49BA-87CA-C87CD4408ED4}" type="datetimeFigureOut">
              <a:rPr lang="en-US"/>
              <a:pPr>
                <a:defRPr/>
              </a:pPr>
              <a:t>7/23/2013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44" tIns="46572" rIns="93144" bIns="46572"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wrap="square" lIns="93144" tIns="46572" rIns="93144" bIns="46572"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3144" tIns="46572" rIns="93144" bIns="46572"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3144" tIns="46572" rIns="93144" bIns="46572" rtlCol="0" anchor="b"/>
          <a:lstStyle>
            <a:lvl1pPr algn="r" eaLnBrk="1" fontAlgn="auto" hangingPunct="1">
              <a:spcBef>
                <a:spcPts val="0"/>
              </a:spcBef>
              <a:spcAft>
                <a:spcPts val="0"/>
              </a:spcAft>
              <a:defRPr sz="1300">
                <a:latin typeface="+mn-lt"/>
                <a:cs typeface="+mn-cs"/>
              </a:defRPr>
            </a:lvl1pPr>
          </a:lstStyle>
          <a:p>
            <a:pPr>
              <a:defRPr/>
            </a:pPr>
            <a:fld id="{D5DA387A-9A7D-4DEF-9BE3-4C7CFF0EDDF4}" type="slidenum">
              <a:rPr lang="en-US"/>
              <a:pPr>
                <a:defRPr/>
              </a:pPr>
              <a:t>‹#›</a:t>
            </a:fld>
            <a:endParaRPr lang="en-US" dirty="0"/>
          </a:p>
        </p:txBody>
      </p:sp>
    </p:spTree>
    <p:extLst>
      <p:ext uri="{BB962C8B-B14F-4D97-AF65-F5344CB8AC3E}">
        <p14:creationId xmlns:p14="http://schemas.microsoft.com/office/powerpoint/2010/main" xmlns="" val="935671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68750" y="8831263"/>
            <a:ext cx="3040063" cy="463550"/>
          </a:xfrm>
          <a:prstGeom prst="rect">
            <a:avLst/>
          </a:prstGeom>
          <a:noFill/>
          <a:ln w="9525">
            <a:noFill/>
            <a:miter lim="800000"/>
            <a:headEnd/>
            <a:tailEnd/>
          </a:ln>
        </p:spPr>
        <p:txBody>
          <a:bodyPr lIns="93133" tIns="46568" rIns="93133" bIns="46568" anchor="b"/>
          <a:lstStyle/>
          <a:p>
            <a:pPr algn="r" defTabSz="930275"/>
            <a:fld id="{4D83A1FD-185C-4041-8E94-54CFF6C80039}" type="slidenum">
              <a:rPr lang="en-US" sz="1200">
                <a:latin typeface="Times New Roman" pitchFamily="18" charset="0"/>
                <a:cs typeface="Times New Roman" pitchFamily="18" charset="0"/>
              </a:rPr>
              <a:pPr algn="r" defTabSz="930275"/>
              <a:t>1</a:t>
            </a:fld>
            <a:endParaRPr lang="en-US" sz="1200">
              <a:latin typeface="Times New Roman" pitchFamily="18" charset="0"/>
              <a:cs typeface="Times New Roman" pitchFamily="18" charset="0"/>
            </a:endParaRPr>
          </a:p>
        </p:txBody>
      </p:sp>
      <p:sp>
        <p:nvSpPr>
          <p:cNvPr id="10243" name="Rectangle 2"/>
          <p:cNvSpPr>
            <a:spLocks noGrp="1" noRot="1" noChangeAspect="1" noChangeArrowheads="1" noTextEdit="1"/>
          </p:cNvSpPr>
          <p:nvPr>
            <p:ph type="sldImg"/>
          </p:nvPr>
        </p:nvSpPr>
        <p:spPr bwMode="auto">
          <a:xfrm>
            <a:off x="1181100" y="696913"/>
            <a:ext cx="4649788" cy="3487737"/>
          </a:xfrm>
          <a:noFill/>
          <a:ln>
            <a:solidFill>
              <a:srgbClr val="000000"/>
            </a:solidFill>
            <a:miter lim="800000"/>
            <a:headEnd/>
            <a:tailEnd/>
          </a:ln>
        </p:spPr>
      </p:sp>
      <p:sp>
        <p:nvSpPr>
          <p:cNvPr id="10244" name="Rectangle 3"/>
          <p:cNvSpPr>
            <a:spLocks noGrp="1" noChangeArrowheads="1"/>
          </p:cNvSpPr>
          <p:nvPr>
            <p:ph type="body" idx="1"/>
          </p:nvPr>
        </p:nvSpPr>
        <p:spPr bwMode="auto">
          <a:xfrm>
            <a:off x="703263" y="4416425"/>
            <a:ext cx="5603875" cy="4183063"/>
          </a:xfrm>
          <a:noFill/>
        </p:spPr>
        <p:txBody>
          <a:bodyPr lIns="93133" tIns="46568" rIns="93133" bIns="46568"/>
          <a:lstStyle/>
          <a:p>
            <a:pPr eaLnBrk="1" hangingPunct="1"/>
            <a:r>
              <a:rPr lang="en-US" dirty="0" smtClean="0"/>
              <a:t>Speaker Bio:</a:t>
            </a:r>
            <a:r>
              <a:rPr lang="en-US" baseline="0" dirty="0" smtClean="0"/>
              <a:t> </a:t>
            </a:r>
            <a:r>
              <a:rPr lang="en-US" dirty="0" smtClean="0"/>
              <a:t>Andrew </a:t>
            </a:r>
            <a:r>
              <a:rPr lang="en-US" dirty="0" err="1" smtClean="0"/>
              <a:t>Mihal</a:t>
            </a:r>
            <a:r>
              <a:rPr lang="en-US" dirty="0" smtClean="0"/>
              <a:t> is a software engineer at a company in Silicon Valley called</a:t>
            </a:r>
            <a:r>
              <a:rPr lang="en-US" baseline="0" dirty="0" smtClean="0"/>
              <a:t> Tabula. He has a Ph.D. in Electrical Engineering from UC Berkeley specializing in electronic design automation software. Tabula </a:t>
            </a:r>
            <a:r>
              <a:rPr lang="en-US" dirty="0" smtClean="0"/>
              <a:t>builds</a:t>
            </a:r>
            <a:r>
              <a:rPr lang="en-US" baseline="0" dirty="0" smtClean="0"/>
              <a:t> a programmable logic device chip, and is using SMT in a novel way in the software tool chain supporting that chip.</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better solution is to shuffle</a:t>
            </a:r>
            <a:r>
              <a:rPr lang="en-US" baseline="0" dirty="0" smtClean="0"/>
              <a:t> the components over. This fixes the overlap in exchange for several small timing degradations instead of one big timing degradation.</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10</a:t>
            </a:fld>
            <a:endParaRPr lang="en-US" dirty="0"/>
          </a:p>
        </p:txBody>
      </p:sp>
    </p:spTree>
    <p:extLst>
      <p:ext uri="{BB962C8B-B14F-4D97-AF65-F5344CB8AC3E}">
        <p14:creationId xmlns:p14="http://schemas.microsoft.com/office/powerpoint/2010/main" xmlns="" val="191811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accomplish this, </a:t>
            </a:r>
            <a:r>
              <a:rPr lang="en-US" baseline="0" dirty="0" err="1" smtClean="0"/>
              <a:t>annealers</a:t>
            </a:r>
            <a:r>
              <a:rPr lang="en-US" baseline="0" dirty="0" smtClean="0"/>
              <a:t> have to make the change by accepting a series of individual steps. However, the individual steps in isolation do not appear to improve the placement quality. It is not able to see that it is making partial progress towards a larger goal.</a:t>
            </a:r>
          </a:p>
          <a:p>
            <a:endParaRPr lang="en-US" baseline="0" dirty="0" smtClean="0"/>
          </a:p>
          <a:p>
            <a:r>
              <a:rPr lang="en-US" baseline="0" dirty="0" err="1" smtClean="0"/>
              <a:t>Annealers</a:t>
            </a:r>
            <a:r>
              <a:rPr lang="en-US" baseline="0" dirty="0" smtClean="0"/>
              <a:t> have difficulty repairing problems that require a coordinated change involving many components. This kind of problem occurs very frequently, and led us to consider a constraint satisfaction approach. Instead of moving only one component or a pair of components at a time, we will pick up a large number of components and replace them all simultaneously in a way that satisfies our constraints.</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11</a:t>
            </a:fld>
            <a:endParaRPr lang="en-US" dirty="0"/>
          </a:p>
        </p:txBody>
      </p:sp>
    </p:spTree>
    <p:extLst>
      <p:ext uri="{BB962C8B-B14F-4D97-AF65-F5344CB8AC3E}">
        <p14:creationId xmlns:p14="http://schemas.microsoft.com/office/powerpoint/2010/main" xmlns="" val="22439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easy to argue</a:t>
            </a:r>
            <a:r>
              <a:rPr lang="en-US" baseline="0" dirty="0" smtClean="0"/>
              <a:t> that a constraint satisfaction approach will not be practical. The problem space is too big, and engineers have traditionally wanted a solution that optimizes several criteria instead of one that is “good enough”. A constraint satisfaction approach is a departure from historical precedent for this problem space.</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12</a:t>
            </a:fld>
            <a:endParaRPr lang="en-US" dirty="0"/>
          </a:p>
        </p:txBody>
      </p:sp>
    </p:spTree>
    <p:extLst>
      <p:ext uri="{BB962C8B-B14F-4D97-AF65-F5344CB8AC3E}">
        <p14:creationId xmlns:p14="http://schemas.microsoft.com/office/powerpoint/2010/main" xmlns="" val="133774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found solutions for these concerns and constructed a practical tool based on SMT. We needed to employ numerous techniques to handle the large size of the problem space. This talk will focus on two of them: an SMT encoding of timing constraints and dynamic constraint generation. Our workshop paper and also our SAT conference paper on Thursday provide more details on the other parts of our solution.</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13</a:t>
            </a:fld>
            <a:endParaRPr lang="en-US" dirty="0"/>
          </a:p>
        </p:txBody>
      </p:sp>
    </p:spTree>
    <p:extLst>
      <p:ext uri="{BB962C8B-B14F-4D97-AF65-F5344CB8AC3E}">
        <p14:creationId xmlns:p14="http://schemas.microsoft.com/office/powerpoint/2010/main" xmlns="" val="34037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of our encoding is a sparse matrix of Boolean</a:t>
            </a:r>
            <a:r>
              <a:rPr lang="en-US" baseline="0" dirty="0" smtClean="0"/>
              <a:t> variables that encode the placement of components from the </a:t>
            </a:r>
            <a:r>
              <a:rPr lang="en-US" baseline="0" dirty="0" err="1" smtClean="0"/>
              <a:t>netlist</a:t>
            </a:r>
            <a:r>
              <a:rPr lang="en-US" baseline="0" dirty="0" smtClean="0"/>
              <a:t> onto sites on the fabric. Each column is covered by an </a:t>
            </a:r>
            <a:r>
              <a:rPr lang="en-US" baseline="0" dirty="0" err="1" smtClean="0"/>
              <a:t>exactlyOne</a:t>
            </a:r>
            <a:r>
              <a:rPr lang="en-US" baseline="0" dirty="0" smtClean="0"/>
              <a:t> constraint so that everything gets placed. Each row is covered by an </a:t>
            </a:r>
            <a:r>
              <a:rPr lang="en-US" baseline="0" dirty="0" err="1" smtClean="0"/>
              <a:t>atMostOne</a:t>
            </a:r>
            <a:r>
              <a:rPr lang="en-US" baseline="0" dirty="0" smtClean="0"/>
              <a:t> constraint which prevents placement overlaps.</a:t>
            </a:r>
          </a:p>
          <a:p>
            <a:endParaRPr lang="en-US" baseline="0" dirty="0" smtClean="0"/>
          </a:p>
          <a:p>
            <a:r>
              <a:rPr lang="en-US" baseline="0" dirty="0" smtClean="0"/>
              <a:t>The rest of the constraints in the system are then encoded as consequences of these </a:t>
            </a:r>
            <a:r>
              <a:rPr lang="en-US" baseline="0" dirty="0" err="1" smtClean="0"/>
              <a:t>toplevel</a:t>
            </a:r>
            <a:r>
              <a:rPr lang="en-US" baseline="0" dirty="0" smtClean="0"/>
              <a:t> placement decisions.</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14</a:t>
            </a:fld>
            <a:endParaRPr lang="en-US" dirty="0"/>
          </a:p>
        </p:txBody>
      </p:sp>
    </p:spTree>
    <p:extLst>
      <p:ext uri="{BB962C8B-B14F-4D97-AF65-F5344CB8AC3E}">
        <p14:creationId xmlns:p14="http://schemas.microsoft.com/office/powerpoint/2010/main" xmlns="" val="167200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implement timing constraints, we need to know the interconnect</a:t>
            </a:r>
            <a:r>
              <a:rPr lang="en-US" baseline="0" dirty="0" smtClean="0"/>
              <a:t> delay for each edge in the </a:t>
            </a:r>
            <a:r>
              <a:rPr lang="en-US" baseline="0" dirty="0" err="1" smtClean="0"/>
              <a:t>netlist</a:t>
            </a:r>
            <a:r>
              <a:rPr lang="en-US" baseline="0" dirty="0" smtClean="0"/>
              <a:t>. This depends on the placement choice for the component at the source end of the edge and the component at the sink end of the edge.</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15</a:t>
            </a:fld>
            <a:endParaRPr lang="en-US" dirty="0"/>
          </a:p>
        </p:txBody>
      </p:sp>
    </p:spTree>
    <p:extLst>
      <p:ext uri="{BB962C8B-B14F-4D97-AF65-F5344CB8AC3E}">
        <p14:creationId xmlns:p14="http://schemas.microsoft.com/office/powerpoint/2010/main" xmlns="" val="4194526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write constraints that rule out combinations of consequences that are mutually incompatible.</a:t>
            </a:r>
          </a:p>
          <a:p>
            <a:endParaRPr lang="en-US" dirty="0" smtClean="0"/>
          </a:p>
          <a:p>
            <a:r>
              <a:rPr lang="en-US" dirty="0" smtClean="0"/>
              <a:t>In</a:t>
            </a:r>
            <a:r>
              <a:rPr lang="en-US" baseline="0" dirty="0" smtClean="0"/>
              <a:t> order for a sequential digital circuit to run at a given clock frequency, you need to show that all paths between sequential elements in the circuit have total delay less than or equal to the clock period tau.</a:t>
            </a:r>
          </a:p>
          <a:p>
            <a:endParaRPr lang="en-US" baseline="0" dirty="0" smtClean="0"/>
          </a:p>
          <a:p>
            <a:r>
              <a:rPr lang="en-US" baseline="0" dirty="0" smtClean="0"/>
              <a:t>This does not lead to a practical encoding because the number of state-to-state paths in the </a:t>
            </a:r>
            <a:r>
              <a:rPr lang="en-US" baseline="0" dirty="0" err="1" smtClean="0"/>
              <a:t>netlist</a:t>
            </a:r>
            <a:r>
              <a:rPr lang="en-US" baseline="0" dirty="0" smtClean="0"/>
              <a:t> can be exponential in the size of the </a:t>
            </a:r>
            <a:r>
              <a:rPr lang="en-US" baseline="0" dirty="0" err="1" smtClean="0"/>
              <a:t>netlist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16</a:t>
            </a:fld>
            <a:endParaRPr lang="en-US" dirty="0"/>
          </a:p>
        </p:txBody>
      </p:sp>
    </p:spTree>
    <p:extLst>
      <p:ext uri="{BB962C8B-B14F-4D97-AF65-F5344CB8AC3E}">
        <p14:creationId xmlns:p14="http://schemas.microsoft.com/office/powerpoint/2010/main" xmlns="" val="155750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solve this problem, we employ techniques from static timing analysis. Static timing analysis computes</a:t>
            </a:r>
            <a:r>
              <a:rPr lang="en-US" baseline="0" dirty="0" smtClean="0"/>
              <a:t> an arrival time and a required time at each node in the </a:t>
            </a:r>
            <a:r>
              <a:rPr lang="en-US" baseline="0" dirty="0" err="1" smtClean="0"/>
              <a:t>netlist</a:t>
            </a:r>
            <a:r>
              <a:rPr lang="en-US" baseline="0" dirty="0" smtClean="0"/>
              <a:t>. Intuitively, the arrival time is the amount of time after a clock edge until the output of a node becomes valid. This is computed by accumulating delays backwards through the transitive </a:t>
            </a:r>
            <a:r>
              <a:rPr lang="en-US" baseline="0" dirty="0" err="1" smtClean="0"/>
              <a:t>fanin</a:t>
            </a:r>
            <a:r>
              <a:rPr lang="en-US" baseline="0" dirty="0" smtClean="0"/>
              <a:t> cone of the node until you reach state elements.</a:t>
            </a:r>
          </a:p>
          <a:p>
            <a:endParaRPr lang="en-US" baseline="0" dirty="0" smtClean="0"/>
          </a:p>
          <a:p>
            <a:r>
              <a:rPr lang="en-US" baseline="0" dirty="0" smtClean="0"/>
              <a:t>The required time is computed by accumulating delays forwards through the transitive </a:t>
            </a:r>
            <a:r>
              <a:rPr lang="en-US" baseline="0" dirty="0" err="1" smtClean="0"/>
              <a:t>fanout</a:t>
            </a:r>
            <a:r>
              <a:rPr lang="en-US" baseline="0" dirty="0" smtClean="0"/>
              <a:t> cone. This is the latest time that the output can become valid and still make it to downstream state elements before the next clock edge occurs.</a:t>
            </a:r>
          </a:p>
          <a:p>
            <a:endParaRPr lang="en-US" baseline="0" dirty="0" smtClean="0"/>
          </a:p>
          <a:p>
            <a:r>
              <a:rPr lang="en-US" baseline="0" dirty="0" smtClean="0"/>
              <a:t>The difference between the arrival and required times is the slack of the node. A node with positive slack computes it output value with time to spare. A node with negative slack is on a state-to-state path that fails timing. This is equivalent to PERT analysis if you are familiar with that technique.</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17</a:t>
            </a:fld>
            <a:endParaRPr lang="en-US" dirty="0"/>
          </a:p>
        </p:txBody>
      </p:sp>
    </p:spTree>
    <p:extLst>
      <p:ext uri="{BB962C8B-B14F-4D97-AF65-F5344CB8AC3E}">
        <p14:creationId xmlns:p14="http://schemas.microsoft.com/office/powerpoint/2010/main" xmlns="" val="2674033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do some algebra to write the arrival and required functions in terms of the immediate </a:t>
            </a:r>
            <a:r>
              <a:rPr lang="en-US" dirty="0" err="1" smtClean="0"/>
              <a:t>fanins</a:t>
            </a:r>
            <a:r>
              <a:rPr lang="en-US" dirty="0" smtClean="0"/>
              <a:t> and </a:t>
            </a:r>
            <a:r>
              <a:rPr lang="en-US" dirty="0" err="1" smtClean="0"/>
              <a:t>fanouts</a:t>
            </a:r>
            <a:r>
              <a:rPr lang="en-US" dirty="0" smtClean="0"/>
              <a:t>. The arrival time at node C is the</a:t>
            </a:r>
            <a:r>
              <a:rPr lang="en-US" baseline="0" dirty="0" smtClean="0"/>
              <a:t> arrival time at the predecessor node B plus the delay D_BC. Similarly for the required times.</a:t>
            </a:r>
          </a:p>
          <a:p>
            <a:endParaRPr lang="en-US" baseline="0" dirty="0" smtClean="0"/>
          </a:p>
          <a:p>
            <a:r>
              <a:rPr lang="en-US" baseline="0" dirty="0" smtClean="0"/>
              <a:t>Refactoring the equations again, we replace the max and min with inequalities. This results in a difference logic formulation.</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18</a:t>
            </a:fld>
            <a:endParaRPr lang="en-US" dirty="0"/>
          </a:p>
        </p:txBody>
      </p:sp>
    </p:spTree>
    <p:extLst>
      <p:ext uri="{BB962C8B-B14F-4D97-AF65-F5344CB8AC3E}">
        <p14:creationId xmlns:p14="http://schemas.microsoft.com/office/powerpoint/2010/main" xmlns="" val="3028860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generating a constraint for each state-to-state</a:t>
            </a:r>
            <a:r>
              <a:rPr lang="en-US" baseline="0" dirty="0" smtClean="0"/>
              <a:t> path in the </a:t>
            </a:r>
            <a:r>
              <a:rPr lang="en-US" baseline="0" dirty="0" err="1" smtClean="0"/>
              <a:t>netlist</a:t>
            </a:r>
            <a:r>
              <a:rPr lang="en-US" baseline="0" dirty="0" smtClean="0"/>
              <a:t>, we can now constrain each node to have an arrival time less than or equal to the required time. This is as number of constraints that is linear in the size of the </a:t>
            </a:r>
            <a:r>
              <a:rPr lang="en-US" baseline="0" dirty="0" err="1" smtClean="0"/>
              <a:t>netlist</a:t>
            </a:r>
            <a:r>
              <a:rPr lang="en-US" baseline="0" dirty="0" smtClean="0"/>
              <a:t> instead of exponential.</a:t>
            </a:r>
          </a:p>
          <a:p>
            <a:endParaRPr lang="en-US" baseline="0" dirty="0" smtClean="0"/>
          </a:p>
          <a:p>
            <a:r>
              <a:rPr lang="en-US" baseline="0" dirty="0" smtClean="0"/>
              <a:t>Then, our delay constraints are of this form: a conjunction of placement constraints implies a separation literal between the arrival and required times at each end of the edge.</a:t>
            </a:r>
          </a:p>
          <a:p>
            <a:endParaRPr lang="en-US" baseline="0" dirty="0" smtClean="0"/>
          </a:p>
          <a:p>
            <a:r>
              <a:rPr lang="en-US" baseline="0" dirty="0" smtClean="0"/>
              <a:t>This formulation is better, but it is still not practical. The number of delay constraints scales with the number of placement options for each edge.</a:t>
            </a:r>
          </a:p>
          <a:p>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19</a:t>
            </a:fld>
            <a:endParaRPr lang="en-US" dirty="0"/>
          </a:p>
        </p:txBody>
      </p:sp>
    </p:spTree>
    <p:extLst>
      <p:ext uri="{BB962C8B-B14F-4D97-AF65-F5344CB8AC3E}">
        <p14:creationId xmlns:p14="http://schemas.microsoft.com/office/powerpoint/2010/main" xmlns="" val="194274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ASICs: You can design your own circuit</a:t>
            </a:r>
            <a:r>
              <a:rPr lang="en-US" baseline="0" dirty="0" smtClean="0"/>
              <a:t> and obtain maximum performance. But, it is time consuming and expensive to build transistors (deep submicron analog electronics). And if you mess up, you can’t fix it.</a:t>
            </a:r>
          </a:p>
          <a:p>
            <a:endParaRPr lang="en-US" baseline="0" dirty="0" smtClean="0"/>
          </a:p>
          <a:p>
            <a:r>
              <a:rPr lang="en-US" baseline="0" dirty="0" smtClean="0"/>
              <a:t>PLDs: You still get to design your own circuit, so it’s faster than a CPU. You configure the already-existing transistors on the PLD through firmware, so you don’t have to deal with low-level EE problems. And it’s much cheaper. You don’t have to get it right the first time. Just fix the design and reprogram the part.</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this global placement of nodes B and C. There can be many candidate sites in the neighborhood of these locations that are likely options for the components. The number of edge placements (and thus the number of delay clauses of the form shown here) scales as the product of the placement spaces for B and C. This results in 10’s of millions of clauses.</a:t>
            </a:r>
          </a:p>
          <a:p>
            <a:endParaRPr lang="en-US" baseline="0" dirty="0" smtClean="0"/>
          </a:p>
          <a:p>
            <a:r>
              <a:rPr lang="en-US" baseline="0" dirty="0" smtClean="0"/>
              <a:t>This is a problem due to the runtime required to make the clauses and the memory footprint. For each concrete edge placement scenario, it is necessary to determine the routing delay through the fabric to generate the delay clause. This may require a graph search on the fabric which can be slow.</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solve this scalability problem using dynamic</a:t>
            </a:r>
            <a:r>
              <a:rPr lang="en-US" baseline="0" dirty="0" smtClean="0"/>
              <a:t> constraint generation. The majority of the clauses in our formulation have a conjunction of placement decision variables implying some consequence </a:t>
            </a:r>
            <a:r>
              <a:rPr lang="en-US" baseline="0" dirty="0" err="1" smtClean="0"/>
              <a:t>nondecision</a:t>
            </a:r>
            <a:r>
              <a:rPr lang="en-US" baseline="0" dirty="0" smtClean="0"/>
              <a:t> variables. So the clauses start with two negative literals. These clauses are only important when the solver enters a subspace where both placement variables are set to true.</a:t>
            </a:r>
          </a:p>
          <a:p>
            <a:endParaRPr lang="en-US" baseline="0" dirty="0" smtClean="0"/>
          </a:p>
          <a:p>
            <a:r>
              <a:rPr lang="en-US" baseline="0" dirty="0" smtClean="0"/>
              <a:t>Due to the cardinality constraints on the rows and columns of the placement variable matrix, nearly all of the placement variables are false in a satisfying solution. Also, we have the domain-specific knowledge that most components will not move very far from their original locations given by the global placer. Therefore the solver is unlikely to set many of the placement variables to true before finding a SAT or UNSAT result. The solver therefore never enters the large majority of the possible subspaces.</a:t>
            </a:r>
            <a:endParaRPr lang="en-US" dirty="0" smtClean="0"/>
          </a:p>
          <a:p>
            <a:endParaRPr lang="en-US" dirty="0" smtClean="0"/>
          </a:p>
          <a:p>
            <a:r>
              <a:rPr lang="en-US" dirty="0" smtClean="0"/>
              <a:t>We</a:t>
            </a:r>
            <a:r>
              <a:rPr lang="en-US" baseline="0" dirty="0" smtClean="0"/>
              <a:t> take advantage of this fact and avoid creating clauses until the solver actually enters a subspace where the clauses could be unsatisfied. Our solver calls a callback function when it has assumed or propagated a placement variable to be True. In this callback, we search the immediate </a:t>
            </a:r>
            <a:r>
              <a:rPr lang="en-US" baseline="0" dirty="0" err="1" smtClean="0"/>
              <a:t>fanin</a:t>
            </a:r>
            <a:r>
              <a:rPr lang="en-US" baseline="0" dirty="0" smtClean="0"/>
              <a:t> and </a:t>
            </a:r>
            <a:r>
              <a:rPr lang="en-US" baseline="0" dirty="0" err="1" smtClean="0"/>
              <a:t>fanout</a:t>
            </a:r>
            <a:r>
              <a:rPr lang="en-US" baseline="0" dirty="0" smtClean="0"/>
              <a:t> nodes to see if any attached edges have just become fully placed in the current solver subspace. Then, we make the clauses relevant to that edge placement.</a:t>
            </a:r>
          </a:p>
          <a:p>
            <a:endParaRPr lang="en-US" baseline="0" dirty="0" smtClean="0"/>
          </a:p>
          <a:p>
            <a:r>
              <a:rPr lang="en-US" baseline="0" dirty="0" smtClean="0"/>
              <a:t>This technique achieved a substantial reduction in the number of clauses generated, and was crucial to making the approach practical. I will show some results at the end. Despite the power of this and the timing encoding based on arrival and required times, the problem still required additional improvements to work really well. More of these are described in our workshop paper and in our conference paper which I will present on Thursday.</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Now we are</a:t>
            </a:r>
            <a:r>
              <a:rPr lang="en-US" baseline="0" dirty="0" smtClean="0"/>
              <a:t> at a decision point in the timeline of the project. Our first approach was to convert the difference logic formulation into a purely Boolean encoding and solve it with a traditional SAT solver. We used an old version of </a:t>
            </a:r>
            <a:r>
              <a:rPr lang="en-US" baseline="0" dirty="0" err="1" smtClean="0"/>
              <a:t>minisat</a:t>
            </a:r>
            <a:r>
              <a:rPr lang="en-US" baseline="0" dirty="0" smtClean="0"/>
              <a:t> that I extended with dynamic clause generation support to do this.</a:t>
            </a:r>
          </a:p>
          <a:p>
            <a:endParaRPr lang="en-US" baseline="0" dirty="0" smtClean="0"/>
          </a:p>
          <a:p>
            <a:r>
              <a:rPr lang="en-US" baseline="0" dirty="0" smtClean="0"/>
              <a:t>The Boolean Encoding is based on discretizing the possible arrival and required times at each node. Each discrete time has a Boolean variable, which are used to make inequality literals following an approach published by </a:t>
            </a:r>
            <a:r>
              <a:rPr lang="en-US" baseline="0" dirty="0" err="1" smtClean="0"/>
              <a:t>Ohrimenko</a:t>
            </a:r>
            <a:r>
              <a:rPr lang="en-US" baseline="0" dirty="0" smtClean="0"/>
              <a:t>, Stuckey, and </a:t>
            </a:r>
            <a:r>
              <a:rPr lang="en-US" baseline="0" dirty="0" err="1" smtClean="0"/>
              <a:t>Codish</a:t>
            </a:r>
            <a:r>
              <a:rPr lang="en-US" baseline="0" dirty="0" smtClean="0"/>
              <a:t>. A true value indicates that the required time must be less that some discrete amount and a false value means that the arrival time must be greater than or equal to some discrete amount. This approach is the main topic of our SAT paper and I will talk about it more on Thursday.</a:t>
            </a:r>
          </a:p>
          <a:p>
            <a:endParaRPr lang="en-US" baseline="0" dirty="0" smtClean="0"/>
          </a:p>
          <a:p>
            <a:r>
              <a:rPr lang="en-US" baseline="0" dirty="0" smtClean="0"/>
              <a:t>This approach was successful for about a year and a half. However, the quantization of times required pessimistic rounding that </a:t>
            </a:r>
            <a:r>
              <a:rPr lang="en-US" baseline="0" dirty="0" err="1" smtClean="0"/>
              <a:t>overconstrained</a:t>
            </a:r>
            <a:r>
              <a:rPr lang="en-US" baseline="0" dirty="0" smtClean="0"/>
              <a:t> the problem. This was especially problematic when you push the limit and try to find a placement that runs at the maximum possible speed the chip can handle.</a:t>
            </a:r>
          </a:p>
          <a:p>
            <a:endParaRPr lang="en-US" baseline="0" dirty="0" smtClean="0"/>
          </a:p>
          <a:p>
            <a:r>
              <a:rPr lang="en-US" baseline="0" dirty="0" smtClean="0"/>
              <a:t>This spring, we replaced the </a:t>
            </a:r>
            <a:r>
              <a:rPr lang="en-US" baseline="0" dirty="0" err="1" smtClean="0"/>
              <a:t>minisat</a:t>
            </a:r>
            <a:r>
              <a:rPr lang="en-US" baseline="0" dirty="0" smtClean="0"/>
              <a:t>-based approach with a custom difference logic SMT solver that handles real-valued arrival and required times and delay constraints natively.</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22</a:t>
            </a:fld>
            <a:endParaRPr lang="en-US" dirty="0"/>
          </a:p>
        </p:txBody>
      </p:sp>
    </p:spTree>
    <p:extLst>
      <p:ext uri="{BB962C8B-B14F-4D97-AF65-F5344CB8AC3E}">
        <p14:creationId xmlns:p14="http://schemas.microsoft.com/office/powerpoint/2010/main" xmlns="" val="95336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software</a:t>
            </a:r>
            <a:r>
              <a:rPr lang="en-US" baseline="0" dirty="0" smtClean="0"/>
              <a:t> architecture of our solver mimics </a:t>
            </a:r>
            <a:r>
              <a:rPr lang="en-US" baseline="0" dirty="0" err="1" smtClean="0"/>
              <a:t>minisat</a:t>
            </a:r>
            <a:r>
              <a:rPr lang="en-US" baseline="0" dirty="0" smtClean="0"/>
              <a:t> in organization and naming conventions, but is entirely new code. It is a DPLL(T) solver.</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23</a:t>
            </a:fld>
            <a:endParaRPr lang="en-US" dirty="0"/>
          </a:p>
        </p:txBody>
      </p:sp>
    </p:spTree>
    <p:extLst>
      <p:ext uri="{BB962C8B-B14F-4D97-AF65-F5344CB8AC3E}">
        <p14:creationId xmlns:p14="http://schemas.microsoft.com/office/powerpoint/2010/main" xmlns="" val="4130954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propagation phase is broken into</a:t>
            </a:r>
            <a:r>
              <a:rPr lang="en-US" baseline="0" dirty="0" smtClean="0"/>
              <a:t> three separate steps which are done in a strict order. This reflects the runtime and complexity of each step.</a:t>
            </a:r>
          </a:p>
          <a:p>
            <a:endParaRPr lang="en-US" baseline="0" dirty="0" smtClean="0"/>
          </a:p>
          <a:p>
            <a:r>
              <a:rPr lang="en-US" baseline="0" dirty="0" smtClean="0"/>
              <a:t>The solver starts by doing all Boolean propagations until it settles or detects a conflict. Next, it calls the difference logic theory solver to perform difference logic propagations. That step can also detect a conflict, or result in new difference logic literal assignments that in turn cause additional Boolean propagations to occur.</a:t>
            </a:r>
          </a:p>
          <a:p>
            <a:endParaRPr lang="en-US" baseline="0" dirty="0" smtClean="0"/>
          </a:p>
          <a:p>
            <a:r>
              <a:rPr lang="en-US" baseline="0" dirty="0" smtClean="0"/>
              <a:t>Lastly, dynamic clause generation occurs only if there are no conflicts in the existing clauses. There is no need to add more clauses to the system if the solver is about to backtrack out of the current subspace anyway. Newly added clauses may be unit, which leads back to Boolean propagation and the cycle starts over again. New clauses may also be inconsistent with the solver’s current state, which as expected leads to conflict analysis and backtracking to recover to a state that is consistent with both the pre-existing and the newly-added clauses.</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difference logic theory propagation reuses static timing analysis machinery that is common to the other parts of our software tool chain. DL propagations are done in a single batch operation. All of the difference logic literals that were </a:t>
            </a:r>
            <a:r>
              <a:rPr lang="en-US" baseline="0" dirty="0" err="1" smtClean="0"/>
              <a:t>enqueued</a:t>
            </a:r>
            <a:r>
              <a:rPr lang="en-US" baseline="0" dirty="0" smtClean="0"/>
              <a:t> since the last DL update are collected. For each node with a new arrival time bound, we schedule the immediate </a:t>
            </a:r>
            <a:r>
              <a:rPr lang="en-US" baseline="0" dirty="0" err="1" smtClean="0"/>
              <a:t>fanouts</a:t>
            </a:r>
            <a:r>
              <a:rPr lang="en-US" baseline="0" dirty="0" smtClean="0"/>
              <a:t> to get their arrival times recomputed. For each node with a new required time bound, we schedule the immediate </a:t>
            </a:r>
            <a:r>
              <a:rPr lang="en-US" baseline="0" dirty="0" err="1" smtClean="0"/>
              <a:t>fanins</a:t>
            </a:r>
            <a:r>
              <a:rPr lang="en-US" baseline="0" dirty="0" smtClean="0"/>
              <a:t> to get their required times recomputed. For each edge with a new delay, we schedule the source node </a:t>
            </a:r>
            <a:r>
              <a:rPr lang="en-US" baseline="0" dirty="0" err="1" smtClean="0"/>
              <a:t>node</a:t>
            </a:r>
            <a:r>
              <a:rPr lang="en-US" baseline="0" dirty="0" smtClean="0"/>
              <a:t> for a required time update and the sink node for an arrival time update.</a:t>
            </a:r>
          </a:p>
          <a:p>
            <a:endParaRPr lang="en-US" baseline="0" dirty="0" smtClean="0"/>
          </a:p>
          <a:p>
            <a:r>
              <a:rPr lang="en-US" baseline="0" dirty="0" smtClean="0"/>
              <a:t>Then, the system pushes arrival times forwards in the graph and required times backwards in the graph until the system settles.</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25</a:t>
            </a:fld>
            <a:endParaRPr lang="en-US" dirty="0"/>
          </a:p>
        </p:txBody>
      </p:sp>
    </p:spTree>
    <p:extLst>
      <p:ext uri="{BB962C8B-B14F-4D97-AF65-F5344CB8AC3E}">
        <p14:creationId xmlns:p14="http://schemas.microsoft.com/office/powerpoint/2010/main" xmlns="" val="406592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is new</a:t>
            </a:r>
            <a:r>
              <a:rPr lang="en-US" baseline="0" dirty="0" smtClean="0"/>
              <a:t> tighter arrival and required bounds on each node. These are </a:t>
            </a:r>
            <a:r>
              <a:rPr lang="en-US" baseline="0" dirty="0" err="1" smtClean="0"/>
              <a:t>enqueued</a:t>
            </a:r>
            <a:r>
              <a:rPr lang="en-US" baseline="0" dirty="0" smtClean="0"/>
              <a:t> as new difference logic literals that can cause more propagations to occur.</a:t>
            </a:r>
          </a:p>
          <a:p>
            <a:endParaRPr lang="en-US" baseline="0" dirty="0" smtClean="0"/>
          </a:p>
          <a:p>
            <a:r>
              <a:rPr lang="en-US" baseline="0" dirty="0" smtClean="0"/>
              <a:t>Alternatively, a conflict can be found where some node has an arrival time greater than its required time. In this case the difference logic propagation stops immediately and we move on to conflict analysis.</a:t>
            </a:r>
          </a:p>
          <a:p>
            <a:endParaRPr lang="en-US" baseline="0" dirty="0" smtClean="0"/>
          </a:p>
          <a:p>
            <a:r>
              <a:rPr lang="en-US" baseline="0" dirty="0" smtClean="0"/>
              <a:t>Also, a positive-weight cycle in the graph can cause the arrival time and required time propagation to not converge. This also leads to conflict analysis.</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26</a:t>
            </a:fld>
            <a:endParaRPr lang="en-US" dirty="0"/>
          </a:p>
        </p:txBody>
      </p:sp>
    </p:spTree>
    <p:extLst>
      <p:ext uri="{BB962C8B-B14F-4D97-AF65-F5344CB8AC3E}">
        <p14:creationId xmlns:p14="http://schemas.microsoft.com/office/powerpoint/2010/main" xmlns="" val="3405053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 chart shows how the SMT solver fits into our overall system. Our detailed placer uses a search-and-repair</a:t>
            </a:r>
            <a:r>
              <a:rPr lang="en-US" baseline="0" dirty="0" smtClean="0"/>
              <a:t> strategy. We collect a list of placement violations that need to be repaired, starting from the global placement. For each violation, we define a placement window around the neighborhood of that violation for components that we are going to pick up and replace to repair the violation. These windows are typically 100 components. This is large enough to fix problems that required coordinated changes amongst many components. It is small enough to solve rapidly.</a:t>
            </a:r>
          </a:p>
          <a:p>
            <a:endParaRPr lang="en-US" baseline="0" dirty="0" smtClean="0"/>
          </a:p>
          <a:p>
            <a:r>
              <a:rPr lang="en-US" baseline="0" dirty="0" smtClean="0"/>
              <a:t>We make an SMT instance for each window, and a SAT result gives us a new placement that is better. This is then repeated until all of the problems are repaired in the entire </a:t>
            </a:r>
            <a:r>
              <a:rPr lang="en-US" baseline="0" dirty="0" err="1" smtClean="0"/>
              <a:t>netlist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27</a:t>
            </a:fld>
            <a:endParaRPr lang="en-US" dirty="0"/>
          </a:p>
        </p:txBody>
      </p:sp>
    </p:spTree>
    <p:extLst>
      <p:ext uri="{BB962C8B-B14F-4D97-AF65-F5344CB8AC3E}">
        <p14:creationId xmlns:p14="http://schemas.microsoft.com/office/powerpoint/2010/main" xmlns="" val="280810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a:t>
            </a:r>
            <a:r>
              <a:rPr lang="en-US" baseline="0" dirty="0" smtClean="0"/>
              <a:t> conclude with some results comparing our original annealing solution to the purely Boolean encoding and the SMT formulation. These </a:t>
            </a:r>
            <a:r>
              <a:rPr lang="en-US" baseline="0" dirty="0" err="1" smtClean="0"/>
              <a:t>testcases</a:t>
            </a:r>
            <a:r>
              <a:rPr lang="en-US" baseline="0" dirty="0" smtClean="0"/>
              <a:t> are from the </a:t>
            </a:r>
            <a:r>
              <a:rPr lang="en-US" baseline="0" dirty="0" err="1" smtClean="0"/>
              <a:t>opencores</a:t>
            </a:r>
            <a:r>
              <a:rPr lang="en-US" baseline="0" dirty="0" smtClean="0"/>
              <a:t> suite of freely-available circuit </a:t>
            </a:r>
            <a:r>
              <a:rPr lang="en-US" baseline="0" dirty="0" err="1" smtClean="0"/>
              <a:t>netlists</a:t>
            </a:r>
            <a:r>
              <a:rPr lang="en-US" baseline="0" dirty="0" smtClean="0"/>
              <a:t>. They range in size from thousands to tens of thousands of components. Runtime and achievable frequency numbers are normalized to the original </a:t>
            </a:r>
            <a:r>
              <a:rPr lang="en-US" baseline="0" dirty="0" err="1" smtClean="0"/>
              <a:t>annealer</a:t>
            </a:r>
            <a:r>
              <a:rPr lang="en-US" baseline="0" dirty="0" smtClean="0"/>
              <a:t> results.</a:t>
            </a:r>
          </a:p>
          <a:p>
            <a:endParaRPr lang="en-US" baseline="0" dirty="0" smtClean="0"/>
          </a:p>
          <a:p>
            <a:r>
              <a:rPr lang="en-US" baseline="0" dirty="0" smtClean="0"/>
              <a:t>The constraint satisfaction approach is able to produce better quality results that the </a:t>
            </a:r>
            <a:r>
              <a:rPr lang="en-US" baseline="0" dirty="0" err="1" smtClean="0"/>
              <a:t>annealer</a:t>
            </a:r>
            <a:r>
              <a:rPr lang="en-US" baseline="0" dirty="0" smtClean="0"/>
              <a:t> because it can fix problems the </a:t>
            </a:r>
            <a:r>
              <a:rPr lang="en-US" baseline="0" dirty="0" err="1" smtClean="0"/>
              <a:t>annealer</a:t>
            </a:r>
            <a:r>
              <a:rPr lang="en-US" baseline="0" dirty="0" smtClean="0"/>
              <a:t> has trouble with. Usually, it is also able to do this in less runtime. In some cases it requires more runtime, but is able to obtain much better quality in these cases.</a:t>
            </a:r>
          </a:p>
          <a:p>
            <a:endParaRPr lang="en-US" baseline="0" dirty="0" smtClean="0"/>
          </a:p>
          <a:p>
            <a:r>
              <a:rPr lang="en-US" baseline="0" dirty="0" smtClean="0"/>
              <a:t>The SMT encoding provides benefits on top of what the Boolean encoding achieves. It obtains the same frequency in less runtime, and if you let it run longer, can obtain better quality results because it is no longer necessary to round delays pessimistically to discrete times.</a:t>
            </a:r>
            <a:endParaRPr lang="en-US" dirty="0" smtClean="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shows the relative sizes of the problems using the Boolean and SMT encodings. Discrete arrival and required time variables make up most of the variables in the Boolean encoding. With a few hundred difference logic variables, we can get about a 10x reduction in the number of Boolean variables. The difference logic formulation is also more efficient in the number of clauses. It has native support for addition and inequalities on floating-point numbers, whereas the Boolean encoding uses constraint propagation to do addition.</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29</a:t>
            </a:fld>
            <a:endParaRPr lang="en-US" dirty="0"/>
          </a:p>
        </p:txBody>
      </p:sp>
    </p:spTree>
    <p:extLst>
      <p:ext uri="{BB962C8B-B14F-4D97-AF65-F5344CB8AC3E}">
        <p14:creationId xmlns:p14="http://schemas.microsoft.com/office/powerpoint/2010/main" xmlns="" val="368894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hood, a</a:t>
            </a:r>
            <a:r>
              <a:rPr lang="en-US" baseline="0" dirty="0" smtClean="0"/>
              <a:t> PLD is a vast fabric of lookup tables. The LUTs are programmed with firmware configuration bits to implement any Boolean function of N inputs.</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tables show the benefit of dynamic clause generation. In both the SAT and SMT encodings, the problem instances require tens of millions of clauses. By building the clauses on demand, we can save an order of magnitude in runtime.</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30</a:t>
            </a:fld>
            <a:endParaRPr lang="en-US" dirty="0"/>
          </a:p>
        </p:txBody>
      </p:sp>
    </p:spTree>
    <p:extLst>
      <p:ext uri="{BB962C8B-B14F-4D97-AF65-F5344CB8AC3E}">
        <p14:creationId xmlns:p14="http://schemas.microsoft.com/office/powerpoint/2010/main" xmlns="" val="199016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between the LUTs, there</a:t>
            </a:r>
            <a:r>
              <a:rPr lang="en-US" baseline="0" dirty="0" smtClean="0"/>
              <a:t> is a rich interconnect structure based on programmable multiplexers. By setting the firmware configuration bits on each multiplexor, you can route LUT outputs into LUT inputs.</a:t>
            </a:r>
          </a:p>
          <a:p>
            <a:endParaRPr lang="en-US" baseline="0" dirty="0" smtClean="0"/>
          </a:p>
          <a:p>
            <a:r>
              <a:rPr lang="en-US" baseline="0" dirty="0" smtClean="0"/>
              <a:t>From there, you can build any digital circuit that you want. One of </a:t>
            </a:r>
            <a:r>
              <a:rPr lang="en-US" baseline="0" dirty="0" err="1" smtClean="0"/>
              <a:t>Tabula’s</a:t>
            </a:r>
            <a:r>
              <a:rPr lang="en-US" baseline="0" dirty="0" smtClean="0"/>
              <a:t> reference designs is an </a:t>
            </a:r>
            <a:r>
              <a:rPr lang="en-US" baseline="0" dirty="0" err="1" smtClean="0"/>
              <a:t>ethernet</a:t>
            </a:r>
            <a:r>
              <a:rPr lang="en-US" baseline="0" dirty="0" smtClean="0"/>
              <a:t> bridge from twelve 10Gb ports and one 100Gb port. That design uses about 20% of the available fabric resources. This is not some support chip off in the corner of the circuit board. You can implement your whole application on this device. </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program a programmable logic device,</a:t>
            </a:r>
            <a:r>
              <a:rPr lang="en-US" baseline="0" dirty="0" smtClean="0"/>
              <a:t> engineers start with a model of the circuit they want to build. Then, the circuit is constructed using the pieces available on the fabric. This can be seen as a complex mapping process that builds a concrete realization of a declarative input model. This is different style of programmability than writing an imperative program for a CPU.</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programming</a:t>
            </a:r>
            <a:r>
              <a:rPr lang="en-US" baseline="0" dirty="0" smtClean="0"/>
              <a:t> like this. The challenges are:</a:t>
            </a:r>
          </a:p>
          <a:p>
            <a:r>
              <a:rPr lang="en-US" dirty="0" smtClean="0"/>
              <a:t>-</a:t>
            </a:r>
            <a:r>
              <a:rPr lang="en-US" baseline="0" dirty="0" smtClean="0"/>
              <a:t> </a:t>
            </a:r>
            <a:r>
              <a:rPr lang="en-US" baseline="0" dirty="0" err="1" smtClean="0"/>
              <a:t>Netlists</a:t>
            </a:r>
            <a:r>
              <a:rPr lang="en-US" baseline="0" dirty="0" smtClean="0"/>
              <a:t> have 1M components.</a:t>
            </a:r>
          </a:p>
          <a:p>
            <a:r>
              <a:rPr lang="en-US" baseline="0" dirty="0" smtClean="0"/>
              <a:t>- Wiring delay is the limiting factor for performance.</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a:t>
            </a:r>
            <a:r>
              <a:rPr lang="en-US" baseline="0" dirty="0" smtClean="0"/>
              <a:t> is too complex to do manually, so a suite of design automation software tools are employed.</a:t>
            </a:r>
          </a:p>
          <a:p>
            <a:endParaRPr lang="en-US" baseline="0" dirty="0" smtClean="0"/>
          </a:p>
          <a:p>
            <a:pPr marL="228600" indent="-228600">
              <a:buAutoNum type="arabicPeriod"/>
            </a:pPr>
            <a:r>
              <a:rPr lang="en-US" baseline="0" dirty="0" smtClean="0"/>
              <a:t>Designs are written in a hardware description language like Verilog or VHDL.</a:t>
            </a:r>
          </a:p>
          <a:p>
            <a:pPr marL="228600" indent="-228600">
              <a:buAutoNum type="arabicPeriod"/>
            </a:pPr>
            <a:r>
              <a:rPr lang="en-US" baseline="0" dirty="0" smtClean="0"/>
              <a:t>Synthesis tools optimize the logic to minimize the number of lookup tables required and to make tradeoffs between circuit area and critical path depth.</a:t>
            </a:r>
          </a:p>
          <a:p>
            <a:pPr marL="228600" indent="-228600">
              <a:buAutoNum type="arabicPeriod"/>
            </a:pPr>
            <a:r>
              <a:rPr lang="en-US" baseline="0" dirty="0" smtClean="0"/>
              <a:t>Placement tools decide where to put the lookup tables.</a:t>
            </a:r>
          </a:p>
          <a:p>
            <a:pPr marL="228600" indent="-228600">
              <a:buAutoNum type="arabicPeriod"/>
            </a:pPr>
            <a:r>
              <a:rPr lang="en-US" baseline="0" dirty="0" smtClean="0"/>
              <a:t>Routing tools plan the connections.</a:t>
            </a:r>
          </a:p>
          <a:p>
            <a:pPr marL="228600" indent="-228600">
              <a:buAutoNum type="arabicPeriod"/>
            </a:pPr>
            <a:r>
              <a:rPr lang="en-US" baseline="0" dirty="0" smtClean="0"/>
              <a:t>The final result is the firmware that you load onto the device. When you power on the chip, all of the LUTs and interconnect </a:t>
            </a:r>
            <a:r>
              <a:rPr lang="en-US" baseline="0" dirty="0" err="1" smtClean="0"/>
              <a:t>MUXes</a:t>
            </a:r>
            <a:r>
              <a:rPr lang="en-US" baseline="0" dirty="0" smtClean="0"/>
              <a:t> get configured and then your circuit begins operation.</a:t>
            </a:r>
          </a:p>
          <a:p>
            <a:pPr marL="228600" indent="-228600">
              <a:buAutoNum type="arabicPeriod"/>
            </a:pPr>
            <a:endParaRPr lang="en-US" baseline="0" dirty="0" smtClean="0"/>
          </a:p>
          <a:p>
            <a:pPr marL="0" indent="0">
              <a:buNone/>
            </a:pPr>
            <a:r>
              <a:rPr lang="en-US" baseline="0" dirty="0" smtClean="0"/>
              <a:t>As you go down the tool chain, the tools change focus from more abstract goals to more concrete details of the implementation. There are very interesting algorithms and heuristics used in each phase, and people in both academia and industry have built entire careers on individual phases of this flow.</a:t>
            </a:r>
          </a:p>
          <a:p>
            <a:pPr marL="0" indent="0">
              <a:buNone/>
            </a:pPr>
            <a:endParaRPr lang="en-US" baseline="0" dirty="0" smtClean="0"/>
          </a:p>
          <a:p>
            <a:pPr marL="0" indent="0">
              <a:buNone/>
            </a:pPr>
            <a:r>
              <a:rPr lang="en-US" baseline="0" dirty="0" smtClean="0"/>
              <a:t>In particular, SAT has been used successfully in the Synthesis phase (and to a lesser extent in the routing phase). The topic of our paper is the Detailed Placement phase. SAT has not been applied successfully to this problem yet. We have built a practical detailed placement tool using SMT.</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7</a:t>
            </a:fld>
            <a:endParaRPr lang="en-US" dirty="0"/>
          </a:p>
        </p:txBody>
      </p:sp>
    </p:spTree>
    <p:extLst>
      <p:ext uri="{BB962C8B-B14F-4D97-AF65-F5344CB8AC3E}">
        <p14:creationId xmlns:p14="http://schemas.microsoft.com/office/powerpoint/2010/main" xmlns="" val="30973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detailed placement phase assumes that a more abstract global placer has already decided roughly where things should go on the fabric. For example, the global placer may use an analytical optimization algorithm with a continuous coordinate system and an abstract geometric model of routing delays.</a:t>
            </a:r>
          </a:p>
          <a:p>
            <a:endParaRPr lang="en-US" baseline="0" dirty="0" smtClean="0"/>
          </a:p>
          <a:p>
            <a:r>
              <a:rPr lang="en-US" baseline="0" dirty="0" smtClean="0"/>
              <a:t>The detailed placer’s job is to make this placement more concrete. It is aware of the fact that components must be placed in discrete locations on the fabric, and it is aware of actual routing delays using feasible paths through the interconnect network. This is done with respect to both hard constraints (like no placement overlaps) and optimization goals (like minimizing congestion so that the placement will be routable, and achieving the best possible operating frequency by minimizing delays).</a:t>
            </a:r>
          </a:p>
          <a:p>
            <a:endParaRPr lang="en-US" baseline="0" dirty="0" smtClean="0"/>
          </a:p>
          <a:p>
            <a:r>
              <a:rPr lang="en-US" baseline="0" dirty="0" smtClean="0"/>
              <a:t>Traditionally, this problem has been solved with stochastic optimization such as Simulated Annealing. Tabula employed a state-of-the-art </a:t>
            </a:r>
            <a:r>
              <a:rPr lang="en-US" baseline="0" dirty="0" err="1" smtClean="0"/>
              <a:t>annealer</a:t>
            </a:r>
            <a:r>
              <a:rPr lang="en-US" baseline="0" dirty="0" smtClean="0"/>
              <a:t> for several years. Next, I’ll show an example of a kind of problem that </a:t>
            </a:r>
            <a:r>
              <a:rPr lang="en-US" baseline="0" dirty="0" err="1" smtClean="0"/>
              <a:t>annealers</a:t>
            </a:r>
            <a:r>
              <a:rPr lang="en-US" baseline="0" dirty="0" smtClean="0"/>
              <a:t> are not good at fixing. This led us to be interested in a constraint satisfaction approach based on SAT and SMT.</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8</a:t>
            </a:fld>
            <a:endParaRPr lang="en-US" dirty="0"/>
          </a:p>
        </p:txBody>
      </p:sp>
    </p:spTree>
    <p:extLst>
      <p:ext uri="{BB962C8B-B14F-4D97-AF65-F5344CB8AC3E}">
        <p14:creationId xmlns:p14="http://schemas.microsoft.com/office/powerpoint/2010/main" xmlns="" val="359515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this example where the global placement has left a pair of overlapping cells in the middle of a dense placement region. This is ok from the global placer’s abstract point-of-view because it has achieved an acceptable global density target and it is not necessarily aware of a local density violation.</a:t>
            </a:r>
          </a:p>
          <a:p>
            <a:endParaRPr lang="en-US" baseline="0" dirty="0" smtClean="0"/>
          </a:p>
          <a:p>
            <a:r>
              <a:rPr lang="en-US" baseline="0" dirty="0" err="1" smtClean="0"/>
              <a:t>Annealers</a:t>
            </a:r>
            <a:r>
              <a:rPr lang="en-US" baseline="0" dirty="0" smtClean="0"/>
              <a:t> work by making small changes to a circuit, such as moving one component or swapping a pair of components. The </a:t>
            </a:r>
            <a:r>
              <a:rPr lang="en-US" baseline="0" dirty="0" err="1" smtClean="0"/>
              <a:t>annealer</a:t>
            </a:r>
            <a:r>
              <a:rPr lang="en-US" baseline="0" dirty="0" smtClean="0"/>
              <a:t> computes a delta cost and decides whether the change is good or not.</a:t>
            </a:r>
          </a:p>
          <a:p>
            <a:endParaRPr lang="en-US" baseline="0" dirty="0" smtClean="0"/>
          </a:p>
          <a:p>
            <a:r>
              <a:rPr lang="en-US" baseline="0" dirty="0" smtClean="0"/>
              <a:t>If the </a:t>
            </a:r>
            <a:r>
              <a:rPr lang="en-US" baseline="0" dirty="0" err="1" smtClean="0"/>
              <a:t>annealer</a:t>
            </a:r>
            <a:r>
              <a:rPr lang="en-US" baseline="0" dirty="0" smtClean="0"/>
              <a:t> moves an overlapping component to the nearest empty spot, the placement overlap is repaired but the timing is degraded. The total delta cost depends on the relative weight of these two goals.</a:t>
            </a:r>
            <a:endParaRPr lang="en-US" dirty="0"/>
          </a:p>
        </p:txBody>
      </p:sp>
      <p:sp>
        <p:nvSpPr>
          <p:cNvPr id="4" name="Slide Number Placeholder 3"/>
          <p:cNvSpPr>
            <a:spLocks noGrp="1"/>
          </p:cNvSpPr>
          <p:nvPr>
            <p:ph type="sldNum" sz="quarter" idx="10"/>
          </p:nvPr>
        </p:nvSpPr>
        <p:spPr/>
        <p:txBody>
          <a:bodyPr/>
          <a:lstStyle/>
          <a:p>
            <a:pPr>
              <a:defRPr/>
            </a:pPr>
            <a:fld id="{D5DA387A-9A7D-4DEF-9BE3-4C7CFF0EDDF4}" type="slidenum">
              <a:rPr lang="en-US" smtClean="0"/>
              <a:pPr>
                <a:defRPr/>
              </a:pPr>
              <a:t>9</a:t>
            </a:fld>
            <a:endParaRPr lang="en-US" dirty="0"/>
          </a:p>
        </p:txBody>
      </p:sp>
    </p:spTree>
    <p:extLst>
      <p:ext uri="{BB962C8B-B14F-4D97-AF65-F5344CB8AC3E}">
        <p14:creationId xmlns:p14="http://schemas.microsoft.com/office/powerpoint/2010/main" xmlns="" val="265428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cover.jpg"/>
          <p:cNvPicPr>
            <a:picLocks noChangeAspect="1"/>
          </p:cNvPicPr>
          <p:nvPr userDrawn="1"/>
        </p:nvPicPr>
        <p:blipFill>
          <a:blip r:embed="rId2" cstate="print"/>
          <a:srcRect/>
          <a:stretch>
            <a:fillRect/>
          </a:stretch>
        </p:blipFill>
        <p:spPr bwMode="auto">
          <a:xfrm>
            <a:off x="0" y="2062163"/>
            <a:ext cx="9144000" cy="4795837"/>
          </a:xfrm>
          <a:prstGeom prst="rect">
            <a:avLst/>
          </a:prstGeom>
          <a:noFill/>
          <a:ln w="9525">
            <a:noFill/>
            <a:miter lim="800000"/>
            <a:headEnd/>
            <a:tailEnd/>
          </a:ln>
        </p:spPr>
      </p:pic>
      <p:sp>
        <p:nvSpPr>
          <p:cNvPr id="5" name="TextBox 3"/>
          <p:cNvSpPr txBox="1">
            <a:spLocks noChangeArrowheads="1"/>
          </p:cNvSpPr>
          <p:nvPr/>
        </p:nvSpPr>
        <p:spPr bwMode="ltGray">
          <a:xfrm>
            <a:off x="5334000" y="5543550"/>
            <a:ext cx="3835400" cy="396875"/>
          </a:xfrm>
          <a:prstGeom prst="rect">
            <a:avLst/>
          </a:prstGeom>
          <a:noFill/>
          <a:ln w="9525">
            <a:noFill/>
            <a:miter lim="800000"/>
            <a:headEnd/>
            <a:tailEnd/>
          </a:ln>
        </p:spPr>
        <p:txBody>
          <a:bodyPr wrap="none">
            <a:spAutoFit/>
          </a:bodyPr>
          <a:lstStyle/>
          <a:p>
            <a:pPr>
              <a:defRPr/>
            </a:pPr>
            <a:endParaRPr lang="en-US" sz="1000" b="1" i="1" dirty="0">
              <a:solidFill>
                <a:schemeClr val="bg1"/>
              </a:solidFill>
            </a:endParaRPr>
          </a:p>
          <a:p>
            <a:pPr>
              <a:defRPr/>
            </a:pPr>
            <a:r>
              <a:rPr lang="en-US" sz="1000" b="1" i="1" dirty="0">
                <a:solidFill>
                  <a:schemeClr val="bg1"/>
                </a:solidFill>
              </a:rPr>
              <a:t>THE BEST PATH FROM IDEAS TO PRODUCTION SILICON </a:t>
            </a:r>
            <a:r>
              <a:rPr lang="en-US" sz="800" b="1" i="1" dirty="0">
                <a:solidFill>
                  <a:schemeClr val="bg1"/>
                </a:solidFill>
              </a:rPr>
              <a:t>®</a:t>
            </a:r>
          </a:p>
        </p:txBody>
      </p:sp>
      <p:pic>
        <p:nvPicPr>
          <p:cNvPr id="6" name="Picture 11" descr="Tabula_R.jpg"/>
          <p:cNvPicPr>
            <a:picLocks noChangeAspect="1"/>
          </p:cNvPicPr>
          <p:nvPr userDrawn="1"/>
        </p:nvPicPr>
        <p:blipFill>
          <a:blip r:embed="rId3" cstate="print"/>
          <a:srcRect/>
          <a:stretch>
            <a:fillRect/>
          </a:stretch>
        </p:blipFill>
        <p:spPr bwMode="auto">
          <a:xfrm>
            <a:off x="271463" y="268288"/>
            <a:ext cx="923925" cy="700087"/>
          </a:xfrm>
          <a:prstGeom prst="rect">
            <a:avLst/>
          </a:prstGeom>
          <a:noFill/>
          <a:ln w="9525">
            <a:noFill/>
            <a:miter lim="800000"/>
            <a:headEnd/>
            <a:tailEnd/>
          </a:ln>
        </p:spPr>
      </p:pic>
      <p:sp>
        <p:nvSpPr>
          <p:cNvPr id="7" name="TextBox 6"/>
          <p:cNvSpPr txBox="1">
            <a:spLocks noChangeArrowheads="1"/>
          </p:cNvSpPr>
          <p:nvPr userDrawn="1"/>
        </p:nvSpPr>
        <p:spPr bwMode="ltGray">
          <a:xfrm>
            <a:off x="5334000" y="5543550"/>
            <a:ext cx="3817938" cy="400050"/>
          </a:xfrm>
          <a:prstGeom prst="rect">
            <a:avLst/>
          </a:prstGeom>
          <a:noFill/>
          <a:ln w="9525">
            <a:noFill/>
            <a:miter lim="800000"/>
            <a:headEnd/>
            <a:tailEnd/>
          </a:ln>
        </p:spPr>
        <p:txBody>
          <a:bodyPr wrap="none">
            <a:spAutoFit/>
          </a:bodyPr>
          <a:lstStyle/>
          <a:p>
            <a:pPr fontAlgn="auto">
              <a:spcBef>
                <a:spcPts val="0"/>
              </a:spcBef>
              <a:spcAft>
                <a:spcPts val="0"/>
              </a:spcAft>
              <a:defRPr/>
            </a:pPr>
            <a:endParaRPr lang="en-US" sz="1000" b="1" i="1" dirty="0">
              <a:solidFill>
                <a:schemeClr val="bg1"/>
              </a:solidFill>
              <a:latin typeface="Arial" pitchFamily="34" charset="0"/>
              <a:cs typeface="Arial" pitchFamily="34" charset="0"/>
            </a:endParaRPr>
          </a:p>
          <a:p>
            <a:pPr fontAlgn="auto">
              <a:spcBef>
                <a:spcPts val="0"/>
              </a:spcBef>
              <a:spcAft>
                <a:spcPts val="0"/>
              </a:spcAft>
              <a:defRPr/>
            </a:pPr>
            <a:r>
              <a:rPr lang="en-US" sz="1000" b="1" i="1" dirty="0">
                <a:solidFill>
                  <a:schemeClr val="bg1"/>
                </a:solidFill>
                <a:latin typeface="Arial" pitchFamily="34" charset="0"/>
                <a:cs typeface="Arial" pitchFamily="34" charset="0"/>
              </a:rPr>
              <a:t>THE BEST PATH FROM IDEAS TO PRODUCTION SILICON </a:t>
            </a:r>
            <a:r>
              <a:rPr lang="en-US" sz="800" b="1" i="1" dirty="0">
                <a:solidFill>
                  <a:schemeClr val="bg1"/>
                </a:solidFill>
              </a:rPr>
              <a:t>®</a:t>
            </a:r>
            <a:endParaRPr lang="en-US" sz="800" b="1" i="1" dirty="0">
              <a:solidFill>
                <a:schemeClr val="bg1"/>
              </a:solidFill>
              <a:latin typeface="Arial" pitchFamily="34" charset="0"/>
              <a:cs typeface="Arial" pitchFamily="34" charset="0"/>
            </a:endParaRPr>
          </a:p>
        </p:txBody>
      </p:sp>
      <p:sp>
        <p:nvSpPr>
          <p:cNvPr id="14" name="Text Placeholder 13"/>
          <p:cNvSpPr>
            <a:spLocks noGrp="1"/>
          </p:cNvSpPr>
          <p:nvPr>
            <p:ph type="body" sz="quarter" idx="13"/>
          </p:nvPr>
        </p:nvSpPr>
        <p:spPr>
          <a:xfrm>
            <a:off x="3276600" y="2133600"/>
            <a:ext cx="4800600" cy="533400"/>
          </a:xfrm>
        </p:spPr>
        <p:txBody>
          <a:bodyPr>
            <a:normAutofit/>
          </a:bodyPr>
          <a:lstStyle>
            <a:lvl1pPr>
              <a:buNone/>
              <a:defRPr sz="2800"/>
            </a:lvl1pPr>
          </a:lstStyle>
          <a:p>
            <a:pPr lvl="0"/>
            <a:r>
              <a:rPr lang="en-US" dirty="0" smtClean="0"/>
              <a:t>Click to edit Master text</a:t>
            </a:r>
            <a:endParaRPr lang="en-US" dirty="0"/>
          </a:p>
        </p:txBody>
      </p:sp>
      <p:sp>
        <p:nvSpPr>
          <p:cNvPr id="16" name="Text Placeholder 15"/>
          <p:cNvSpPr>
            <a:spLocks noGrp="1"/>
          </p:cNvSpPr>
          <p:nvPr>
            <p:ph type="body" sz="quarter" idx="14"/>
          </p:nvPr>
        </p:nvSpPr>
        <p:spPr>
          <a:xfrm>
            <a:off x="3276600" y="2895600"/>
            <a:ext cx="4419600" cy="533400"/>
          </a:xfrm>
        </p:spPr>
        <p:txBody>
          <a:bodyPr/>
          <a:lstStyle>
            <a:lvl1pPr>
              <a:buNone/>
              <a:defRPr sz="2400" b="0"/>
            </a:lvl1pPr>
          </a:lstStyle>
          <a:p>
            <a:pPr lvl="0"/>
            <a:r>
              <a:rPr lang="en-US" dirty="0" smtClean="0"/>
              <a:t>Click to edit Master text</a:t>
            </a:r>
            <a:endParaRPr lang="en-US" dirty="0"/>
          </a:p>
        </p:txBody>
      </p:sp>
      <p:sp>
        <p:nvSpPr>
          <p:cNvPr id="8" name="Footer Placeholder 12"/>
          <p:cNvSpPr>
            <a:spLocks noGrp="1"/>
          </p:cNvSpPr>
          <p:nvPr>
            <p:ph type="ftr" sz="quarter" idx="15"/>
          </p:nvPr>
        </p:nvSpPr>
        <p:spPr/>
        <p:txBody>
          <a:bodyPr/>
          <a:lstStyle>
            <a:lvl1pPr>
              <a:defRPr/>
            </a:lvl1pPr>
          </a:lstStyle>
          <a:p>
            <a:pPr>
              <a:defRPr/>
            </a:pPr>
            <a:r>
              <a:rPr lang="en-US" dirty="0" smtClean="0"/>
              <a:t>© 2013 Tabula Confidential</a:t>
            </a:r>
            <a:endParaRPr lang="en-US" dirty="0"/>
          </a:p>
        </p:txBody>
      </p:sp>
      <p:sp>
        <p:nvSpPr>
          <p:cNvPr id="9" name="Slide Number Placeholder 11"/>
          <p:cNvSpPr>
            <a:spLocks noGrp="1"/>
          </p:cNvSpPr>
          <p:nvPr>
            <p:ph type="sldNum" sz="quarter" idx="16"/>
          </p:nvPr>
        </p:nvSpPr>
        <p:spPr/>
        <p:txBody>
          <a:bodyPr/>
          <a:lstStyle>
            <a:lvl1pPr>
              <a:defRPr smtClean="0"/>
            </a:lvl1pPr>
          </a:lstStyle>
          <a:p>
            <a:pPr>
              <a:defRPr/>
            </a:pPr>
            <a:fld id="{AB8FF601-F5C0-44D9-8B3A-846F485C7ACB}" type="slidenum">
              <a:rPr lang="en-US"/>
              <a:pPr>
                <a:defRPr/>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614488" y="126600"/>
            <a:ext cx="6673850" cy="738188"/>
          </a:xfrm>
          <a:prstGeom prst="rect">
            <a:avLst/>
          </a:prstGeom>
          <a:noFill/>
          <a:ln w="9525">
            <a:noFill/>
            <a:miter lim="800000"/>
            <a:headEnd/>
            <a:tailEnd/>
          </a:ln>
        </p:spPr>
        <p:txBody>
          <a:bodyPr/>
          <a:lstStyle/>
          <a:p>
            <a:pPr lvl="0"/>
            <a:r>
              <a:rPr lang="en-US" dirty="0" smtClean="0"/>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98E5306F-CB4E-4ECB-BAED-D5EE290DE660}" type="slidenum">
              <a:rPr lang="en-US"/>
              <a:pPr>
                <a:defRPr/>
              </a:pPr>
              <a:t>‹#›</a:t>
            </a:fld>
            <a:endParaRPr lang="en-US" dirty="0"/>
          </a:p>
        </p:txBody>
      </p:sp>
      <p:sp>
        <p:nvSpPr>
          <p:cNvPr id="5" name="Footer Placeholder 9"/>
          <p:cNvSpPr>
            <a:spLocks noGrp="1" noChangeArrowheads="1"/>
          </p:cNvSpPr>
          <p:nvPr>
            <p:ph type="ftr" sz="quarter" idx="11"/>
          </p:nvPr>
        </p:nvSpPr>
        <p:spPr/>
        <p:txBody>
          <a:bodyPr/>
          <a:lstStyle>
            <a:lvl1pPr>
              <a:defRPr/>
            </a:lvl1pPr>
          </a:lstStyle>
          <a:p>
            <a:pPr>
              <a:defRPr/>
            </a:pPr>
            <a:r>
              <a:rPr lang="en-US" dirty="0" smtClean="0"/>
              <a:t>© 2013 Tabula Confidential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1614488" y="120025"/>
            <a:ext cx="6673850" cy="738188"/>
          </a:xfrm>
          <a:prstGeom prst="rect">
            <a:avLst/>
          </a:prstGeom>
          <a:noFill/>
          <a:ln w="9525">
            <a:noFill/>
            <a:miter lim="800000"/>
            <a:headEnd/>
            <a:tailEnd/>
          </a:ln>
        </p:spPr>
        <p:txBody>
          <a:bodyPr/>
          <a:lstStyle/>
          <a:p>
            <a:pPr lvl="0"/>
            <a:r>
              <a:rPr lang="en-US" smtClean="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C87553C1-217A-4344-A1FF-6F8A767C900B}" type="slidenum">
              <a:rPr lang="en-US"/>
              <a:pPr>
                <a:defRPr/>
              </a:pPr>
              <a:t>‹#›</a:t>
            </a:fld>
            <a:endParaRPr lang="en-US" dirty="0"/>
          </a:p>
        </p:txBody>
      </p:sp>
      <p:sp>
        <p:nvSpPr>
          <p:cNvPr id="4" name="Rectangle 9"/>
          <p:cNvSpPr>
            <a:spLocks noGrp="1" noChangeArrowheads="1"/>
          </p:cNvSpPr>
          <p:nvPr>
            <p:ph type="ftr" sz="quarter" idx="11"/>
          </p:nvPr>
        </p:nvSpPr>
        <p:spPr>
          <a:xfrm>
            <a:off x="36513" y="6596063"/>
            <a:ext cx="2468562" cy="261937"/>
          </a:xfrm>
        </p:spPr>
        <p:txBody>
          <a:bodyPr/>
          <a:lstStyle>
            <a:lvl1pPr>
              <a:defRPr sz="1200" dirty="0" smtClean="0"/>
            </a:lvl1pPr>
          </a:lstStyle>
          <a:p>
            <a:pPr>
              <a:defRPr/>
            </a:pPr>
            <a:r>
              <a:rPr lang="en-US" dirty="0" smtClean="0"/>
              <a:t>© 2012 Tabula Confidential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Picture1.jpg"/>
          <p:cNvPicPr>
            <a:picLocks noChangeAspect="1"/>
          </p:cNvPicPr>
          <p:nvPr userDrawn="1"/>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5" name="Slide Number Placeholder 5"/>
          <p:cNvSpPr>
            <a:spLocks noGrp="1"/>
          </p:cNvSpPr>
          <p:nvPr>
            <p:ph type="sldNum" sz="quarter" idx="4"/>
          </p:nvPr>
        </p:nvSpPr>
        <p:spPr>
          <a:xfrm>
            <a:off x="6924675" y="6604000"/>
            <a:ext cx="2133600" cy="2540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lumMod val="65000"/>
                    <a:lumOff val="35000"/>
                  </a:schemeClr>
                </a:solidFill>
                <a:latin typeface="+mn-lt"/>
                <a:cs typeface="+mn-cs"/>
              </a:defRPr>
            </a:lvl1pPr>
          </a:lstStyle>
          <a:p>
            <a:pPr>
              <a:defRPr/>
            </a:pPr>
            <a:fld id="{E816D3B4-604D-49C7-9A4E-5521A6921256}" type="slidenum">
              <a:rPr lang="en-US"/>
              <a:pPr>
                <a:defRPr/>
              </a:pPr>
              <a:t>‹#›</a:t>
            </a:fld>
            <a:endParaRPr lang="en-US" dirty="0"/>
          </a:p>
        </p:txBody>
      </p:sp>
      <p:sp>
        <p:nvSpPr>
          <p:cNvPr id="1028" name="Rectangle 5"/>
          <p:cNvSpPr>
            <a:spLocks noGrp="1" noChangeArrowheads="1"/>
          </p:cNvSpPr>
          <p:nvPr>
            <p:ph type="title"/>
          </p:nvPr>
        </p:nvSpPr>
        <p:spPr bwMode="auto">
          <a:xfrm>
            <a:off x="1614488" y="98425"/>
            <a:ext cx="6673850" cy="738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600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Footer Placeholder 9"/>
          <p:cNvSpPr>
            <a:spLocks noGrp="1" noChangeArrowheads="1"/>
          </p:cNvSpPr>
          <p:nvPr>
            <p:ph type="ftr" sz="quarter" idx="3"/>
          </p:nvPr>
        </p:nvSpPr>
        <p:spPr bwMode="white">
          <a:xfrm>
            <a:off x="26988" y="6596063"/>
            <a:ext cx="2468562" cy="261937"/>
          </a:xfrm>
          <a:prstGeom prst="rect">
            <a:avLst/>
          </a:prstGeom>
        </p:spPr>
        <p:txBody>
          <a:bodyPr/>
          <a:lstStyle>
            <a:lvl1pPr>
              <a:defRPr sz="1200" dirty="0" smtClean="0">
                <a:solidFill>
                  <a:schemeClr val="bg1"/>
                </a:solidFill>
              </a:defRPr>
            </a:lvl1pPr>
          </a:lstStyle>
          <a:p>
            <a:pPr>
              <a:defRPr/>
            </a:pPr>
            <a:r>
              <a:rPr lang="en-US" dirty="0" smtClean="0"/>
              <a:t>© 2012 Tabula Confidential</a:t>
            </a:r>
            <a:endParaRPr lang="en-US" dirty="0"/>
          </a:p>
        </p:txBody>
      </p:sp>
      <p:pic>
        <p:nvPicPr>
          <p:cNvPr id="1031" name="Picture 8" descr="Tabula_R.jpg"/>
          <p:cNvPicPr>
            <a:picLocks noChangeAspect="1"/>
          </p:cNvPicPr>
          <p:nvPr userDrawn="1"/>
        </p:nvPicPr>
        <p:blipFill>
          <a:blip r:embed="rId6" cstate="print"/>
          <a:srcRect/>
          <a:stretch>
            <a:fillRect/>
          </a:stretch>
        </p:blipFill>
        <p:spPr bwMode="auto">
          <a:xfrm>
            <a:off x="271463" y="188913"/>
            <a:ext cx="923925" cy="698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3" r:id="rId2"/>
    <p:sldLayoutId id="2147483746"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cs typeface="Arial" charset="0"/>
        </a:defRPr>
      </a:lvl2pPr>
      <a:lvl3pPr algn="l" rtl="0" eaLnBrk="0" fontAlgn="base" hangingPunct="0">
        <a:spcBef>
          <a:spcPct val="0"/>
        </a:spcBef>
        <a:spcAft>
          <a:spcPct val="0"/>
        </a:spcAft>
        <a:defRPr sz="2400" b="1">
          <a:solidFill>
            <a:schemeClr val="tx1"/>
          </a:solidFill>
          <a:latin typeface="Arial" charset="0"/>
          <a:cs typeface="Arial" charset="0"/>
        </a:defRPr>
      </a:lvl3pPr>
      <a:lvl4pPr algn="l" rtl="0" eaLnBrk="0" fontAlgn="base" hangingPunct="0">
        <a:spcBef>
          <a:spcPct val="0"/>
        </a:spcBef>
        <a:spcAft>
          <a:spcPct val="0"/>
        </a:spcAft>
        <a:defRPr sz="2400" b="1">
          <a:solidFill>
            <a:schemeClr val="tx1"/>
          </a:solidFill>
          <a:latin typeface="Arial" charset="0"/>
          <a:cs typeface="Arial" charset="0"/>
        </a:defRPr>
      </a:lvl4pPr>
      <a:lvl5pPr algn="l" rtl="0" eaLnBrk="0" fontAlgn="base" hangingPunct="0">
        <a:spcBef>
          <a:spcPct val="0"/>
        </a:spcBef>
        <a:spcAft>
          <a:spcPct val="0"/>
        </a:spcAft>
        <a:defRPr sz="2400" b="1">
          <a:solidFill>
            <a:schemeClr val="tx1"/>
          </a:solidFill>
          <a:latin typeface="Arial" charset="0"/>
          <a:cs typeface="Arial" charset="0"/>
        </a:defRPr>
      </a:lvl5pPr>
      <a:lvl6pPr marL="457200" algn="l" rtl="0" fontAlgn="base">
        <a:spcBef>
          <a:spcPct val="0"/>
        </a:spcBef>
        <a:spcAft>
          <a:spcPct val="0"/>
        </a:spcAft>
        <a:defRPr sz="2400" b="1">
          <a:solidFill>
            <a:schemeClr val="tx1"/>
          </a:solidFill>
          <a:latin typeface="Arial" charset="0"/>
          <a:cs typeface="Arial" charset="0"/>
        </a:defRPr>
      </a:lvl6pPr>
      <a:lvl7pPr marL="914400" algn="l" rtl="0" fontAlgn="base">
        <a:spcBef>
          <a:spcPct val="0"/>
        </a:spcBef>
        <a:spcAft>
          <a:spcPct val="0"/>
        </a:spcAft>
        <a:defRPr sz="2400" b="1">
          <a:solidFill>
            <a:schemeClr val="tx1"/>
          </a:solidFill>
          <a:latin typeface="Arial" charset="0"/>
          <a:cs typeface="Arial" charset="0"/>
        </a:defRPr>
      </a:lvl7pPr>
      <a:lvl8pPr marL="1371600" algn="l" rtl="0" fontAlgn="base">
        <a:spcBef>
          <a:spcPct val="0"/>
        </a:spcBef>
        <a:spcAft>
          <a:spcPct val="0"/>
        </a:spcAft>
        <a:defRPr sz="2400" b="1">
          <a:solidFill>
            <a:schemeClr val="tx1"/>
          </a:solidFill>
          <a:latin typeface="Arial" charset="0"/>
          <a:cs typeface="Arial" charset="0"/>
        </a:defRPr>
      </a:lvl8pPr>
      <a:lvl9pPr marL="1828800" algn="l" rtl="0" fontAlgn="base">
        <a:spcBef>
          <a:spcPct val="0"/>
        </a:spcBef>
        <a:spcAft>
          <a:spcPct val="0"/>
        </a:spcAft>
        <a:defRPr sz="24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003BB0"/>
        </a:buClr>
        <a:buSzPct val="12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3BB0"/>
        </a:buClr>
        <a:buSzPct val="12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lr>
          <a:srgbClr val="003BB0"/>
        </a:buClr>
        <a:buSzPct val="120000"/>
        <a:buFont typeface="Wingdings" pitchFamily="2" charset="2"/>
        <a:buChar char="§"/>
        <a:defRPr sz="2000">
          <a:solidFill>
            <a:schemeClr val="tx1"/>
          </a:solidFill>
          <a:latin typeface="+mn-lt"/>
          <a:cs typeface="+mn-cs"/>
        </a:defRPr>
      </a:lvl3pPr>
      <a:lvl4pPr marL="1600200" indent="-228600" algn="l" rtl="0" eaLnBrk="0" fontAlgn="base" hangingPunct="0">
        <a:spcBef>
          <a:spcPct val="20000"/>
        </a:spcBef>
        <a:spcAft>
          <a:spcPct val="0"/>
        </a:spcAft>
        <a:buClr>
          <a:srgbClr val="003BB0"/>
        </a:buClr>
        <a:buSzPct val="120000"/>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003BB0"/>
        </a:buClr>
        <a:buSzPct val="120000"/>
        <a:buFont typeface="Arial" charset="0"/>
        <a:buChar char="»"/>
        <a:defRPr sz="2000">
          <a:solidFill>
            <a:schemeClr val="tx1"/>
          </a:solidFill>
          <a:latin typeface="+mn-lt"/>
          <a:cs typeface="+mn-cs"/>
        </a:defRPr>
      </a:lvl5pPr>
      <a:lvl6pPr marL="2514600" indent="-228600" algn="l" rtl="0" fontAlgn="base">
        <a:spcBef>
          <a:spcPct val="20000"/>
        </a:spcBef>
        <a:spcAft>
          <a:spcPct val="0"/>
        </a:spcAft>
        <a:buClr>
          <a:srgbClr val="003BB0"/>
        </a:buClr>
        <a:buFont typeface="Arial" charset="0"/>
        <a:buChar char="»"/>
        <a:defRPr>
          <a:solidFill>
            <a:schemeClr val="tx1"/>
          </a:solidFill>
          <a:latin typeface="+mn-lt"/>
          <a:cs typeface="+mn-cs"/>
        </a:defRPr>
      </a:lvl6pPr>
      <a:lvl7pPr marL="2971800" indent="-228600" algn="l" rtl="0" fontAlgn="base">
        <a:spcBef>
          <a:spcPct val="20000"/>
        </a:spcBef>
        <a:spcAft>
          <a:spcPct val="0"/>
        </a:spcAft>
        <a:buClr>
          <a:srgbClr val="003BB0"/>
        </a:buClr>
        <a:buFont typeface="Arial" charset="0"/>
        <a:buChar char="»"/>
        <a:defRPr>
          <a:solidFill>
            <a:schemeClr val="tx1"/>
          </a:solidFill>
          <a:latin typeface="+mn-lt"/>
          <a:cs typeface="+mn-cs"/>
        </a:defRPr>
      </a:lvl7pPr>
      <a:lvl8pPr marL="3429000" indent="-228600" algn="l" rtl="0" fontAlgn="base">
        <a:spcBef>
          <a:spcPct val="20000"/>
        </a:spcBef>
        <a:spcAft>
          <a:spcPct val="0"/>
        </a:spcAft>
        <a:buClr>
          <a:srgbClr val="003BB0"/>
        </a:buClr>
        <a:buFont typeface="Arial" charset="0"/>
        <a:buChar char="»"/>
        <a:defRPr>
          <a:solidFill>
            <a:schemeClr val="tx1"/>
          </a:solidFill>
          <a:latin typeface="+mn-lt"/>
          <a:cs typeface="+mn-cs"/>
        </a:defRPr>
      </a:lvl8pPr>
      <a:lvl9pPr marL="3886200" indent="-228600" algn="l" rtl="0" fontAlgn="base">
        <a:spcBef>
          <a:spcPct val="20000"/>
        </a:spcBef>
        <a:spcAft>
          <a:spcPct val="0"/>
        </a:spcAft>
        <a:buClr>
          <a:srgbClr val="003BB0"/>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5"/>
          <p:cNvSpPr>
            <a:spLocks noGrp="1"/>
          </p:cNvSpPr>
          <p:nvPr>
            <p:ph type="body" sz="quarter" idx="13"/>
          </p:nvPr>
        </p:nvSpPr>
        <p:spPr>
          <a:xfrm>
            <a:off x="2209800" y="990600"/>
            <a:ext cx="6705600" cy="1981200"/>
          </a:xfrm>
        </p:spPr>
        <p:txBody>
          <a:bodyPr>
            <a:noAutofit/>
          </a:bodyPr>
          <a:lstStyle/>
          <a:p>
            <a:r>
              <a:rPr lang="en-US" sz="3200" dirty="0" smtClean="0"/>
              <a:t>A Difference Logic Formulation</a:t>
            </a:r>
          </a:p>
          <a:p>
            <a:r>
              <a:rPr lang="en-US" sz="3200" dirty="0" smtClean="0"/>
              <a:t>and SMT Solver for Timing-Driven</a:t>
            </a:r>
          </a:p>
          <a:p>
            <a:r>
              <a:rPr lang="en-US" sz="3200" dirty="0" smtClean="0"/>
              <a:t>Placement</a:t>
            </a:r>
          </a:p>
        </p:txBody>
      </p:sp>
      <p:sp>
        <p:nvSpPr>
          <p:cNvPr id="5123" name="Text Placeholder 6"/>
          <p:cNvSpPr>
            <a:spLocks noGrp="1"/>
          </p:cNvSpPr>
          <p:nvPr>
            <p:ph type="body" sz="quarter" idx="14"/>
          </p:nvPr>
        </p:nvSpPr>
        <p:spPr>
          <a:xfrm>
            <a:off x="3276600" y="3200400"/>
            <a:ext cx="4343400" cy="990600"/>
          </a:xfrm>
        </p:spPr>
        <p:txBody>
          <a:bodyPr>
            <a:noAutofit/>
          </a:bodyPr>
          <a:lstStyle/>
          <a:p>
            <a:r>
              <a:rPr lang="en-US" dirty="0" smtClean="0"/>
              <a:t>Andrew Mihal</a:t>
            </a:r>
          </a:p>
          <a:p>
            <a:r>
              <a:rPr lang="en-US" dirty="0" smtClean="0"/>
              <a:t>SMT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flipH="1" flipV="1">
            <a:off x="7239000" y="28194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H="1" flipV="1">
            <a:off x="5943600" y="28194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09" name="Straight Connector 108"/>
          <p:cNvCxnSpPr>
            <a:stCxn id="58" idx="0"/>
            <a:endCxn id="52" idx="2"/>
          </p:cNvCxnSpPr>
          <p:nvPr/>
        </p:nvCxnSpPr>
        <p:spPr>
          <a:xfrm flipH="1" flipV="1">
            <a:off x="4648200" y="28194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flipH="1">
            <a:off x="7239000" y="36576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flipH="1">
            <a:off x="5943600" y="36576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104" name="Rectangle 103"/>
          <p:cNvSpPr/>
          <p:nvPr/>
        </p:nvSpPr>
        <p:spPr bwMode="auto">
          <a:xfrm>
            <a:off x="82296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5" name="Rectangle 104"/>
          <p:cNvSpPr/>
          <p:nvPr/>
        </p:nvSpPr>
        <p:spPr bwMode="auto">
          <a:xfrm>
            <a:off x="43434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 name="Title 2"/>
          <p:cNvSpPr>
            <a:spLocks noGrp="1"/>
          </p:cNvSpPr>
          <p:nvPr>
            <p:ph type="title"/>
          </p:nvPr>
        </p:nvSpPr>
        <p:spPr/>
        <p:txBody>
          <a:bodyPr/>
          <a:lstStyle/>
          <a:p>
            <a:r>
              <a:rPr lang="en-US" dirty="0" smtClean="0"/>
              <a:t>Everybody Shuffle</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10</a:t>
            </a:fld>
            <a:endParaRPr lang="en-US" dirty="0"/>
          </a:p>
        </p:txBody>
      </p:sp>
      <p:sp>
        <p:nvSpPr>
          <p:cNvPr id="51" name="Rectangle 50"/>
          <p:cNvSpPr/>
          <p:nvPr/>
        </p:nvSpPr>
        <p:spPr bwMode="auto">
          <a:xfrm>
            <a:off x="30480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3" name="Rectangle 52"/>
          <p:cNvSpPr/>
          <p:nvPr/>
        </p:nvSpPr>
        <p:spPr bwMode="auto">
          <a:xfrm>
            <a:off x="17526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4" name="Rectangle 53"/>
          <p:cNvSpPr/>
          <p:nvPr/>
        </p:nvSpPr>
        <p:spPr bwMode="auto">
          <a:xfrm>
            <a:off x="17526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5" name="Rectangle 54"/>
          <p:cNvSpPr/>
          <p:nvPr/>
        </p:nvSpPr>
        <p:spPr bwMode="auto">
          <a:xfrm>
            <a:off x="30480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8" name="Rectangle 57"/>
          <p:cNvSpPr/>
          <p:nvPr/>
        </p:nvSpPr>
        <p:spPr bwMode="auto">
          <a:xfrm>
            <a:off x="56388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9" name="Rectangle 58"/>
          <p:cNvSpPr/>
          <p:nvPr/>
        </p:nvSpPr>
        <p:spPr bwMode="auto">
          <a:xfrm>
            <a:off x="69342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0" name="Rectangle 59"/>
          <p:cNvSpPr/>
          <p:nvPr/>
        </p:nvSpPr>
        <p:spPr bwMode="auto">
          <a:xfrm>
            <a:off x="43434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1" name="Rectangle 60"/>
          <p:cNvSpPr/>
          <p:nvPr/>
        </p:nvSpPr>
        <p:spPr bwMode="auto">
          <a:xfrm>
            <a:off x="30480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5" name="Rectangle 64"/>
          <p:cNvSpPr/>
          <p:nvPr/>
        </p:nvSpPr>
        <p:spPr bwMode="auto">
          <a:xfrm>
            <a:off x="30480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6" name="Rectangle 65"/>
          <p:cNvSpPr/>
          <p:nvPr/>
        </p:nvSpPr>
        <p:spPr bwMode="auto">
          <a:xfrm>
            <a:off x="56388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7" name="Rectangle 66"/>
          <p:cNvSpPr/>
          <p:nvPr/>
        </p:nvSpPr>
        <p:spPr bwMode="auto">
          <a:xfrm>
            <a:off x="17526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8" name="Rectangle 67"/>
          <p:cNvSpPr/>
          <p:nvPr/>
        </p:nvSpPr>
        <p:spPr bwMode="auto">
          <a:xfrm>
            <a:off x="43434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9" name="Rectangle 68"/>
          <p:cNvSpPr/>
          <p:nvPr/>
        </p:nvSpPr>
        <p:spPr bwMode="auto">
          <a:xfrm>
            <a:off x="30480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0" name="Rectangle 69"/>
          <p:cNvSpPr/>
          <p:nvPr/>
        </p:nvSpPr>
        <p:spPr bwMode="auto">
          <a:xfrm>
            <a:off x="56388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3" name="Rectangle 72"/>
          <p:cNvSpPr/>
          <p:nvPr/>
        </p:nvSpPr>
        <p:spPr bwMode="auto">
          <a:xfrm>
            <a:off x="69342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4" name="Rectangle 73"/>
          <p:cNvSpPr/>
          <p:nvPr/>
        </p:nvSpPr>
        <p:spPr bwMode="auto">
          <a:xfrm>
            <a:off x="69342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75" name="Straight Connector 74"/>
          <p:cNvCxnSpPr>
            <a:stCxn id="49" idx="0"/>
            <a:endCxn id="52" idx="2"/>
          </p:cNvCxnSpPr>
          <p:nvPr/>
        </p:nvCxnSpPr>
        <p:spPr>
          <a:xfrm flipV="1">
            <a:off x="4495800" y="2819400"/>
            <a:ext cx="152400" cy="533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50" idx="0"/>
            <a:endCxn id="52" idx="2"/>
          </p:cNvCxnSpPr>
          <p:nvPr/>
        </p:nvCxnSpPr>
        <p:spPr>
          <a:xfrm flipH="1" flipV="1">
            <a:off x="4648200" y="2819400"/>
            <a:ext cx="228600" cy="3048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49" idx="2"/>
            <a:endCxn id="62" idx="0"/>
          </p:cNvCxnSpPr>
          <p:nvPr/>
        </p:nvCxnSpPr>
        <p:spPr>
          <a:xfrm>
            <a:off x="4495800" y="3810000"/>
            <a:ext cx="152400" cy="2286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bwMode="auto">
          <a:xfrm>
            <a:off x="4191000" y="3352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81" name="Straight Connector 80"/>
          <p:cNvCxnSpPr>
            <a:stCxn id="50" idx="2"/>
            <a:endCxn id="62" idx="0"/>
          </p:cNvCxnSpPr>
          <p:nvPr/>
        </p:nvCxnSpPr>
        <p:spPr>
          <a:xfrm flipH="1">
            <a:off x="4648200" y="3581400"/>
            <a:ext cx="228600" cy="4572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87" name="Rectangle 86"/>
          <p:cNvSpPr/>
          <p:nvPr/>
        </p:nvSpPr>
        <p:spPr bwMode="auto">
          <a:xfrm>
            <a:off x="4572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8" name="Rectangle 87"/>
          <p:cNvSpPr/>
          <p:nvPr/>
        </p:nvSpPr>
        <p:spPr bwMode="auto">
          <a:xfrm>
            <a:off x="4572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9" name="Rectangle 88"/>
          <p:cNvSpPr/>
          <p:nvPr/>
        </p:nvSpPr>
        <p:spPr bwMode="auto">
          <a:xfrm>
            <a:off x="4572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0" name="Rectangle 89"/>
          <p:cNvSpPr/>
          <p:nvPr/>
        </p:nvSpPr>
        <p:spPr bwMode="auto">
          <a:xfrm>
            <a:off x="4572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1" name="Rectangle 90"/>
          <p:cNvSpPr/>
          <p:nvPr/>
        </p:nvSpPr>
        <p:spPr bwMode="auto">
          <a:xfrm>
            <a:off x="4572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3" name="Rectangle 92"/>
          <p:cNvSpPr/>
          <p:nvPr/>
        </p:nvSpPr>
        <p:spPr bwMode="auto">
          <a:xfrm>
            <a:off x="82296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5" name="Rectangle 94"/>
          <p:cNvSpPr/>
          <p:nvPr/>
        </p:nvSpPr>
        <p:spPr bwMode="auto">
          <a:xfrm>
            <a:off x="82296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6" name="Rectangle 95"/>
          <p:cNvSpPr/>
          <p:nvPr/>
        </p:nvSpPr>
        <p:spPr bwMode="auto">
          <a:xfrm>
            <a:off x="82296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7" name="Rectangle 96"/>
          <p:cNvSpPr/>
          <p:nvPr/>
        </p:nvSpPr>
        <p:spPr bwMode="auto">
          <a:xfrm>
            <a:off x="43434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8" name="Rectangle 97"/>
          <p:cNvSpPr/>
          <p:nvPr/>
        </p:nvSpPr>
        <p:spPr bwMode="auto">
          <a:xfrm>
            <a:off x="30480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9" name="Rectangle 98"/>
          <p:cNvSpPr/>
          <p:nvPr/>
        </p:nvSpPr>
        <p:spPr bwMode="auto">
          <a:xfrm>
            <a:off x="56388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0" name="Rectangle 99"/>
          <p:cNvSpPr/>
          <p:nvPr/>
        </p:nvSpPr>
        <p:spPr bwMode="auto">
          <a:xfrm>
            <a:off x="17526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2" name="Rectangle 101"/>
          <p:cNvSpPr/>
          <p:nvPr/>
        </p:nvSpPr>
        <p:spPr bwMode="auto">
          <a:xfrm>
            <a:off x="4572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3" name="Rectangle 102"/>
          <p:cNvSpPr/>
          <p:nvPr/>
        </p:nvSpPr>
        <p:spPr bwMode="auto">
          <a:xfrm>
            <a:off x="82296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6" name="Rectangle 105"/>
          <p:cNvSpPr/>
          <p:nvPr/>
        </p:nvSpPr>
        <p:spPr bwMode="auto">
          <a:xfrm>
            <a:off x="6934200" y="5715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7" name="Rectangle 106"/>
          <p:cNvSpPr/>
          <p:nvPr/>
        </p:nvSpPr>
        <p:spPr bwMode="auto">
          <a:xfrm>
            <a:off x="1752600" y="4876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8" name="Rectangle 107"/>
          <p:cNvSpPr/>
          <p:nvPr/>
        </p:nvSpPr>
        <p:spPr bwMode="auto">
          <a:xfrm>
            <a:off x="17526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112" name="Straight Connector 111"/>
          <p:cNvCxnSpPr>
            <a:stCxn id="58" idx="2"/>
          </p:cNvCxnSpPr>
          <p:nvPr/>
        </p:nvCxnSpPr>
        <p:spPr>
          <a:xfrm flipH="1">
            <a:off x="4648200" y="36576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bwMode="auto">
          <a:xfrm>
            <a:off x="4572000" y="3124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21" name="Freeform 120"/>
          <p:cNvSpPr/>
          <p:nvPr/>
        </p:nvSpPr>
        <p:spPr>
          <a:xfrm>
            <a:off x="4855029" y="2817586"/>
            <a:ext cx="936171" cy="546100"/>
          </a:xfrm>
          <a:custGeom>
            <a:avLst/>
            <a:gdLst>
              <a:gd name="connsiteX0" fmla="*/ 0 w 3592285"/>
              <a:gd name="connsiteY0" fmla="*/ 546100 h 546100"/>
              <a:gd name="connsiteX1" fmla="*/ 1611085 w 3592285"/>
              <a:gd name="connsiteY1" fmla="*/ 1814 h 546100"/>
              <a:gd name="connsiteX2" fmla="*/ 3592285 w 3592285"/>
              <a:gd name="connsiteY2" fmla="*/ 535214 h 546100"/>
            </a:gdLst>
            <a:ahLst/>
            <a:cxnLst>
              <a:cxn ang="0">
                <a:pos x="connsiteX0" y="connsiteY0"/>
              </a:cxn>
              <a:cxn ang="0">
                <a:pos x="connsiteX1" y="connsiteY1"/>
              </a:cxn>
              <a:cxn ang="0">
                <a:pos x="connsiteX2" y="connsiteY2"/>
              </a:cxn>
            </a:cxnLst>
            <a:rect l="l" t="t" r="r" b="b"/>
            <a:pathLst>
              <a:path w="3592285" h="546100">
                <a:moveTo>
                  <a:pt x="0" y="546100"/>
                </a:moveTo>
                <a:cubicBezTo>
                  <a:pt x="506185" y="274864"/>
                  <a:pt x="1012371" y="3628"/>
                  <a:pt x="1611085" y="1814"/>
                </a:cubicBezTo>
                <a:cubicBezTo>
                  <a:pt x="2209799" y="0"/>
                  <a:pt x="2901042" y="267607"/>
                  <a:pt x="3592285" y="535214"/>
                </a:cubicBezTo>
              </a:path>
            </a:pathLst>
          </a:custGeom>
          <a:ln w="76200">
            <a:solidFill>
              <a:srgbClr val="FFC000"/>
            </a:solidFill>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6" name="Freeform 75"/>
          <p:cNvSpPr/>
          <p:nvPr/>
        </p:nvSpPr>
        <p:spPr>
          <a:xfrm>
            <a:off x="6150429" y="2819400"/>
            <a:ext cx="936171" cy="546100"/>
          </a:xfrm>
          <a:custGeom>
            <a:avLst/>
            <a:gdLst>
              <a:gd name="connsiteX0" fmla="*/ 0 w 3592285"/>
              <a:gd name="connsiteY0" fmla="*/ 546100 h 546100"/>
              <a:gd name="connsiteX1" fmla="*/ 1611085 w 3592285"/>
              <a:gd name="connsiteY1" fmla="*/ 1814 h 546100"/>
              <a:gd name="connsiteX2" fmla="*/ 3592285 w 3592285"/>
              <a:gd name="connsiteY2" fmla="*/ 535214 h 546100"/>
            </a:gdLst>
            <a:ahLst/>
            <a:cxnLst>
              <a:cxn ang="0">
                <a:pos x="connsiteX0" y="connsiteY0"/>
              </a:cxn>
              <a:cxn ang="0">
                <a:pos x="connsiteX1" y="connsiteY1"/>
              </a:cxn>
              <a:cxn ang="0">
                <a:pos x="connsiteX2" y="connsiteY2"/>
              </a:cxn>
            </a:cxnLst>
            <a:rect l="l" t="t" r="r" b="b"/>
            <a:pathLst>
              <a:path w="3592285" h="546100">
                <a:moveTo>
                  <a:pt x="0" y="546100"/>
                </a:moveTo>
                <a:cubicBezTo>
                  <a:pt x="506185" y="274864"/>
                  <a:pt x="1012371" y="3628"/>
                  <a:pt x="1611085" y="1814"/>
                </a:cubicBezTo>
                <a:cubicBezTo>
                  <a:pt x="2209799" y="0"/>
                  <a:pt x="2901042" y="267607"/>
                  <a:pt x="3592285" y="535214"/>
                </a:cubicBezTo>
              </a:path>
            </a:pathLst>
          </a:custGeom>
          <a:ln w="76200">
            <a:solidFill>
              <a:srgbClr val="FFC000"/>
            </a:solidFill>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7" name="Freeform 76"/>
          <p:cNvSpPr/>
          <p:nvPr/>
        </p:nvSpPr>
        <p:spPr>
          <a:xfrm>
            <a:off x="7445829" y="2819400"/>
            <a:ext cx="936171" cy="546100"/>
          </a:xfrm>
          <a:custGeom>
            <a:avLst/>
            <a:gdLst>
              <a:gd name="connsiteX0" fmla="*/ 0 w 3592285"/>
              <a:gd name="connsiteY0" fmla="*/ 546100 h 546100"/>
              <a:gd name="connsiteX1" fmla="*/ 1611085 w 3592285"/>
              <a:gd name="connsiteY1" fmla="*/ 1814 h 546100"/>
              <a:gd name="connsiteX2" fmla="*/ 3592285 w 3592285"/>
              <a:gd name="connsiteY2" fmla="*/ 535214 h 546100"/>
            </a:gdLst>
            <a:ahLst/>
            <a:cxnLst>
              <a:cxn ang="0">
                <a:pos x="connsiteX0" y="connsiteY0"/>
              </a:cxn>
              <a:cxn ang="0">
                <a:pos x="connsiteX1" y="connsiteY1"/>
              </a:cxn>
              <a:cxn ang="0">
                <a:pos x="connsiteX2" y="connsiteY2"/>
              </a:cxn>
            </a:cxnLst>
            <a:rect l="l" t="t" r="r" b="b"/>
            <a:pathLst>
              <a:path w="3592285" h="546100">
                <a:moveTo>
                  <a:pt x="0" y="546100"/>
                </a:moveTo>
                <a:cubicBezTo>
                  <a:pt x="506185" y="274864"/>
                  <a:pt x="1012371" y="3628"/>
                  <a:pt x="1611085" y="1814"/>
                </a:cubicBezTo>
                <a:cubicBezTo>
                  <a:pt x="2209799" y="0"/>
                  <a:pt x="2901042" y="267607"/>
                  <a:pt x="3592285" y="535214"/>
                </a:cubicBezTo>
              </a:path>
            </a:pathLst>
          </a:custGeom>
          <a:ln w="76200">
            <a:solidFill>
              <a:srgbClr val="FFC000"/>
            </a:solidFill>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2" name="Rectangle 61"/>
          <p:cNvSpPr/>
          <p:nvPr/>
        </p:nvSpPr>
        <p:spPr bwMode="auto">
          <a:xfrm>
            <a:off x="43434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3" name="Rectangle 62"/>
          <p:cNvSpPr/>
          <p:nvPr/>
        </p:nvSpPr>
        <p:spPr bwMode="auto">
          <a:xfrm>
            <a:off x="56388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4" name="Rectangle 63"/>
          <p:cNvSpPr/>
          <p:nvPr/>
        </p:nvSpPr>
        <p:spPr bwMode="auto">
          <a:xfrm>
            <a:off x="69342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4" name="Rectangle 93"/>
          <p:cNvSpPr/>
          <p:nvPr/>
        </p:nvSpPr>
        <p:spPr bwMode="auto">
          <a:xfrm>
            <a:off x="82296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2" name="Rectangle 51"/>
          <p:cNvSpPr/>
          <p:nvPr/>
        </p:nvSpPr>
        <p:spPr bwMode="auto">
          <a:xfrm>
            <a:off x="43434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7" name="Rectangle 56"/>
          <p:cNvSpPr/>
          <p:nvPr/>
        </p:nvSpPr>
        <p:spPr bwMode="auto">
          <a:xfrm>
            <a:off x="56388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6" name="Rectangle 55"/>
          <p:cNvSpPr/>
          <p:nvPr/>
        </p:nvSpPr>
        <p:spPr bwMode="auto">
          <a:xfrm>
            <a:off x="69342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8"/>
                                        </p:tgtEl>
                                      </p:cBhvr>
                                    </p:animEffect>
                                    <p:set>
                                      <p:cBhvr>
                                        <p:cTn id="10" dur="1" fill="hold">
                                          <p:stCondLst>
                                            <p:cond delay="499"/>
                                          </p:stCondLst>
                                        </p:cTn>
                                        <p:tgtEl>
                                          <p:spTgt spid="7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0" presetClass="path" presetSubtype="0" accel="50000" decel="50000" fill="hold" grpId="0" nodeType="withEffect">
                                  <p:stCondLst>
                                    <p:cond delay="0"/>
                                  </p:stCondLst>
                                  <p:childTnLst>
                                    <p:animMotion origin="layout" path="M 6.66667E-6 -3.33333E-6 L 0.11667 0.01111 " pathEditMode="relative" ptsTypes="AA">
                                      <p:cBhvr>
                                        <p:cTn id="15" dur="2000" fill="hold"/>
                                        <p:tgtEl>
                                          <p:spTgt spid="50"/>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3.33333E-6 L 0.14167 -3.33333E-6 " pathEditMode="relative" ptsTypes="AA">
                                      <p:cBhvr>
                                        <p:cTn id="17" dur="2000" fill="hold"/>
                                        <p:tgtEl>
                                          <p:spTgt spid="58"/>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3.33333E-6 L 0.14167 -3.33333E-6 " pathEditMode="relative" ptsTypes="AA">
                                      <p:cBhvr>
                                        <p:cTn id="19" dur="2000" fill="hold"/>
                                        <p:tgtEl>
                                          <p:spTgt spid="59"/>
                                        </p:tgtEl>
                                        <p:attrNameLst>
                                          <p:attrName>ppt_x</p:attrName>
                                          <p:attrName>ppt_y</p:attrName>
                                        </p:attrNameLst>
                                      </p:cBhvr>
                                    </p:animMotion>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par>
                                <p:cTn id="30" presetID="10" presetClass="entr" presetSubtype="0" fill="hold" nodeType="with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500"/>
                                        <p:tgtEl>
                                          <p:spTgt spid="112"/>
                                        </p:tgtEl>
                                      </p:cBhvr>
                                    </p:animEffect>
                                  </p:childTnLst>
                                </p:cTn>
                              </p:par>
                              <p:par>
                                <p:cTn id="33" presetID="10"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par>
                                <p:cTn id="36" presetID="10" presetClass="entr" presetSubtype="0" fill="hold"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par>
                                <p:cTn id="42" presetID="10"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50" grpId="0" animBg="1"/>
      <p:bldP spid="121"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a:stCxn id="59" idx="2"/>
            <a:endCxn id="64" idx="0"/>
          </p:cNvCxnSpPr>
          <p:nvPr/>
        </p:nvCxnSpPr>
        <p:spPr>
          <a:xfrm>
            <a:off x="7239000" y="3657600"/>
            <a:ext cx="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a:off x="7239000" y="2819400"/>
            <a:ext cx="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flipH="1" flipV="1">
            <a:off x="7239000" y="28194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flipH="1">
            <a:off x="7239000" y="3657600"/>
            <a:ext cx="12954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104" name="Rectangle 103"/>
          <p:cNvSpPr/>
          <p:nvPr/>
        </p:nvSpPr>
        <p:spPr bwMode="auto">
          <a:xfrm>
            <a:off x="82296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5" name="Rectangle 104"/>
          <p:cNvSpPr/>
          <p:nvPr/>
        </p:nvSpPr>
        <p:spPr bwMode="auto">
          <a:xfrm>
            <a:off x="43434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 name="Title 2"/>
          <p:cNvSpPr>
            <a:spLocks noGrp="1"/>
          </p:cNvSpPr>
          <p:nvPr>
            <p:ph type="title"/>
          </p:nvPr>
        </p:nvSpPr>
        <p:spPr/>
        <p:txBody>
          <a:bodyPr/>
          <a:lstStyle/>
          <a:p>
            <a:r>
              <a:rPr lang="en-US" dirty="0" smtClean="0"/>
              <a:t>Steps Look Bad in Isolation</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11</a:t>
            </a:fld>
            <a:endParaRPr lang="en-US" dirty="0"/>
          </a:p>
        </p:txBody>
      </p:sp>
      <p:sp>
        <p:nvSpPr>
          <p:cNvPr id="51" name="Rectangle 50"/>
          <p:cNvSpPr/>
          <p:nvPr/>
        </p:nvSpPr>
        <p:spPr bwMode="auto">
          <a:xfrm>
            <a:off x="30480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3" name="Rectangle 52"/>
          <p:cNvSpPr/>
          <p:nvPr/>
        </p:nvSpPr>
        <p:spPr bwMode="auto">
          <a:xfrm>
            <a:off x="17526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4" name="Rectangle 53"/>
          <p:cNvSpPr/>
          <p:nvPr/>
        </p:nvSpPr>
        <p:spPr bwMode="auto">
          <a:xfrm>
            <a:off x="17526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5" name="Rectangle 54"/>
          <p:cNvSpPr/>
          <p:nvPr/>
        </p:nvSpPr>
        <p:spPr bwMode="auto">
          <a:xfrm>
            <a:off x="30480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8" name="Rectangle 57"/>
          <p:cNvSpPr/>
          <p:nvPr/>
        </p:nvSpPr>
        <p:spPr bwMode="auto">
          <a:xfrm>
            <a:off x="56388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9" name="Rectangle 58"/>
          <p:cNvSpPr/>
          <p:nvPr/>
        </p:nvSpPr>
        <p:spPr bwMode="auto">
          <a:xfrm>
            <a:off x="69342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0" name="Rectangle 59"/>
          <p:cNvSpPr/>
          <p:nvPr/>
        </p:nvSpPr>
        <p:spPr bwMode="auto">
          <a:xfrm>
            <a:off x="43434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1" name="Rectangle 60"/>
          <p:cNvSpPr/>
          <p:nvPr/>
        </p:nvSpPr>
        <p:spPr bwMode="auto">
          <a:xfrm>
            <a:off x="30480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5" name="Rectangle 64"/>
          <p:cNvSpPr/>
          <p:nvPr/>
        </p:nvSpPr>
        <p:spPr bwMode="auto">
          <a:xfrm>
            <a:off x="30480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6" name="Rectangle 65"/>
          <p:cNvSpPr/>
          <p:nvPr/>
        </p:nvSpPr>
        <p:spPr bwMode="auto">
          <a:xfrm>
            <a:off x="56388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7" name="Rectangle 66"/>
          <p:cNvSpPr/>
          <p:nvPr/>
        </p:nvSpPr>
        <p:spPr bwMode="auto">
          <a:xfrm>
            <a:off x="17526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8" name="Rectangle 67"/>
          <p:cNvSpPr/>
          <p:nvPr/>
        </p:nvSpPr>
        <p:spPr bwMode="auto">
          <a:xfrm>
            <a:off x="43434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9" name="Rectangle 68"/>
          <p:cNvSpPr/>
          <p:nvPr/>
        </p:nvSpPr>
        <p:spPr bwMode="auto">
          <a:xfrm>
            <a:off x="30480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0" name="Rectangle 69"/>
          <p:cNvSpPr/>
          <p:nvPr/>
        </p:nvSpPr>
        <p:spPr bwMode="auto">
          <a:xfrm>
            <a:off x="56388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3" name="Rectangle 72"/>
          <p:cNvSpPr/>
          <p:nvPr/>
        </p:nvSpPr>
        <p:spPr bwMode="auto">
          <a:xfrm>
            <a:off x="69342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4" name="Rectangle 73"/>
          <p:cNvSpPr/>
          <p:nvPr/>
        </p:nvSpPr>
        <p:spPr bwMode="auto">
          <a:xfrm>
            <a:off x="69342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75" name="Straight Connector 74"/>
          <p:cNvCxnSpPr>
            <a:stCxn id="49" idx="0"/>
            <a:endCxn id="52" idx="2"/>
          </p:cNvCxnSpPr>
          <p:nvPr/>
        </p:nvCxnSpPr>
        <p:spPr>
          <a:xfrm flipV="1">
            <a:off x="4495800" y="2819400"/>
            <a:ext cx="152400" cy="533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50" idx="0"/>
            <a:endCxn id="52" idx="2"/>
          </p:cNvCxnSpPr>
          <p:nvPr/>
        </p:nvCxnSpPr>
        <p:spPr>
          <a:xfrm flipH="1" flipV="1">
            <a:off x="4648200" y="2819400"/>
            <a:ext cx="228600" cy="3048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49" idx="2"/>
            <a:endCxn id="62" idx="0"/>
          </p:cNvCxnSpPr>
          <p:nvPr/>
        </p:nvCxnSpPr>
        <p:spPr>
          <a:xfrm>
            <a:off x="4495800" y="3810000"/>
            <a:ext cx="152400" cy="2286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bwMode="auto">
          <a:xfrm>
            <a:off x="4191000" y="3352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81" name="Straight Connector 80"/>
          <p:cNvCxnSpPr>
            <a:stCxn id="50" idx="2"/>
            <a:endCxn id="62" idx="0"/>
          </p:cNvCxnSpPr>
          <p:nvPr/>
        </p:nvCxnSpPr>
        <p:spPr>
          <a:xfrm flipH="1">
            <a:off x="4648200" y="3581400"/>
            <a:ext cx="228600" cy="4572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87" name="Rectangle 86"/>
          <p:cNvSpPr/>
          <p:nvPr/>
        </p:nvSpPr>
        <p:spPr bwMode="auto">
          <a:xfrm>
            <a:off x="4572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8" name="Rectangle 87"/>
          <p:cNvSpPr/>
          <p:nvPr/>
        </p:nvSpPr>
        <p:spPr bwMode="auto">
          <a:xfrm>
            <a:off x="4572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9" name="Rectangle 88"/>
          <p:cNvSpPr/>
          <p:nvPr/>
        </p:nvSpPr>
        <p:spPr bwMode="auto">
          <a:xfrm>
            <a:off x="4572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0" name="Rectangle 89"/>
          <p:cNvSpPr/>
          <p:nvPr/>
        </p:nvSpPr>
        <p:spPr bwMode="auto">
          <a:xfrm>
            <a:off x="4572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1" name="Rectangle 90"/>
          <p:cNvSpPr/>
          <p:nvPr/>
        </p:nvSpPr>
        <p:spPr bwMode="auto">
          <a:xfrm>
            <a:off x="4572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3" name="Rectangle 92"/>
          <p:cNvSpPr/>
          <p:nvPr/>
        </p:nvSpPr>
        <p:spPr bwMode="auto">
          <a:xfrm>
            <a:off x="82296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5" name="Rectangle 94"/>
          <p:cNvSpPr/>
          <p:nvPr/>
        </p:nvSpPr>
        <p:spPr bwMode="auto">
          <a:xfrm>
            <a:off x="82296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6" name="Rectangle 95"/>
          <p:cNvSpPr/>
          <p:nvPr/>
        </p:nvSpPr>
        <p:spPr bwMode="auto">
          <a:xfrm>
            <a:off x="82296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7" name="Rectangle 96"/>
          <p:cNvSpPr/>
          <p:nvPr/>
        </p:nvSpPr>
        <p:spPr bwMode="auto">
          <a:xfrm>
            <a:off x="43434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8" name="Rectangle 97"/>
          <p:cNvSpPr/>
          <p:nvPr/>
        </p:nvSpPr>
        <p:spPr bwMode="auto">
          <a:xfrm>
            <a:off x="30480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9" name="Rectangle 98"/>
          <p:cNvSpPr/>
          <p:nvPr/>
        </p:nvSpPr>
        <p:spPr bwMode="auto">
          <a:xfrm>
            <a:off x="56388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0" name="Rectangle 99"/>
          <p:cNvSpPr/>
          <p:nvPr/>
        </p:nvSpPr>
        <p:spPr bwMode="auto">
          <a:xfrm>
            <a:off x="17526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2" name="Rectangle 101"/>
          <p:cNvSpPr/>
          <p:nvPr/>
        </p:nvSpPr>
        <p:spPr bwMode="auto">
          <a:xfrm>
            <a:off x="4572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3" name="Rectangle 102"/>
          <p:cNvSpPr/>
          <p:nvPr/>
        </p:nvSpPr>
        <p:spPr bwMode="auto">
          <a:xfrm>
            <a:off x="82296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6" name="Rectangle 105"/>
          <p:cNvSpPr/>
          <p:nvPr/>
        </p:nvSpPr>
        <p:spPr bwMode="auto">
          <a:xfrm>
            <a:off x="6934200" y="5715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7" name="Rectangle 106"/>
          <p:cNvSpPr/>
          <p:nvPr/>
        </p:nvSpPr>
        <p:spPr bwMode="auto">
          <a:xfrm>
            <a:off x="1752600" y="4876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8" name="Rectangle 107"/>
          <p:cNvSpPr/>
          <p:nvPr/>
        </p:nvSpPr>
        <p:spPr bwMode="auto">
          <a:xfrm>
            <a:off x="17526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0" name="Rectangle 49"/>
          <p:cNvSpPr/>
          <p:nvPr/>
        </p:nvSpPr>
        <p:spPr bwMode="auto">
          <a:xfrm>
            <a:off x="4572000" y="3124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7" name="Freeform 76"/>
          <p:cNvSpPr/>
          <p:nvPr/>
        </p:nvSpPr>
        <p:spPr>
          <a:xfrm>
            <a:off x="7445829" y="2819400"/>
            <a:ext cx="936171" cy="546100"/>
          </a:xfrm>
          <a:custGeom>
            <a:avLst/>
            <a:gdLst>
              <a:gd name="connsiteX0" fmla="*/ 0 w 3592285"/>
              <a:gd name="connsiteY0" fmla="*/ 546100 h 546100"/>
              <a:gd name="connsiteX1" fmla="*/ 1611085 w 3592285"/>
              <a:gd name="connsiteY1" fmla="*/ 1814 h 546100"/>
              <a:gd name="connsiteX2" fmla="*/ 3592285 w 3592285"/>
              <a:gd name="connsiteY2" fmla="*/ 535214 h 546100"/>
            </a:gdLst>
            <a:ahLst/>
            <a:cxnLst>
              <a:cxn ang="0">
                <a:pos x="connsiteX0" y="connsiteY0"/>
              </a:cxn>
              <a:cxn ang="0">
                <a:pos x="connsiteX1" y="connsiteY1"/>
              </a:cxn>
              <a:cxn ang="0">
                <a:pos x="connsiteX2" y="connsiteY2"/>
              </a:cxn>
            </a:cxnLst>
            <a:rect l="l" t="t" r="r" b="b"/>
            <a:pathLst>
              <a:path w="3592285" h="546100">
                <a:moveTo>
                  <a:pt x="0" y="546100"/>
                </a:moveTo>
                <a:cubicBezTo>
                  <a:pt x="506185" y="274864"/>
                  <a:pt x="1012371" y="3628"/>
                  <a:pt x="1611085" y="1814"/>
                </a:cubicBezTo>
                <a:cubicBezTo>
                  <a:pt x="2209799" y="0"/>
                  <a:pt x="2901042" y="267607"/>
                  <a:pt x="3592285" y="535214"/>
                </a:cubicBezTo>
              </a:path>
            </a:pathLst>
          </a:custGeom>
          <a:ln w="76200">
            <a:solidFill>
              <a:srgbClr val="FFC000"/>
            </a:solidFill>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2" name="Rectangle 61"/>
          <p:cNvSpPr/>
          <p:nvPr/>
        </p:nvSpPr>
        <p:spPr bwMode="auto">
          <a:xfrm>
            <a:off x="43434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3" name="Rectangle 62"/>
          <p:cNvSpPr/>
          <p:nvPr/>
        </p:nvSpPr>
        <p:spPr bwMode="auto">
          <a:xfrm>
            <a:off x="56388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4" name="Rectangle 63"/>
          <p:cNvSpPr/>
          <p:nvPr/>
        </p:nvSpPr>
        <p:spPr bwMode="auto">
          <a:xfrm>
            <a:off x="69342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4" name="Rectangle 93"/>
          <p:cNvSpPr/>
          <p:nvPr/>
        </p:nvSpPr>
        <p:spPr bwMode="auto">
          <a:xfrm>
            <a:off x="82296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2" name="Rectangle 51"/>
          <p:cNvSpPr/>
          <p:nvPr/>
        </p:nvSpPr>
        <p:spPr bwMode="auto">
          <a:xfrm>
            <a:off x="43434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7" name="Rectangle 56"/>
          <p:cNvSpPr/>
          <p:nvPr/>
        </p:nvSpPr>
        <p:spPr bwMode="auto">
          <a:xfrm>
            <a:off x="56388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6" name="Rectangle 55"/>
          <p:cNvSpPr/>
          <p:nvPr/>
        </p:nvSpPr>
        <p:spPr bwMode="auto">
          <a:xfrm>
            <a:off x="69342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Problem space is too big</a:t>
            </a:r>
          </a:p>
          <a:p>
            <a:pPr lvl="1"/>
            <a:r>
              <a:rPr lang="en-US" dirty="0" smtClean="0"/>
              <a:t>Components </a:t>
            </a:r>
            <a:r>
              <a:rPr lang="en-US" b="1" dirty="0" smtClean="0">
                <a:sym typeface="Symbol"/>
              </a:rPr>
              <a:t></a:t>
            </a:r>
            <a:r>
              <a:rPr lang="en-US" dirty="0" smtClean="0"/>
              <a:t> Sites</a:t>
            </a:r>
          </a:p>
          <a:p>
            <a:pPr lvl="1"/>
            <a:r>
              <a:rPr lang="en-US" dirty="0" smtClean="0"/>
              <a:t>LUT Permutations</a:t>
            </a:r>
          </a:p>
          <a:p>
            <a:pPr lvl="1"/>
            <a:r>
              <a:rPr lang="en-US" dirty="0" smtClean="0"/>
              <a:t>Multiple Routing Variations</a:t>
            </a:r>
          </a:p>
          <a:p>
            <a:pPr lvl="1"/>
            <a:r>
              <a:rPr lang="en-US" dirty="0" smtClean="0"/>
              <a:t>Retiming</a:t>
            </a:r>
          </a:p>
          <a:p>
            <a:pPr lvl="1"/>
            <a:r>
              <a:rPr lang="en-US" dirty="0" smtClean="0"/>
              <a:t>3D Fabric with Transparent Latches</a:t>
            </a:r>
          </a:p>
          <a:p>
            <a:endParaRPr lang="en-US" dirty="0" smtClean="0"/>
          </a:p>
          <a:p>
            <a:r>
              <a:rPr lang="en-US" dirty="0" smtClean="0"/>
              <a:t>Optimization Goals</a:t>
            </a:r>
          </a:p>
          <a:p>
            <a:pPr lvl="1"/>
            <a:r>
              <a:rPr lang="en-US" dirty="0" smtClean="0"/>
              <a:t>Timing</a:t>
            </a:r>
          </a:p>
          <a:p>
            <a:pPr lvl="1"/>
            <a:r>
              <a:rPr lang="en-US" dirty="0" smtClean="0"/>
              <a:t>Congestion</a:t>
            </a:r>
          </a:p>
        </p:txBody>
      </p:sp>
      <p:sp>
        <p:nvSpPr>
          <p:cNvPr id="3" name="Title 2"/>
          <p:cNvSpPr>
            <a:spLocks noGrp="1"/>
          </p:cNvSpPr>
          <p:nvPr>
            <p:ph type="title"/>
          </p:nvPr>
        </p:nvSpPr>
        <p:spPr/>
        <p:txBody>
          <a:bodyPr/>
          <a:lstStyle/>
          <a:p>
            <a:r>
              <a:rPr lang="en-US" dirty="0" smtClean="0"/>
              <a:t>Why not SAT?</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SMT Formulation of Timing Constraints</a:t>
            </a:r>
          </a:p>
          <a:p>
            <a:r>
              <a:rPr lang="en-US" dirty="0" smtClean="0"/>
              <a:t>Practicality</a:t>
            </a:r>
          </a:p>
          <a:p>
            <a:pPr lvl="1"/>
            <a:r>
              <a:rPr lang="en-US" dirty="0" smtClean="0"/>
              <a:t>Domain-specific variable selection order</a:t>
            </a:r>
          </a:p>
          <a:p>
            <a:pPr lvl="1"/>
            <a:r>
              <a:rPr lang="en-US" dirty="0" smtClean="0"/>
              <a:t>A*-style future cost clauses</a:t>
            </a:r>
          </a:p>
          <a:p>
            <a:pPr lvl="1"/>
            <a:r>
              <a:rPr lang="en-US" dirty="0" smtClean="0"/>
              <a:t>Dynamic constraint generation</a:t>
            </a:r>
          </a:p>
        </p:txBody>
      </p:sp>
      <p:sp>
        <p:nvSpPr>
          <p:cNvPr id="3" name="Title 2"/>
          <p:cNvSpPr>
            <a:spLocks noGrp="1"/>
          </p:cNvSpPr>
          <p:nvPr>
            <p:ph type="title"/>
          </p:nvPr>
        </p:nvSpPr>
        <p:spPr/>
        <p:txBody>
          <a:bodyPr/>
          <a:lstStyle/>
          <a:p>
            <a:r>
              <a:rPr lang="en-US" dirty="0" smtClean="0"/>
              <a:t>Solutions</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chemeClr val="hlink"/>
                                      </p:to>
                                    </p:animClr>
                                  </p:childTnLst>
                                </p:cTn>
                              </p:par>
                              <p:par>
                                <p:cTn id="7" presetID="3" presetClass="emph" presetSubtype="2" fill="hold" nodeType="withEffect">
                                  <p:stCondLst>
                                    <p:cond delay="0"/>
                                  </p:stCondLst>
                                  <p:childTnLst>
                                    <p:animClr clrSpc="rgb" dir="cw">
                                      <p:cBhvr override="childStyle">
                                        <p:cTn id="8" dur="500" fill="hold"/>
                                        <p:tgtEl>
                                          <p:spTgt spid="2">
                                            <p:txEl>
                                              <p:pRg st="4" end="4"/>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219200" y="1676400"/>
            <a:ext cx="3048000" cy="4572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41" name="Rectangle 40"/>
          <p:cNvSpPr/>
          <p:nvPr/>
        </p:nvSpPr>
        <p:spPr bwMode="auto">
          <a:xfrm>
            <a:off x="1219200" y="1295400"/>
            <a:ext cx="3048000" cy="381000"/>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Arial" charset="0"/>
              </a:rPr>
              <a:t>Netlist</a:t>
            </a:r>
            <a:r>
              <a:rPr kumimoji="0" lang="en-US" sz="2000" b="0" i="0" u="none" strike="noStrike" cap="none" normalizeH="0" baseline="0" dirty="0" smtClean="0">
                <a:ln>
                  <a:noFill/>
                </a:ln>
                <a:solidFill>
                  <a:schemeClr val="tx1"/>
                </a:solidFill>
                <a:effectLst/>
                <a:latin typeface="Arial" charset="0"/>
                <a:cs typeface="Arial" charset="0"/>
              </a:rPr>
              <a:t> Comps</a:t>
            </a:r>
            <a:endParaRPr kumimoji="0" lang="en-US" sz="3200" b="0" i="0" u="none" strike="noStrike" cap="none" normalizeH="0" baseline="0" dirty="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Placement Variables</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14</a:t>
            </a:fld>
            <a:endParaRPr lang="en-US" dirty="0"/>
          </a:p>
        </p:txBody>
      </p:sp>
      <p:cxnSp>
        <p:nvCxnSpPr>
          <p:cNvPr id="13" name="Straight Connector 12"/>
          <p:cNvCxnSpPr/>
          <p:nvPr/>
        </p:nvCxnSpPr>
        <p:spPr>
          <a:xfrm>
            <a:off x="1219200" y="2057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1219200" y="2438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1219200" y="2819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1219200" y="3200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219200" y="3581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18" name="Straight Connector 17"/>
          <p:cNvCxnSpPr>
            <a:endCxn id="5" idx="3"/>
          </p:cNvCxnSpPr>
          <p:nvPr/>
        </p:nvCxnSpPr>
        <p:spPr>
          <a:xfrm>
            <a:off x="1219200" y="3962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219200" y="4343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600200" y="1676400"/>
            <a:ext cx="0" cy="4572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981200" y="1676400"/>
            <a:ext cx="0" cy="4572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2362200" y="1676400"/>
            <a:ext cx="0" cy="4572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5" name="Straight Connector 24"/>
          <p:cNvCxnSpPr>
            <a:stCxn id="41" idx="2"/>
          </p:cNvCxnSpPr>
          <p:nvPr/>
        </p:nvCxnSpPr>
        <p:spPr>
          <a:xfrm>
            <a:off x="2743200" y="1676400"/>
            <a:ext cx="0" cy="4572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3124200" y="1676400"/>
            <a:ext cx="0" cy="4572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3505200" y="1676400"/>
            <a:ext cx="0" cy="4572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3886200" y="1676400"/>
            <a:ext cx="0" cy="4572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1219200" y="4724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1219200" y="5105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1219200" y="5486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219200" y="58674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sp>
        <p:nvSpPr>
          <p:cNvPr id="42" name="Rectangle 41"/>
          <p:cNvSpPr/>
          <p:nvPr/>
        </p:nvSpPr>
        <p:spPr bwMode="auto">
          <a:xfrm>
            <a:off x="838200" y="1676400"/>
            <a:ext cx="381000" cy="4572000"/>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Arial" charset="0"/>
                <a:cs typeface="Arial" charset="0"/>
              </a:rPr>
              <a:t>Fabric </a:t>
            </a:r>
            <a:r>
              <a:rPr kumimoji="0" lang="en-US" sz="2000" b="0" i="0" u="none" strike="noStrike" cap="none" normalizeH="0" baseline="0" dirty="0" smtClean="0">
                <a:ln>
                  <a:noFill/>
                </a:ln>
                <a:solidFill>
                  <a:schemeClr val="tx1"/>
                </a:solidFill>
                <a:effectLst/>
                <a:latin typeface="Arial" charset="0"/>
                <a:cs typeface="Arial" charset="0"/>
              </a:rPr>
              <a:t>Sites</a:t>
            </a:r>
            <a:endParaRPr kumimoji="0" lang="en-US" sz="3200" b="0" i="0" u="none" strike="noStrike" cap="none" normalizeH="0" baseline="0" dirty="0" smtClean="0">
              <a:ln>
                <a:noFill/>
              </a:ln>
              <a:solidFill>
                <a:schemeClr val="tx1"/>
              </a:solidFill>
              <a:effectLst/>
              <a:latin typeface="Arial" charset="0"/>
              <a:cs typeface="Arial" charset="0"/>
            </a:endParaRPr>
          </a:p>
        </p:txBody>
      </p:sp>
      <p:sp>
        <p:nvSpPr>
          <p:cNvPr id="44" name="TextBox 43"/>
          <p:cNvSpPr txBox="1"/>
          <p:nvPr/>
        </p:nvSpPr>
        <p:spPr>
          <a:xfrm>
            <a:off x="3505200" y="1371600"/>
            <a:ext cx="381000" cy="369332"/>
          </a:xfrm>
          <a:prstGeom prst="rect">
            <a:avLst/>
          </a:prstGeom>
          <a:noFill/>
        </p:spPr>
        <p:txBody>
          <a:bodyPr wrap="square" rtlCol="0">
            <a:spAutoFit/>
          </a:bodyPr>
          <a:lstStyle/>
          <a:p>
            <a:pPr algn="ctr"/>
            <a:r>
              <a:rPr lang="en-US" sz="1800" dirty="0" smtClean="0"/>
              <a:t>A</a:t>
            </a:r>
            <a:endParaRPr lang="en-US" sz="1800" dirty="0"/>
          </a:p>
        </p:txBody>
      </p:sp>
      <p:grpSp>
        <p:nvGrpSpPr>
          <p:cNvPr id="33" name="Group 32"/>
          <p:cNvGrpSpPr/>
          <p:nvPr/>
        </p:nvGrpSpPr>
        <p:grpSpPr>
          <a:xfrm>
            <a:off x="1295400" y="1524000"/>
            <a:ext cx="5892507" cy="4648200"/>
            <a:chOff x="1295400" y="1524000"/>
            <a:chExt cx="5892507" cy="4648200"/>
          </a:xfrm>
        </p:grpSpPr>
        <p:sp>
          <p:nvSpPr>
            <p:cNvPr id="34" name="TextBox 33"/>
            <p:cNvSpPr txBox="1"/>
            <p:nvPr/>
          </p:nvSpPr>
          <p:spPr>
            <a:xfrm>
              <a:off x="4953000" y="1524000"/>
              <a:ext cx="2234907" cy="584775"/>
            </a:xfrm>
            <a:prstGeom prst="rect">
              <a:avLst/>
            </a:prstGeom>
            <a:noFill/>
          </p:spPr>
          <p:txBody>
            <a:bodyPr wrap="none" rtlCol="0">
              <a:spAutoFit/>
            </a:bodyPr>
            <a:lstStyle/>
            <a:p>
              <a:r>
                <a:rPr lang="en-US" dirty="0" err="1" smtClean="0">
                  <a:solidFill>
                    <a:schemeClr val="accent1"/>
                  </a:solidFill>
                </a:rPr>
                <a:t>exactlyOne</a:t>
              </a:r>
              <a:endParaRPr lang="en-US" dirty="0">
                <a:solidFill>
                  <a:schemeClr val="accent1"/>
                </a:solidFill>
              </a:endParaRPr>
            </a:p>
          </p:txBody>
        </p:sp>
        <p:sp>
          <p:nvSpPr>
            <p:cNvPr id="35" name="Rounded Rectangle 34"/>
            <p:cNvSpPr/>
            <p:nvPr/>
          </p:nvSpPr>
          <p:spPr bwMode="auto">
            <a:xfrm>
              <a:off x="3581400" y="1752600"/>
              <a:ext cx="228600" cy="44196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cxnSp>
          <p:nvCxnSpPr>
            <p:cNvPr id="36" name="Straight Arrow Connector 35"/>
            <p:cNvCxnSpPr/>
            <p:nvPr/>
          </p:nvCxnSpPr>
          <p:spPr>
            <a:xfrm flipH="1">
              <a:off x="3810000" y="1828800"/>
              <a:ext cx="1143000" cy="76200"/>
            </a:xfrm>
            <a:prstGeom prst="straightConnector1">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7" name="Rounded Rectangle 36"/>
            <p:cNvSpPr/>
            <p:nvPr/>
          </p:nvSpPr>
          <p:spPr bwMode="auto">
            <a:xfrm>
              <a:off x="1295400" y="2514600"/>
              <a:ext cx="2895600" cy="2286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38" name="TextBox 37"/>
            <p:cNvSpPr txBox="1"/>
            <p:nvPr/>
          </p:nvSpPr>
          <p:spPr>
            <a:xfrm>
              <a:off x="4953000" y="2691825"/>
              <a:ext cx="2188420" cy="584775"/>
            </a:xfrm>
            <a:prstGeom prst="rect">
              <a:avLst/>
            </a:prstGeom>
            <a:noFill/>
          </p:spPr>
          <p:txBody>
            <a:bodyPr wrap="none" rtlCol="0">
              <a:spAutoFit/>
            </a:bodyPr>
            <a:lstStyle/>
            <a:p>
              <a:r>
                <a:rPr lang="en-US" dirty="0" err="1" smtClean="0">
                  <a:solidFill>
                    <a:schemeClr val="accent5">
                      <a:lumMod val="75000"/>
                    </a:schemeClr>
                  </a:solidFill>
                </a:rPr>
                <a:t>atMostOne</a:t>
              </a:r>
              <a:endParaRPr lang="en-US" dirty="0">
                <a:solidFill>
                  <a:schemeClr val="accent5">
                    <a:lumMod val="75000"/>
                  </a:schemeClr>
                </a:solidFill>
              </a:endParaRPr>
            </a:p>
          </p:txBody>
        </p:sp>
        <p:cxnSp>
          <p:nvCxnSpPr>
            <p:cNvPr id="39" name="Straight Arrow Connector 38"/>
            <p:cNvCxnSpPr>
              <a:stCxn id="38" idx="1"/>
              <a:endCxn id="37" idx="3"/>
            </p:cNvCxnSpPr>
            <p:nvPr/>
          </p:nvCxnSpPr>
          <p:spPr>
            <a:xfrm flipH="1" flipV="1">
              <a:off x="4191000" y="2628900"/>
              <a:ext cx="762000" cy="355313"/>
            </a:xfrm>
            <a:prstGeom prst="straightConnector1">
              <a:avLst/>
            </a:prstGeom>
            <a:ln w="38100">
              <a:headEnd type="none" w="med" len="med"/>
              <a:tailEnd type="triangle" w="med" len="med"/>
            </a:ln>
          </p:spPr>
          <p:style>
            <a:lnRef idx="3">
              <a:schemeClr val="accent5"/>
            </a:lnRef>
            <a:fillRef idx="0">
              <a:schemeClr val="accent5"/>
            </a:fillRef>
            <a:effectRef idx="2">
              <a:schemeClr val="accent5"/>
            </a:effectRef>
            <a:fontRef idx="minor">
              <a:schemeClr val="tx1"/>
            </a:fontRef>
          </p:style>
        </p:cxnSp>
      </p:grpSp>
      <p:cxnSp>
        <p:nvCxnSpPr>
          <p:cNvPr id="47" name="Straight Connector 46"/>
          <p:cNvCxnSpPr/>
          <p:nvPr/>
        </p:nvCxnSpPr>
        <p:spPr>
          <a:xfrm>
            <a:off x="3701142" y="1752600"/>
            <a:ext cx="0" cy="762000"/>
          </a:xfrm>
          <a:prstGeom prst="line">
            <a:avLst/>
          </a:prstGeom>
          <a:ln>
            <a:solidFill>
              <a:schemeClr val="accent5"/>
            </a:solidFill>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3450772" y="2397518"/>
            <a:ext cx="540533" cy="400110"/>
          </a:xfrm>
          <a:prstGeom prst="rect">
            <a:avLst/>
          </a:prstGeom>
        </p:spPr>
        <p:txBody>
          <a:bodyPr wrap="none">
            <a:spAutoFit/>
          </a:bodyPr>
          <a:lstStyle/>
          <a:p>
            <a:r>
              <a:rPr lang="en-US" sz="2000" dirty="0" err="1" smtClean="0"/>
              <a:t>v</a:t>
            </a:r>
            <a:r>
              <a:rPr lang="en-US" sz="2000" baseline="-25000" dirty="0" err="1" smtClean="0"/>
              <a:t>AX</a:t>
            </a:r>
            <a:endParaRPr lang="en-US" sz="2000" dirty="0"/>
          </a:p>
        </p:txBody>
      </p:sp>
      <p:cxnSp>
        <p:nvCxnSpPr>
          <p:cNvPr id="50" name="Straight Connector 49"/>
          <p:cNvCxnSpPr/>
          <p:nvPr/>
        </p:nvCxnSpPr>
        <p:spPr>
          <a:xfrm>
            <a:off x="1295400" y="2645228"/>
            <a:ext cx="21336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5" name="TextBox 44"/>
          <p:cNvSpPr txBox="1"/>
          <p:nvPr/>
        </p:nvSpPr>
        <p:spPr>
          <a:xfrm>
            <a:off x="914400" y="2438400"/>
            <a:ext cx="381000" cy="369332"/>
          </a:xfrm>
          <a:prstGeom prst="rect">
            <a:avLst/>
          </a:prstGeom>
          <a:noFill/>
        </p:spPr>
        <p:txBody>
          <a:bodyPr wrap="square" rtlCol="0">
            <a:spAutoFit/>
          </a:bodyPr>
          <a:lstStyle/>
          <a:p>
            <a:pPr algn="ctr"/>
            <a:r>
              <a:rPr lang="en-US" sz="1800" dirty="0" smtClean="0"/>
              <a:t>X</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Placement Delays</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15</a:t>
            </a:fld>
            <a:endParaRPr lang="en-US" dirty="0"/>
          </a:p>
        </p:txBody>
      </p:sp>
      <p:grpSp>
        <p:nvGrpSpPr>
          <p:cNvPr id="6" name="Group 5"/>
          <p:cNvGrpSpPr/>
          <p:nvPr/>
        </p:nvGrpSpPr>
        <p:grpSpPr>
          <a:xfrm>
            <a:off x="838200" y="1371600"/>
            <a:ext cx="4648200" cy="1905000"/>
            <a:chOff x="3352800" y="4495800"/>
            <a:chExt cx="4648200" cy="1905000"/>
          </a:xfrm>
        </p:grpSpPr>
        <p:cxnSp>
          <p:nvCxnSpPr>
            <p:cNvPr id="7" name="Straight Arrow Connector 6"/>
            <p:cNvCxnSpPr>
              <a:stCxn id="32" idx="3"/>
              <a:endCxn id="23" idx="1"/>
            </p:cNvCxnSpPr>
            <p:nvPr/>
          </p:nvCxnSpPr>
          <p:spPr>
            <a:xfrm>
              <a:off x="3733800" y="4876800"/>
              <a:ext cx="609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23" idx="3"/>
            </p:cNvCxnSpPr>
            <p:nvPr/>
          </p:nvCxnSpPr>
          <p:spPr>
            <a:xfrm>
              <a:off x="4876800" y="4876800"/>
              <a:ext cx="14478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105400" y="4876800"/>
              <a:ext cx="0" cy="914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5105400" y="5791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24" idx="3"/>
              <a:endCxn id="30" idx="1"/>
            </p:cNvCxnSpPr>
            <p:nvPr/>
          </p:nvCxnSpPr>
          <p:spPr>
            <a:xfrm>
              <a:off x="6858000" y="4953000"/>
              <a:ext cx="762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25" idx="3"/>
              <a:endCxn id="28" idx="1"/>
            </p:cNvCxnSpPr>
            <p:nvPr/>
          </p:nvCxnSpPr>
          <p:spPr>
            <a:xfrm>
              <a:off x="5867400" y="5867400"/>
              <a:ext cx="1143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5105400" y="6400800"/>
              <a:ext cx="2590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5105400" y="59436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105400" y="5943600"/>
              <a:ext cx="0" cy="457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7696200" y="5867400"/>
              <a:ext cx="0" cy="533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8" idx="3"/>
            </p:cNvCxnSpPr>
            <p:nvPr/>
          </p:nvCxnSpPr>
          <p:spPr>
            <a:xfrm>
              <a:off x="7391400" y="5867400"/>
              <a:ext cx="304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6096000" y="5029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6096000" y="5029200"/>
              <a:ext cx="0" cy="838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Oval 19"/>
            <p:cNvSpPr/>
            <p:nvPr/>
          </p:nvSpPr>
          <p:spPr bwMode="auto">
            <a:xfrm>
              <a:off x="5068720" y="48372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6056480" y="58278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22" name="Group 78"/>
            <p:cNvGrpSpPr/>
            <p:nvPr/>
          </p:nvGrpSpPr>
          <p:grpSpPr>
            <a:xfrm>
              <a:off x="3352800" y="4495800"/>
              <a:ext cx="381000" cy="762000"/>
              <a:chOff x="3352800" y="4495800"/>
              <a:chExt cx="381000" cy="762000"/>
            </a:xfrm>
          </p:grpSpPr>
          <p:sp>
            <p:nvSpPr>
              <p:cNvPr id="32" name="Rectangle 31"/>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A</a:t>
                </a:r>
              </a:p>
            </p:txBody>
          </p:sp>
          <p:sp>
            <p:nvSpPr>
              <p:cNvPr id="33" name="Isosceles Triangle 32"/>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23" name="Rectangle 22"/>
            <p:cNvSpPr/>
            <p:nvPr/>
          </p:nvSpPr>
          <p:spPr bwMode="auto">
            <a:xfrm>
              <a:off x="4343400" y="46482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B</a:t>
              </a:r>
            </a:p>
          </p:txBody>
        </p:sp>
        <p:sp>
          <p:nvSpPr>
            <p:cNvPr id="24" name="Rectangle 23"/>
            <p:cNvSpPr/>
            <p:nvPr/>
          </p:nvSpPr>
          <p:spPr bwMode="auto">
            <a:xfrm>
              <a:off x="6324600" y="47244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C</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25" name="Rectangle 24"/>
            <p:cNvSpPr/>
            <p:nvPr/>
          </p:nvSpPr>
          <p:spPr bwMode="auto">
            <a:xfrm>
              <a:off x="5334000" y="56388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E</a:t>
              </a:r>
            </a:p>
          </p:txBody>
        </p:sp>
        <p:grpSp>
          <p:nvGrpSpPr>
            <p:cNvPr id="26" name="Group 89"/>
            <p:cNvGrpSpPr/>
            <p:nvPr/>
          </p:nvGrpSpPr>
          <p:grpSpPr>
            <a:xfrm>
              <a:off x="7620000" y="4572000"/>
              <a:ext cx="381000" cy="762000"/>
              <a:chOff x="3352800" y="4495800"/>
              <a:chExt cx="381000" cy="762000"/>
            </a:xfrm>
          </p:grpSpPr>
          <p:sp>
            <p:nvSpPr>
              <p:cNvPr id="30" name="Rectangle 29"/>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D</a:t>
                </a:r>
              </a:p>
            </p:txBody>
          </p:sp>
          <p:sp>
            <p:nvSpPr>
              <p:cNvPr id="31" name="Isosceles Triangle 30"/>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27" name="Group 95"/>
            <p:cNvGrpSpPr/>
            <p:nvPr/>
          </p:nvGrpSpPr>
          <p:grpSpPr>
            <a:xfrm>
              <a:off x="7010400" y="5486400"/>
              <a:ext cx="381000" cy="762000"/>
              <a:chOff x="3352800" y="4495800"/>
              <a:chExt cx="381000" cy="762000"/>
            </a:xfrm>
          </p:grpSpPr>
          <p:sp>
            <p:nvSpPr>
              <p:cNvPr id="28" name="Rectangle 27"/>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F</a:t>
                </a:r>
              </a:p>
            </p:txBody>
          </p:sp>
          <p:sp>
            <p:nvSpPr>
              <p:cNvPr id="29" name="Isosceles Triangle 28"/>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sp>
        <p:nvSpPr>
          <p:cNvPr id="34" name="Rectangle 33"/>
          <p:cNvSpPr/>
          <p:nvPr/>
        </p:nvSpPr>
        <p:spPr bwMode="auto">
          <a:xfrm>
            <a:off x="914400" y="4419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5" name="Rectangle 34"/>
          <p:cNvSpPr/>
          <p:nvPr/>
        </p:nvSpPr>
        <p:spPr bwMode="auto">
          <a:xfrm>
            <a:off x="2209800" y="4419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6" name="Rectangle 35"/>
          <p:cNvSpPr/>
          <p:nvPr/>
        </p:nvSpPr>
        <p:spPr bwMode="auto">
          <a:xfrm>
            <a:off x="3505200" y="44196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Y</a:t>
            </a:r>
          </a:p>
        </p:txBody>
      </p:sp>
      <p:sp>
        <p:nvSpPr>
          <p:cNvPr id="37" name="Rectangle 36"/>
          <p:cNvSpPr/>
          <p:nvPr/>
        </p:nvSpPr>
        <p:spPr bwMode="auto">
          <a:xfrm>
            <a:off x="4800600" y="4419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8" name="Rectangle 37"/>
          <p:cNvSpPr/>
          <p:nvPr/>
        </p:nvSpPr>
        <p:spPr bwMode="auto">
          <a:xfrm>
            <a:off x="914400" y="5257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9" name="Rectangle 38"/>
          <p:cNvSpPr/>
          <p:nvPr/>
        </p:nvSpPr>
        <p:spPr bwMode="auto">
          <a:xfrm>
            <a:off x="2209800" y="52578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X</a:t>
            </a:r>
          </a:p>
        </p:txBody>
      </p:sp>
      <p:sp>
        <p:nvSpPr>
          <p:cNvPr id="40" name="Rectangle 39"/>
          <p:cNvSpPr/>
          <p:nvPr/>
        </p:nvSpPr>
        <p:spPr bwMode="auto">
          <a:xfrm>
            <a:off x="3505200" y="5257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1" name="Rectangle 40"/>
          <p:cNvSpPr/>
          <p:nvPr/>
        </p:nvSpPr>
        <p:spPr bwMode="auto">
          <a:xfrm>
            <a:off x="4800600" y="5257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2" name="Rectangle 41"/>
          <p:cNvSpPr/>
          <p:nvPr/>
        </p:nvSpPr>
        <p:spPr bwMode="auto">
          <a:xfrm>
            <a:off x="914400" y="6096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3" name="Rectangle 42"/>
          <p:cNvSpPr/>
          <p:nvPr/>
        </p:nvSpPr>
        <p:spPr bwMode="auto">
          <a:xfrm>
            <a:off x="2209800" y="6096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4" name="Rectangle 43"/>
          <p:cNvSpPr/>
          <p:nvPr/>
        </p:nvSpPr>
        <p:spPr bwMode="auto">
          <a:xfrm>
            <a:off x="3505200" y="6096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5" name="Rectangle 44"/>
          <p:cNvSpPr/>
          <p:nvPr/>
        </p:nvSpPr>
        <p:spPr bwMode="auto">
          <a:xfrm>
            <a:off x="4800600" y="6096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6" name="Trapezoid 45"/>
          <p:cNvSpPr/>
          <p:nvPr/>
        </p:nvSpPr>
        <p:spPr>
          <a:xfrm rot="5400000">
            <a:off x="16002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47" name="Trapezoid 46"/>
          <p:cNvSpPr/>
          <p:nvPr/>
        </p:nvSpPr>
        <p:spPr>
          <a:xfrm rot="5400000">
            <a:off x="18288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48" name="Trapezoid 47"/>
          <p:cNvSpPr/>
          <p:nvPr/>
        </p:nvSpPr>
        <p:spPr>
          <a:xfrm rot="5400000">
            <a:off x="1600200"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49" name="Trapezoid 48"/>
          <p:cNvSpPr/>
          <p:nvPr/>
        </p:nvSpPr>
        <p:spPr>
          <a:xfrm rot="5400000">
            <a:off x="1828800"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0" name="Trapezoid 49"/>
          <p:cNvSpPr/>
          <p:nvPr/>
        </p:nvSpPr>
        <p:spPr>
          <a:xfrm rot="5400000">
            <a:off x="2895600"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1" name="Trapezoid 50"/>
          <p:cNvSpPr/>
          <p:nvPr/>
        </p:nvSpPr>
        <p:spPr>
          <a:xfrm rot="5400000">
            <a:off x="3124200"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2" name="Trapezoid 51"/>
          <p:cNvSpPr/>
          <p:nvPr/>
        </p:nvSpPr>
        <p:spPr>
          <a:xfrm rot="5400000">
            <a:off x="4190999"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3" name="Trapezoid 52"/>
          <p:cNvSpPr/>
          <p:nvPr/>
        </p:nvSpPr>
        <p:spPr>
          <a:xfrm rot="5400000">
            <a:off x="4419599"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4" name="Trapezoid 53"/>
          <p:cNvSpPr/>
          <p:nvPr/>
        </p:nvSpPr>
        <p:spPr>
          <a:xfrm rot="5400000">
            <a:off x="41910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5" name="Trapezoid 54"/>
          <p:cNvSpPr/>
          <p:nvPr/>
        </p:nvSpPr>
        <p:spPr>
          <a:xfrm rot="5400000">
            <a:off x="44196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6" name="Trapezoid 55"/>
          <p:cNvSpPr/>
          <p:nvPr/>
        </p:nvSpPr>
        <p:spPr>
          <a:xfrm rot="5400000">
            <a:off x="2895600" y="48768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7" name="Trapezoid 56"/>
          <p:cNvSpPr/>
          <p:nvPr/>
        </p:nvSpPr>
        <p:spPr>
          <a:xfrm rot="5400000">
            <a:off x="31242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8" name="Trapezoid 57"/>
          <p:cNvSpPr/>
          <p:nvPr/>
        </p:nvSpPr>
        <p:spPr>
          <a:xfrm rot="5400000">
            <a:off x="3048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9" name="Trapezoid 58"/>
          <p:cNvSpPr/>
          <p:nvPr/>
        </p:nvSpPr>
        <p:spPr>
          <a:xfrm rot="5400000">
            <a:off x="5334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60" name="Trapezoid 59"/>
          <p:cNvSpPr/>
          <p:nvPr/>
        </p:nvSpPr>
        <p:spPr>
          <a:xfrm rot="5400000">
            <a:off x="304800"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61" name="Trapezoid 60"/>
          <p:cNvSpPr/>
          <p:nvPr/>
        </p:nvSpPr>
        <p:spPr>
          <a:xfrm rot="5400000">
            <a:off x="533400"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62" name="Trapezoid 61"/>
          <p:cNvSpPr/>
          <p:nvPr/>
        </p:nvSpPr>
        <p:spPr>
          <a:xfrm rot="5400000">
            <a:off x="54864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63" name="Trapezoid 62"/>
          <p:cNvSpPr/>
          <p:nvPr/>
        </p:nvSpPr>
        <p:spPr>
          <a:xfrm rot="5400000">
            <a:off x="57150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64" name="Trapezoid 63"/>
          <p:cNvSpPr/>
          <p:nvPr/>
        </p:nvSpPr>
        <p:spPr>
          <a:xfrm rot="5400000">
            <a:off x="5486400"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65" name="Trapezoid 64"/>
          <p:cNvSpPr/>
          <p:nvPr/>
        </p:nvSpPr>
        <p:spPr>
          <a:xfrm rot="5400000">
            <a:off x="5715000"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cxnSp>
        <p:nvCxnSpPr>
          <p:cNvPr id="68" name="Elbow Connector 67"/>
          <p:cNvCxnSpPr>
            <a:stCxn id="56" idx="0"/>
            <a:endCxn id="36" idx="1"/>
          </p:cNvCxnSpPr>
          <p:nvPr/>
        </p:nvCxnSpPr>
        <p:spPr>
          <a:xfrm flipV="1">
            <a:off x="3124200" y="4648200"/>
            <a:ext cx="3810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69" name="Elbow Connector 68"/>
          <p:cNvCxnSpPr>
            <a:stCxn id="39" idx="3"/>
            <a:endCxn id="56" idx="2"/>
          </p:cNvCxnSpPr>
          <p:nvPr/>
        </p:nvCxnSpPr>
        <p:spPr>
          <a:xfrm flipV="1">
            <a:off x="2819400" y="4953000"/>
            <a:ext cx="152400" cy="5334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sp>
        <p:nvSpPr>
          <p:cNvPr id="80" name="TextBox 79"/>
          <p:cNvSpPr txBox="1"/>
          <p:nvPr/>
        </p:nvSpPr>
        <p:spPr>
          <a:xfrm>
            <a:off x="2825206" y="1295400"/>
            <a:ext cx="691215" cy="461665"/>
          </a:xfrm>
          <a:prstGeom prst="rect">
            <a:avLst/>
          </a:prstGeom>
          <a:noFill/>
        </p:spPr>
        <p:txBody>
          <a:bodyPr wrap="none" rtlCol="0">
            <a:spAutoFit/>
          </a:bodyPr>
          <a:lstStyle/>
          <a:p>
            <a:r>
              <a:rPr lang="en-US" sz="2400" dirty="0" smtClean="0"/>
              <a:t>D</a:t>
            </a:r>
            <a:r>
              <a:rPr lang="en-US" sz="2400" baseline="-25000" dirty="0" smtClean="0"/>
              <a:t>BC</a:t>
            </a:r>
            <a:endParaRPr lang="en-US" sz="2400" baseline="-25000" dirty="0"/>
          </a:p>
        </p:txBody>
      </p:sp>
      <p:sp>
        <p:nvSpPr>
          <p:cNvPr id="81" name="TextBox 80"/>
          <p:cNvSpPr txBox="1"/>
          <p:nvPr/>
        </p:nvSpPr>
        <p:spPr>
          <a:xfrm>
            <a:off x="6019800" y="3189982"/>
            <a:ext cx="2669320" cy="1077218"/>
          </a:xfrm>
          <a:prstGeom prst="rect">
            <a:avLst/>
          </a:prstGeom>
          <a:noFill/>
        </p:spPr>
        <p:txBody>
          <a:bodyPr wrap="none" rtlCol="0">
            <a:spAutoFit/>
          </a:bodyPr>
          <a:lstStyle/>
          <a:p>
            <a:pPr marL="739775" indent="-739775"/>
            <a:r>
              <a:rPr lang="en-US" dirty="0" smtClean="0"/>
              <a:t>(</a:t>
            </a:r>
            <a:r>
              <a:rPr lang="en-US" dirty="0" err="1" smtClean="0"/>
              <a:t>v</a:t>
            </a:r>
            <a:r>
              <a:rPr lang="en-US" baseline="-25000" dirty="0" err="1" smtClean="0"/>
              <a:t>BX</a:t>
            </a:r>
            <a:r>
              <a:rPr lang="en-US" dirty="0" smtClean="0"/>
              <a:t> </a:t>
            </a:r>
            <a:r>
              <a:rPr lang="en-US" dirty="0" smtClean="0">
                <a:sym typeface="Symbol"/>
              </a:rPr>
              <a:t> </a:t>
            </a:r>
            <a:r>
              <a:rPr lang="en-US" dirty="0" err="1" smtClean="0">
                <a:sym typeface="Symbol"/>
              </a:rPr>
              <a:t>v</a:t>
            </a:r>
            <a:r>
              <a:rPr lang="en-US" baseline="-25000" dirty="0" err="1" smtClean="0">
                <a:sym typeface="Symbol"/>
              </a:rPr>
              <a:t>CY</a:t>
            </a:r>
            <a:r>
              <a:rPr lang="en-US" dirty="0" smtClean="0">
                <a:sym typeface="Symbol"/>
              </a:rPr>
              <a:t>) </a:t>
            </a:r>
            <a:br>
              <a:rPr lang="en-US" dirty="0" smtClean="0">
                <a:sym typeface="Symbol"/>
              </a:rPr>
            </a:br>
            <a:r>
              <a:rPr lang="en-US" dirty="0" smtClean="0">
                <a:sym typeface="Symbol"/>
              </a:rPr>
              <a:t>D</a:t>
            </a:r>
            <a:r>
              <a:rPr lang="en-US" baseline="-25000" dirty="0" smtClean="0">
                <a:sym typeface="Symbol"/>
              </a:rPr>
              <a:t>BC</a:t>
            </a:r>
            <a:r>
              <a:rPr lang="en-US" dirty="0" smtClean="0">
                <a:sym typeface="Symbol"/>
              </a:rPr>
              <a:t> = </a:t>
            </a:r>
            <a:r>
              <a:rPr lang="en-US" dirty="0" err="1" smtClean="0">
                <a:sym typeface="Symbol"/>
              </a:rPr>
              <a:t>d</a:t>
            </a:r>
            <a:r>
              <a:rPr lang="en-US" baseline="-25000" dirty="0" err="1" smtClean="0">
                <a:sym typeface="Symbol"/>
              </a:rPr>
              <a:t>XY</a:t>
            </a:r>
            <a:endParaRPr lang="en-US" baseline="-25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Timing Constraints</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16</a:t>
            </a:fld>
            <a:endParaRPr lang="en-US" dirty="0"/>
          </a:p>
        </p:txBody>
      </p:sp>
      <p:grpSp>
        <p:nvGrpSpPr>
          <p:cNvPr id="2" name="Group 5"/>
          <p:cNvGrpSpPr/>
          <p:nvPr/>
        </p:nvGrpSpPr>
        <p:grpSpPr>
          <a:xfrm>
            <a:off x="2209800" y="1447800"/>
            <a:ext cx="4648200" cy="1905000"/>
            <a:chOff x="3352800" y="4495800"/>
            <a:chExt cx="4648200" cy="1905000"/>
          </a:xfrm>
        </p:grpSpPr>
        <p:cxnSp>
          <p:nvCxnSpPr>
            <p:cNvPr id="7" name="Straight Arrow Connector 6"/>
            <p:cNvCxnSpPr>
              <a:stCxn id="32" idx="3"/>
              <a:endCxn id="23" idx="1"/>
            </p:cNvCxnSpPr>
            <p:nvPr/>
          </p:nvCxnSpPr>
          <p:spPr>
            <a:xfrm>
              <a:off x="3733800" y="4876800"/>
              <a:ext cx="609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23" idx="3"/>
            </p:cNvCxnSpPr>
            <p:nvPr/>
          </p:nvCxnSpPr>
          <p:spPr>
            <a:xfrm>
              <a:off x="4876800" y="4876800"/>
              <a:ext cx="14478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105400" y="4876800"/>
              <a:ext cx="0" cy="914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5105400" y="5791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24" idx="3"/>
              <a:endCxn id="30" idx="1"/>
            </p:cNvCxnSpPr>
            <p:nvPr/>
          </p:nvCxnSpPr>
          <p:spPr>
            <a:xfrm>
              <a:off x="6858000" y="4953000"/>
              <a:ext cx="762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25" idx="3"/>
              <a:endCxn id="28" idx="1"/>
            </p:cNvCxnSpPr>
            <p:nvPr/>
          </p:nvCxnSpPr>
          <p:spPr>
            <a:xfrm>
              <a:off x="5867400" y="5867400"/>
              <a:ext cx="1143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5105400" y="6400800"/>
              <a:ext cx="2590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5105400" y="59436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105400" y="5943600"/>
              <a:ext cx="0" cy="457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7696200" y="5867400"/>
              <a:ext cx="0" cy="533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8" idx="3"/>
            </p:cNvCxnSpPr>
            <p:nvPr/>
          </p:nvCxnSpPr>
          <p:spPr>
            <a:xfrm>
              <a:off x="7391400" y="5867400"/>
              <a:ext cx="304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6096000" y="5029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6096000" y="5029200"/>
              <a:ext cx="0" cy="838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Oval 19"/>
            <p:cNvSpPr/>
            <p:nvPr/>
          </p:nvSpPr>
          <p:spPr bwMode="auto">
            <a:xfrm>
              <a:off x="5068720" y="48372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6056480" y="58278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6" name="Group 78"/>
            <p:cNvGrpSpPr/>
            <p:nvPr/>
          </p:nvGrpSpPr>
          <p:grpSpPr>
            <a:xfrm>
              <a:off x="3352800" y="4495800"/>
              <a:ext cx="381000" cy="762000"/>
              <a:chOff x="3352800" y="4495800"/>
              <a:chExt cx="381000" cy="762000"/>
            </a:xfrm>
          </p:grpSpPr>
          <p:sp>
            <p:nvSpPr>
              <p:cNvPr id="32" name="Rectangle 31"/>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A</a:t>
                </a:r>
              </a:p>
            </p:txBody>
          </p:sp>
          <p:sp>
            <p:nvSpPr>
              <p:cNvPr id="33" name="Isosceles Triangle 32"/>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23" name="Rectangle 22"/>
            <p:cNvSpPr/>
            <p:nvPr/>
          </p:nvSpPr>
          <p:spPr bwMode="auto">
            <a:xfrm>
              <a:off x="4343400" y="46482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B</a:t>
              </a:r>
            </a:p>
          </p:txBody>
        </p:sp>
        <p:sp>
          <p:nvSpPr>
            <p:cNvPr id="24" name="Rectangle 23"/>
            <p:cNvSpPr/>
            <p:nvPr/>
          </p:nvSpPr>
          <p:spPr bwMode="auto">
            <a:xfrm>
              <a:off x="6324600" y="47244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C</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25" name="Rectangle 24"/>
            <p:cNvSpPr/>
            <p:nvPr/>
          </p:nvSpPr>
          <p:spPr bwMode="auto">
            <a:xfrm>
              <a:off x="5334000" y="56388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E</a:t>
              </a:r>
            </a:p>
          </p:txBody>
        </p:sp>
        <p:grpSp>
          <p:nvGrpSpPr>
            <p:cNvPr id="22" name="Group 89"/>
            <p:cNvGrpSpPr/>
            <p:nvPr/>
          </p:nvGrpSpPr>
          <p:grpSpPr>
            <a:xfrm>
              <a:off x="7620000" y="4572000"/>
              <a:ext cx="381000" cy="762000"/>
              <a:chOff x="3352800" y="4495800"/>
              <a:chExt cx="381000" cy="762000"/>
            </a:xfrm>
          </p:grpSpPr>
          <p:sp>
            <p:nvSpPr>
              <p:cNvPr id="30" name="Rectangle 29"/>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D</a:t>
                </a:r>
              </a:p>
            </p:txBody>
          </p:sp>
          <p:sp>
            <p:nvSpPr>
              <p:cNvPr id="31" name="Isosceles Triangle 30"/>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26" name="Group 95"/>
            <p:cNvGrpSpPr/>
            <p:nvPr/>
          </p:nvGrpSpPr>
          <p:grpSpPr>
            <a:xfrm>
              <a:off x="7010400" y="5486400"/>
              <a:ext cx="381000" cy="762000"/>
              <a:chOff x="3352800" y="4495800"/>
              <a:chExt cx="381000" cy="762000"/>
            </a:xfrm>
          </p:grpSpPr>
          <p:sp>
            <p:nvSpPr>
              <p:cNvPr id="28" name="Rectangle 27"/>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F</a:t>
                </a:r>
              </a:p>
            </p:txBody>
          </p:sp>
          <p:sp>
            <p:nvSpPr>
              <p:cNvPr id="29" name="Isosceles Triangle 28"/>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sp>
        <p:nvSpPr>
          <p:cNvPr id="80" name="TextBox 79"/>
          <p:cNvSpPr txBox="1"/>
          <p:nvPr/>
        </p:nvSpPr>
        <p:spPr>
          <a:xfrm>
            <a:off x="4196806" y="1371600"/>
            <a:ext cx="691215" cy="461665"/>
          </a:xfrm>
          <a:prstGeom prst="rect">
            <a:avLst/>
          </a:prstGeom>
          <a:noFill/>
        </p:spPr>
        <p:txBody>
          <a:bodyPr wrap="none" rtlCol="0">
            <a:spAutoFit/>
          </a:bodyPr>
          <a:lstStyle/>
          <a:p>
            <a:r>
              <a:rPr lang="en-US" sz="2400" dirty="0" smtClean="0"/>
              <a:t>D</a:t>
            </a:r>
            <a:r>
              <a:rPr lang="en-US" sz="2400" baseline="-25000" dirty="0" smtClean="0"/>
              <a:t>BC</a:t>
            </a:r>
            <a:endParaRPr lang="en-US" sz="2400" baseline="-25000" dirty="0"/>
          </a:p>
        </p:txBody>
      </p:sp>
      <p:sp>
        <p:nvSpPr>
          <p:cNvPr id="82" name="TextBox 81"/>
          <p:cNvSpPr txBox="1"/>
          <p:nvPr/>
        </p:nvSpPr>
        <p:spPr>
          <a:xfrm>
            <a:off x="2585385" y="1371600"/>
            <a:ext cx="679994" cy="461665"/>
          </a:xfrm>
          <a:prstGeom prst="rect">
            <a:avLst/>
          </a:prstGeom>
          <a:noFill/>
        </p:spPr>
        <p:txBody>
          <a:bodyPr wrap="none" rtlCol="0">
            <a:spAutoFit/>
          </a:bodyPr>
          <a:lstStyle/>
          <a:p>
            <a:r>
              <a:rPr lang="en-US" sz="2400" dirty="0" smtClean="0"/>
              <a:t>D</a:t>
            </a:r>
            <a:r>
              <a:rPr lang="en-US" sz="2400" baseline="-25000" dirty="0" smtClean="0"/>
              <a:t>AB</a:t>
            </a:r>
            <a:endParaRPr lang="en-US" sz="2400" baseline="-25000" dirty="0"/>
          </a:p>
        </p:txBody>
      </p:sp>
      <p:sp>
        <p:nvSpPr>
          <p:cNvPr id="83" name="TextBox 82"/>
          <p:cNvSpPr txBox="1"/>
          <p:nvPr/>
        </p:nvSpPr>
        <p:spPr>
          <a:xfrm>
            <a:off x="5715000" y="1443335"/>
            <a:ext cx="702436" cy="461665"/>
          </a:xfrm>
          <a:prstGeom prst="rect">
            <a:avLst/>
          </a:prstGeom>
          <a:noFill/>
        </p:spPr>
        <p:txBody>
          <a:bodyPr wrap="none" rtlCol="0">
            <a:spAutoFit/>
          </a:bodyPr>
          <a:lstStyle/>
          <a:p>
            <a:r>
              <a:rPr lang="en-US" sz="2400" dirty="0" smtClean="0"/>
              <a:t>D</a:t>
            </a:r>
            <a:r>
              <a:rPr lang="en-US" sz="2400" baseline="-25000" dirty="0" smtClean="0"/>
              <a:t>CD</a:t>
            </a:r>
            <a:endParaRPr lang="en-US" sz="2400" baseline="-25000" dirty="0"/>
          </a:p>
        </p:txBody>
      </p:sp>
      <p:sp>
        <p:nvSpPr>
          <p:cNvPr id="84" name="TextBox 83"/>
          <p:cNvSpPr txBox="1"/>
          <p:nvPr/>
        </p:nvSpPr>
        <p:spPr>
          <a:xfrm>
            <a:off x="3276600" y="2205335"/>
            <a:ext cx="679994" cy="461665"/>
          </a:xfrm>
          <a:prstGeom prst="rect">
            <a:avLst/>
          </a:prstGeom>
          <a:noFill/>
        </p:spPr>
        <p:txBody>
          <a:bodyPr wrap="none" rtlCol="0">
            <a:spAutoFit/>
          </a:bodyPr>
          <a:lstStyle/>
          <a:p>
            <a:r>
              <a:rPr lang="en-US" sz="2400" dirty="0" smtClean="0"/>
              <a:t>D</a:t>
            </a:r>
            <a:r>
              <a:rPr lang="en-US" sz="2400" baseline="-25000" dirty="0" smtClean="0"/>
              <a:t>BE</a:t>
            </a:r>
            <a:endParaRPr lang="en-US" sz="2400" baseline="-25000" dirty="0"/>
          </a:p>
        </p:txBody>
      </p:sp>
      <p:sp>
        <p:nvSpPr>
          <p:cNvPr id="85" name="TextBox 84"/>
          <p:cNvSpPr txBox="1"/>
          <p:nvPr/>
        </p:nvSpPr>
        <p:spPr>
          <a:xfrm>
            <a:off x="4337985" y="1981200"/>
            <a:ext cx="691215" cy="461665"/>
          </a:xfrm>
          <a:prstGeom prst="rect">
            <a:avLst/>
          </a:prstGeom>
          <a:noFill/>
        </p:spPr>
        <p:txBody>
          <a:bodyPr wrap="none" rtlCol="0">
            <a:spAutoFit/>
          </a:bodyPr>
          <a:lstStyle/>
          <a:p>
            <a:r>
              <a:rPr lang="en-US" sz="2400" dirty="0" smtClean="0"/>
              <a:t>D</a:t>
            </a:r>
            <a:r>
              <a:rPr lang="en-US" sz="2400" baseline="-25000" dirty="0" smtClean="0"/>
              <a:t>EC</a:t>
            </a:r>
            <a:endParaRPr lang="en-US" sz="2400" baseline="-25000" dirty="0"/>
          </a:p>
        </p:txBody>
      </p:sp>
      <p:sp>
        <p:nvSpPr>
          <p:cNvPr id="86" name="TextBox 85"/>
          <p:cNvSpPr txBox="1"/>
          <p:nvPr/>
        </p:nvSpPr>
        <p:spPr>
          <a:xfrm>
            <a:off x="5181600" y="2357735"/>
            <a:ext cx="668773" cy="461665"/>
          </a:xfrm>
          <a:prstGeom prst="rect">
            <a:avLst/>
          </a:prstGeom>
          <a:noFill/>
        </p:spPr>
        <p:txBody>
          <a:bodyPr wrap="none" rtlCol="0">
            <a:spAutoFit/>
          </a:bodyPr>
          <a:lstStyle/>
          <a:p>
            <a:r>
              <a:rPr lang="en-US" sz="2400" dirty="0" smtClean="0"/>
              <a:t>D</a:t>
            </a:r>
            <a:r>
              <a:rPr lang="en-US" sz="2400" baseline="-25000" dirty="0" smtClean="0"/>
              <a:t>EF</a:t>
            </a:r>
            <a:endParaRPr lang="en-US" sz="2400" baseline="-25000" dirty="0"/>
          </a:p>
        </p:txBody>
      </p:sp>
      <p:sp>
        <p:nvSpPr>
          <p:cNvPr id="87" name="TextBox 86"/>
          <p:cNvSpPr txBox="1"/>
          <p:nvPr/>
        </p:nvSpPr>
        <p:spPr>
          <a:xfrm>
            <a:off x="4893827" y="3276600"/>
            <a:ext cx="668773" cy="461665"/>
          </a:xfrm>
          <a:prstGeom prst="rect">
            <a:avLst/>
          </a:prstGeom>
          <a:noFill/>
        </p:spPr>
        <p:txBody>
          <a:bodyPr wrap="none" rtlCol="0">
            <a:spAutoFit/>
          </a:bodyPr>
          <a:lstStyle/>
          <a:p>
            <a:r>
              <a:rPr lang="en-US" sz="2400" dirty="0" smtClean="0"/>
              <a:t>D</a:t>
            </a:r>
            <a:r>
              <a:rPr lang="en-US" sz="2400" baseline="-25000" dirty="0" smtClean="0"/>
              <a:t>FE</a:t>
            </a:r>
            <a:endParaRPr lang="en-US" sz="2400" baseline="-25000" dirty="0"/>
          </a:p>
        </p:txBody>
      </p:sp>
      <p:graphicFrame>
        <p:nvGraphicFramePr>
          <p:cNvPr id="75" name="Table 74"/>
          <p:cNvGraphicFramePr>
            <a:graphicFrameLocks noGrp="1"/>
          </p:cNvGraphicFramePr>
          <p:nvPr/>
        </p:nvGraphicFramePr>
        <p:xfrm>
          <a:off x="2133600" y="4099560"/>
          <a:ext cx="4953000"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5400"/>
                <a:gridCol w="3657600"/>
              </a:tblGrid>
              <a:tr h="370840">
                <a:tc>
                  <a:txBody>
                    <a:bodyPr/>
                    <a:lstStyle/>
                    <a:p>
                      <a:r>
                        <a:rPr lang="en-US" dirty="0" smtClean="0"/>
                        <a:t>Path</a:t>
                      </a:r>
                      <a:endParaRPr lang="en-US" dirty="0"/>
                    </a:p>
                  </a:txBody>
                  <a:tcPr/>
                </a:tc>
                <a:tc>
                  <a:txBody>
                    <a:bodyPr/>
                    <a:lstStyle/>
                    <a:p>
                      <a:r>
                        <a:rPr lang="en-US" dirty="0" smtClean="0"/>
                        <a:t>Constraint</a:t>
                      </a:r>
                      <a:endParaRPr lang="en-US" dirty="0"/>
                    </a:p>
                  </a:txBody>
                  <a:tcPr/>
                </a:tc>
              </a:tr>
              <a:tr h="370840">
                <a:tc>
                  <a:txBody>
                    <a:bodyPr/>
                    <a:lstStyle/>
                    <a:p>
                      <a:r>
                        <a:rPr lang="en-US" dirty="0" smtClean="0"/>
                        <a:t>ABCD</a:t>
                      </a:r>
                      <a:endParaRPr lang="en-US" dirty="0"/>
                    </a:p>
                  </a:txBody>
                  <a:tcPr/>
                </a:tc>
                <a:tc>
                  <a:txBody>
                    <a:bodyPr/>
                    <a:lstStyle/>
                    <a:p>
                      <a:r>
                        <a:rPr lang="en-US" dirty="0" smtClean="0"/>
                        <a:t>D</a:t>
                      </a:r>
                      <a:r>
                        <a:rPr lang="en-US" baseline="-25000" dirty="0" smtClean="0"/>
                        <a:t>AB</a:t>
                      </a:r>
                      <a:r>
                        <a:rPr lang="en-US" dirty="0" smtClean="0"/>
                        <a:t> + D</a:t>
                      </a:r>
                      <a:r>
                        <a:rPr lang="en-US" baseline="-25000" dirty="0" smtClean="0"/>
                        <a:t>BC</a:t>
                      </a:r>
                      <a:r>
                        <a:rPr lang="en-US" dirty="0" smtClean="0"/>
                        <a:t> + D</a:t>
                      </a:r>
                      <a:r>
                        <a:rPr lang="en-US" baseline="-25000" dirty="0" smtClean="0"/>
                        <a:t>CD</a:t>
                      </a:r>
                      <a:r>
                        <a:rPr lang="en-US" dirty="0" smtClean="0"/>
                        <a:t> ≤ </a:t>
                      </a:r>
                      <a:r>
                        <a:rPr lang="en-US" b="1" dirty="0" smtClean="0">
                          <a:sym typeface="Symbol"/>
                        </a:rPr>
                        <a:t></a:t>
                      </a:r>
                      <a:endParaRPr lang="en-US" b="1" dirty="0"/>
                    </a:p>
                  </a:txBody>
                  <a:tcPr/>
                </a:tc>
              </a:tr>
              <a:tr h="370840">
                <a:tc>
                  <a:txBody>
                    <a:bodyPr/>
                    <a:lstStyle/>
                    <a:p>
                      <a:r>
                        <a:rPr lang="en-US" dirty="0" smtClean="0"/>
                        <a:t>ABECD</a:t>
                      </a:r>
                      <a:endParaRPr lang="en-US" dirty="0"/>
                    </a:p>
                  </a:txBody>
                  <a:tcPr/>
                </a:tc>
                <a:tc>
                  <a:txBody>
                    <a:bodyPr/>
                    <a:lstStyle/>
                    <a:p>
                      <a:r>
                        <a:rPr lang="en-US" dirty="0" smtClean="0"/>
                        <a:t>D</a:t>
                      </a:r>
                      <a:r>
                        <a:rPr lang="en-US" baseline="-25000" dirty="0" smtClean="0"/>
                        <a:t>AB</a:t>
                      </a:r>
                      <a:r>
                        <a:rPr lang="en-US" dirty="0" smtClean="0"/>
                        <a:t> + D</a:t>
                      </a:r>
                      <a:r>
                        <a:rPr lang="en-US" baseline="-25000" dirty="0" smtClean="0"/>
                        <a:t>BE</a:t>
                      </a:r>
                      <a:r>
                        <a:rPr lang="en-US" dirty="0" smtClean="0"/>
                        <a:t> + D</a:t>
                      </a:r>
                      <a:r>
                        <a:rPr lang="en-US" baseline="-25000" dirty="0" smtClean="0"/>
                        <a:t>EC</a:t>
                      </a:r>
                      <a:r>
                        <a:rPr lang="en-US" dirty="0" smtClean="0"/>
                        <a:t> + D</a:t>
                      </a:r>
                      <a:r>
                        <a:rPr lang="en-US" baseline="-25000" dirty="0" smtClean="0"/>
                        <a:t>CD</a:t>
                      </a:r>
                      <a:r>
                        <a:rPr lang="en-US" dirty="0" smtClean="0"/>
                        <a:t> ≤ </a:t>
                      </a:r>
                      <a:r>
                        <a:rPr lang="en-US" b="1" dirty="0" smtClean="0">
                          <a:sym typeface="Symbol"/>
                        </a:rPr>
                        <a:t></a:t>
                      </a:r>
                      <a:endParaRPr lang="en-US" b="1" dirty="0"/>
                    </a:p>
                  </a:txBody>
                  <a:tcPr/>
                </a:tc>
              </a:tr>
              <a:tr h="370840">
                <a:tc>
                  <a:txBody>
                    <a:bodyPr/>
                    <a:lstStyle/>
                    <a:p>
                      <a:r>
                        <a:rPr lang="en-US" dirty="0" smtClean="0"/>
                        <a:t>ABEF</a:t>
                      </a:r>
                      <a:endParaRPr lang="en-US" dirty="0"/>
                    </a:p>
                  </a:txBody>
                  <a:tcPr/>
                </a:tc>
                <a:tc>
                  <a:txBody>
                    <a:bodyPr/>
                    <a:lstStyle/>
                    <a:p>
                      <a:r>
                        <a:rPr lang="en-US" dirty="0" smtClean="0"/>
                        <a:t>D</a:t>
                      </a:r>
                      <a:r>
                        <a:rPr lang="en-US" baseline="-25000" dirty="0" smtClean="0"/>
                        <a:t>AB</a:t>
                      </a:r>
                      <a:r>
                        <a:rPr lang="en-US" dirty="0" smtClean="0"/>
                        <a:t> + D</a:t>
                      </a:r>
                      <a:r>
                        <a:rPr lang="en-US" baseline="-25000" dirty="0" smtClean="0"/>
                        <a:t>BE</a:t>
                      </a:r>
                      <a:r>
                        <a:rPr lang="en-US" dirty="0" smtClean="0"/>
                        <a:t> + D</a:t>
                      </a:r>
                      <a:r>
                        <a:rPr lang="en-US" baseline="-25000" dirty="0" smtClean="0"/>
                        <a:t>EF</a:t>
                      </a:r>
                      <a:r>
                        <a:rPr lang="en-US" dirty="0" smtClean="0"/>
                        <a:t> ≤ </a:t>
                      </a:r>
                      <a:r>
                        <a:rPr lang="en-US" b="1" dirty="0" smtClean="0">
                          <a:sym typeface="Symbol"/>
                        </a:rPr>
                        <a:t></a:t>
                      </a:r>
                      <a:endParaRPr lang="en-US" b="1" dirty="0"/>
                    </a:p>
                  </a:txBody>
                  <a:tcPr/>
                </a:tc>
              </a:tr>
              <a:tr h="370840">
                <a:tc>
                  <a:txBody>
                    <a:bodyPr/>
                    <a:lstStyle/>
                    <a:p>
                      <a:r>
                        <a:rPr lang="en-US" dirty="0" smtClean="0"/>
                        <a:t>FEF</a:t>
                      </a:r>
                      <a:endParaRPr lang="en-US" dirty="0"/>
                    </a:p>
                  </a:txBody>
                  <a:tcPr/>
                </a:tc>
                <a:tc>
                  <a:txBody>
                    <a:bodyPr/>
                    <a:lstStyle/>
                    <a:p>
                      <a:r>
                        <a:rPr lang="en-US" dirty="0" smtClean="0"/>
                        <a:t>D</a:t>
                      </a:r>
                      <a:r>
                        <a:rPr lang="en-US" baseline="-25000" dirty="0" smtClean="0"/>
                        <a:t>FE</a:t>
                      </a:r>
                      <a:r>
                        <a:rPr lang="en-US" dirty="0" smtClean="0"/>
                        <a:t> + D</a:t>
                      </a:r>
                      <a:r>
                        <a:rPr lang="en-US" baseline="-25000" dirty="0" smtClean="0"/>
                        <a:t>EF</a:t>
                      </a:r>
                      <a:r>
                        <a:rPr lang="en-US" dirty="0" smtClean="0"/>
                        <a:t> ≤ </a:t>
                      </a:r>
                      <a:r>
                        <a:rPr lang="en-US" b="1" dirty="0" smtClean="0">
                          <a:sym typeface="Symbol"/>
                        </a:rPr>
                        <a:t></a:t>
                      </a:r>
                      <a:endParaRPr lang="en-US" b="1" dirty="0"/>
                    </a:p>
                  </a:txBody>
                  <a:tcPr/>
                </a:tc>
              </a:tr>
              <a:tr h="370840">
                <a:tc>
                  <a:txBody>
                    <a:bodyPr/>
                    <a:lstStyle/>
                    <a:p>
                      <a:r>
                        <a:rPr lang="en-US" dirty="0" smtClean="0"/>
                        <a:t>FECD</a:t>
                      </a:r>
                      <a:endParaRPr lang="en-US" dirty="0"/>
                    </a:p>
                  </a:txBody>
                  <a:tcPr/>
                </a:tc>
                <a:tc>
                  <a:txBody>
                    <a:bodyPr/>
                    <a:lstStyle/>
                    <a:p>
                      <a:r>
                        <a:rPr lang="en-US" dirty="0" smtClean="0"/>
                        <a:t>D</a:t>
                      </a:r>
                      <a:r>
                        <a:rPr lang="en-US" baseline="-25000" dirty="0" smtClean="0"/>
                        <a:t>FE</a:t>
                      </a:r>
                      <a:r>
                        <a:rPr lang="en-US" dirty="0" smtClean="0"/>
                        <a:t> + D</a:t>
                      </a:r>
                      <a:r>
                        <a:rPr lang="en-US" baseline="-25000" dirty="0" smtClean="0"/>
                        <a:t>EC</a:t>
                      </a:r>
                      <a:r>
                        <a:rPr lang="en-US" dirty="0" smtClean="0"/>
                        <a:t> +</a:t>
                      </a:r>
                      <a:r>
                        <a:rPr lang="en-US" baseline="0" dirty="0" smtClean="0"/>
                        <a:t> D</a:t>
                      </a:r>
                      <a:r>
                        <a:rPr lang="en-US" baseline="-25000" dirty="0" smtClean="0"/>
                        <a:t>CD</a:t>
                      </a:r>
                      <a:r>
                        <a:rPr lang="en-US" dirty="0" smtClean="0"/>
                        <a:t> ≤ </a:t>
                      </a:r>
                      <a:r>
                        <a:rPr lang="en-US" b="1" dirty="0" smtClean="0">
                          <a:sym typeface="Symbol"/>
                        </a:rPr>
                        <a:t></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6445546" y="2133600"/>
            <a:ext cx="1520106" cy="4561820"/>
            <a:chOff x="6019800" y="2133600"/>
            <a:chExt cx="1520106" cy="4561820"/>
          </a:xfrm>
        </p:grpSpPr>
        <p:sp>
          <p:nvSpPr>
            <p:cNvPr id="6" name="Rectangle 5"/>
            <p:cNvSpPr/>
            <p:nvPr/>
          </p:nvSpPr>
          <p:spPr bwMode="auto">
            <a:xfrm>
              <a:off x="6396906" y="2438400"/>
              <a:ext cx="762000" cy="4038600"/>
            </a:xfrm>
            <a:prstGeom prst="rect">
              <a:avLst/>
            </a:prstGeom>
            <a:ln>
              <a:solidFill>
                <a:srgbClr val="DDDDDD"/>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0" name="Left Brace 9"/>
            <p:cNvSpPr/>
            <p:nvPr/>
          </p:nvSpPr>
          <p:spPr>
            <a:xfrm flipH="1">
              <a:off x="7311306" y="3505200"/>
              <a:ext cx="228600" cy="762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2" name="TextBox 51"/>
            <p:cNvSpPr txBox="1"/>
            <p:nvPr/>
          </p:nvSpPr>
          <p:spPr>
            <a:xfrm>
              <a:off x="6019800" y="6172200"/>
              <a:ext cx="385042" cy="523220"/>
            </a:xfrm>
            <a:prstGeom prst="rect">
              <a:avLst/>
            </a:prstGeom>
            <a:noFill/>
          </p:spPr>
          <p:txBody>
            <a:bodyPr wrap="none" rtlCol="0">
              <a:spAutoFit/>
            </a:bodyPr>
            <a:lstStyle/>
            <a:p>
              <a:r>
                <a:rPr lang="en-US" sz="2800" dirty="0" smtClean="0"/>
                <a:t>0</a:t>
              </a:r>
              <a:endParaRPr lang="en-US" sz="2800" dirty="0"/>
            </a:p>
          </p:txBody>
        </p:sp>
        <p:sp>
          <p:nvSpPr>
            <p:cNvPr id="53" name="TextBox 52"/>
            <p:cNvSpPr txBox="1"/>
            <p:nvPr/>
          </p:nvSpPr>
          <p:spPr>
            <a:xfrm>
              <a:off x="6036598" y="2133600"/>
              <a:ext cx="364202" cy="584775"/>
            </a:xfrm>
            <a:prstGeom prst="rect">
              <a:avLst/>
            </a:prstGeom>
            <a:noFill/>
          </p:spPr>
          <p:txBody>
            <a:bodyPr wrap="none" rtlCol="0">
              <a:spAutoFit/>
            </a:bodyPr>
            <a:lstStyle/>
            <a:p>
              <a:r>
                <a:rPr lang="en-US" b="1" dirty="0" smtClean="0">
                  <a:sym typeface="Symbol"/>
                </a:rPr>
                <a:t></a:t>
              </a:r>
              <a:endParaRPr lang="en-US" b="1" dirty="0"/>
            </a:p>
          </p:txBody>
        </p:sp>
      </p:gr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17</a:t>
            </a:fld>
            <a:endParaRPr lang="en-US" dirty="0"/>
          </a:p>
        </p:txBody>
      </p:sp>
      <p:grpSp>
        <p:nvGrpSpPr>
          <p:cNvPr id="17" name="Group 5"/>
          <p:cNvGrpSpPr/>
          <p:nvPr/>
        </p:nvGrpSpPr>
        <p:grpSpPr>
          <a:xfrm>
            <a:off x="152400" y="1447800"/>
            <a:ext cx="4648200" cy="1905000"/>
            <a:chOff x="3352800" y="4495800"/>
            <a:chExt cx="4648200" cy="1905000"/>
          </a:xfrm>
        </p:grpSpPr>
        <p:cxnSp>
          <p:nvCxnSpPr>
            <p:cNvPr id="18" name="Straight Arrow Connector 17"/>
            <p:cNvCxnSpPr>
              <a:stCxn id="43" idx="3"/>
              <a:endCxn id="34" idx="1"/>
            </p:cNvCxnSpPr>
            <p:nvPr/>
          </p:nvCxnSpPr>
          <p:spPr>
            <a:xfrm>
              <a:off x="3733800" y="4876800"/>
              <a:ext cx="609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34" idx="3"/>
            </p:cNvCxnSpPr>
            <p:nvPr/>
          </p:nvCxnSpPr>
          <p:spPr>
            <a:xfrm>
              <a:off x="4876800" y="4876800"/>
              <a:ext cx="14478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5105400" y="4876800"/>
              <a:ext cx="0" cy="914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5105400" y="5791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35" idx="3"/>
              <a:endCxn id="41" idx="1"/>
            </p:cNvCxnSpPr>
            <p:nvPr/>
          </p:nvCxnSpPr>
          <p:spPr>
            <a:xfrm>
              <a:off x="6858000" y="4953000"/>
              <a:ext cx="762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36" idx="3"/>
              <a:endCxn id="39" idx="1"/>
            </p:cNvCxnSpPr>
            <p:nvPr/>
          </p:nvCxnSpPr>
          <p:spPr>
            <a:xfrm>
              <a:off x="5867400" y="5867400"/>
              <a:ext cx="1143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a:off x="5105400" y="6400800"/>
              <a:ext cx="2590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5105400" y="59436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5105400" y="5943600"/>
              <a:ext cx="0" cy="457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7696200" y="5867400"/>
              <a:ext cx="0" cy="533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39" idx="3"/>
            </p:cNvCxnSpPr>
            <p:nvPr/>
          </p:nvCxnSpPr>
          <p:spPr>
            <a:xfrm>
              <a:off x="7391400" y="5867400"/>
              <a:ext cx="304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6096000" y="5029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6096000" y="5029200"/>
              <a:ext cx="0" cy="838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Oval 30"/>
            <p:cNvSpPr/>
            <p:nvPr/>
          </p:nvSpPr>
          <p:spPr bwMode="auto">
            <a:xfrm>
              <a:off x="5068720" y="48372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32" name="Oval 31"/>
            <p:cNvSpPr/>
            <p:nvPr/>
          </p:nvSpPr>
          <p:spPr bwMode="auto">
            <a:xfrm>
              <a:off x="6056480" y="58278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33" name="Group 78"/>
            <p:cNvGrpSpPr/>
            <p:nvPr/>
          </p:nvGrpSpPr>
          <p:grpSpPr>
            <a:xfrm>
              <a:off x="3352800" y="4495800"/>
              <a:ext cx="381000" cy="762000"/>
              <a:chOff x="3352800" y="4495800"/>
              <a:chExt cx="381000" cy="762000"/>
            </a:xfrm>
          </p:grpSpPr>
          <p:sp>
            <p:nvSpPr>
              <p:cNvPr id="43" name="Rectangle 42"/>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A</a:t>
                </a:r>
              </a:p>
            </p:txBody>
          </p:sp>
          <p:sp>
            <p:nvSpPr>
              <p:cNvPr id="44" name="Isosceles Triangle 43"/>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34" name="Rectangle 33"/>
            <p:cNvSpPr/>
            <p:nvPr/>
          </p:nvSpPr>
          <p:spPr bwMode="auto">
            <a:xfrm>
              <a:off x="4343400" y="46482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B</a:t>
              </a:r>
            </a:p>
          </p:txBody>
        </p:sp>
        <p:sp>
          <p:nvSpPr>
            <p:cNvPr id="35" name="Rectangle 34"/>
            <p:cNvSpPr/>
            <p:nvPr/>
          </p:nvSpPr>
          <p:spPr bwMode="auto">
            <a:xfrm>
              <a:off x="6324600" y="47244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C</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36" name="Rectangle 35"/>
            <p:cNvSpPr/>
            <p:nvPr/>
          </p:nvSpPr>
          <p:spPr bwMode="auto">
            <a:xfrm>
              <a:off x="5334000" y="56388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E</a:t>
              </a:r>
            </a:p>
          </p:txBody>
        </p:sp>
        <p:grpSp>
          <p:nvGrpSpPr>
            <p:cNvPr id="37" name="Group 89"/>
            <p:cNvGrpSpPr/>
            <p:nvPr/>
          </p:nvGrpSpPr>
          <p:grpSpPr>
            <a:xfrm>
              <a:off x="7620000" y="4572000"/>
              <a:ext cx="381000" cy="762000"/>
              <a:chOff x="3352800" y="4495800"/>
              <a:chExt cx="381000" cy="762000"/>
            </a:xfrm>
          </p:grpSpPr>
          <p:sp>
            <p:nvSpPr>
              <p:cNvPr id="41" name="Rectangle 40"/>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D</a:t>
                </a:r>
              </a:p>
            </p:txBody>
          </p:sp>
          <p:sp>
            <p:nvSpPr>
              <p:cNvPr id="42" name="Isosceles Triangle 41"/>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38" name="Group 95"/>
            <p:cNvGrpSpPr/>
            <p:nvPr/>
          </p:nvGrpSpPr>
          <p:grpSpPr>
            <a:xfrm>
              <a:off x="7010400" y="5486400"/>
              <a:ext cx="381000" cy="762000"/>
              <a:chOff x="3352800" y="4495800"/>
              <a:chExt cx="381000" cy="762000"/>
            </a:xfrm>
          </p:grpSpPr>
          <p:sp>
            <p:nvSpPr>
              <p:cNvPr id="39" name="Rectangle 38"/>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F</a:t>
                </a:r>
              </a:p>
            </p:txBody>
          </p:sp>
          <p:sp>
            <p:nvSpPr>
              <p:cNvPr id="40" name="Isosceles Triangle 39"/>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sp>
        <p:nvSpPr>
          <p:cNvPr id="45" name="TextBox 44"/>
          <p:cNvSpPr txBox="1"/>
          <p:nvPr/>
        </p:nvSpPr>
        <p:spPr>
          <a:xfrm>
            <a:off x="2139406" y="1371600"/>
            <a:ext cx="691215" cy="461665"/>
          </a:xfrm>
          <a:prstGeom prst="rect">
            <a:avLst/>
          </a:prstGeom>
          <a:noFill/>
        </p:spPr>
        <p:txBody>
          <a:bodyPr wrap="none" rtlCol="0">
            <a:spAutoFit/>
          </a:bodyPr>
          <a:lstStyle/>
          <a:p>
            <a:r>
              <a:rPr lang="en-US" sz="2400" dirty="0" smtClean="0"/>
              <a:t>D</a:t>
            </a:r>
            <a:r>
              <a:rPr lang="en-US" sz="2400" baseline="-25000" dirty="0" smtClean="0"/>
              <a:t>BC</a:t>
            </a:r>
            <a:endParaRPr lang="en-US" sz="2400" baseline="-25000" dirty="0"/>
          </a:p>
        </p:txBody>
      </p:sp>
      <p:sp>
        <p:nvSpPr>
          <p:cNvPr id="46" name="TextBox 45"/>
          <p:cNvSpPr txBox="1"/>
          <p:nvPr/>
        </p:nvSpPr>
        <p:spPr>
          <a:xfrm>
            <a:off x="527985" y="1371600"/>
            <a:ext cx="679994" cy="461665"/>
          </a:xfrm>
          <a:prstGeom prst="rect">
            <a:avLst/>
          </a:prstGeom>
          <a:noFill/>
        </p:spPr>
        <p:txBody>
          <a:bodyPr wrap="none" rtlCol="0">
            <a:spAutoFit/>
          </a:bodyPr>
          <a:lstStyle/>
          <a:p>
            <a:r>
              <a:rPr lang="en-US" sz="2400" dirty="0" smtClean="0"/>
              <a:t>D</a:t>
            </a:r>
            <a:r>
              <a:rPr lang="en-US" sz="2400" baseline="-25000" dirty="0" smtClean="0"/>
              <a:t>AB</a:t>
            </a:r>
            <a:endParaRPr lang="en-US" sz="2400" baseline="-25000" dirty="0"/>
          </a:p>
        </p:txBody>
      </p:sp>
      <p:sp>
        <p:nvSpPr>
          <p:cNvPr id="47" name="TextBox 46"/>
          <p:cNvSpPr txBox="1"/>
          <p:nvPr/>
        </p:nvSpPr>
        <p:spPr>
          <a:xfrm>
            <a:off x="3657600" y="1443335"/>
            <a:ext cx="702436" cy="461665"/>
          </a:xfrm>
          <a:prstGeom prst="rect">
            <a:avLst/>
          </a:prstGeom>
          <a:noFill/>
        </p:spPr>
        <p:txBody>
          <a:bodyPr wrap="none" rtlCol="0">
            <a:spAutoFit/>
          </a:bodyPr>
          <a:lstStyle/>
          <a:p>
            <a:r>
              <a:rPr lang="en-US" sz="2400" dirty="0" smtClean="0"/>
              <a:t>D</a:t>
            </a:r>
            <a:r>
              <a:rPr lang="en-US" sz="2400" baseline="-25000" dirty="0" smtClean="0"/>
              <a:t>CD</a:t>
            </a:r>
            <a:endParaRPr lang="en-US" sz="2400" baseline="-25000" dirty="0"/>
          </a:p>
        </p:txBody>
      </p:sp>
      <p:sp>
        <p:nvSpPr>
          <p:cNvPr id="48" name="TextBox 47"/>
          <p:cNvSpPr txBox="1"/>
          <p:nvPr/>
        </p:nvSpPr>
        <p:spPr>
          <a:xfrm>
            <a:off x="1219200" y="2205335"/>
            <a:ext cx="679994" cy="461665"/>
          </a:xfrm>
          <a:prstGeom prst="rect">
            <a:avLst/>
          </a:prstGeom>
          <a:noFill/>
        </p:spPr>
        <p:txBody>
          <a:bodyPr wrap="none" rtlCol="0">
            <a:spAutoFit/>
          </a:bodyPr>
          <a:lstStyle/>
          <a:p>
            <a:r>
              <a:rPr lang="en-US" sz="2400" dirty="0" smtClean="0"/>
              <a:t>D</a:t>
            </a:r>
            <a:r>
              <a:rPr lang="en-US" sz="2400" baseline="-25000" dirty="0" smtClean="0"/>
              <a:t>BE</a:t>
            </a:r>
            <a:endParaRPr lang="en-US" sz="2400" baseline="-25000" dirty="0"/>
          </a:p>
        </p:txBody>
      </p:sp>
      <p:sp>
        <p:nvSpPr>
          <p:cNvPr id="49" name="TextBox 48"/>
          <p:cNvSpPr txBox="1"/>
          <p:nvPr/>
        </p:nvSpPr>
        <p:spPr>
          <a:xfrm>
            <a:off x="2280585" y="1981200"/>
            <a:ext cx="691215" cy="461665"/>
          </a:xfrm>
          <a:prstGeom prst="rect">
            <a:avLst/>
          </a:prstGeom>
          <a:noFill/>
        </p:spPr>
        <p:txBody>
          <a:bodyPr wrap="none" rtlCol="0">
            <a:spAutoFit/>
          </a:bodyPr>
          <a:lstStyle/>
          <a:p>
            <a:r>
              <a:rPr lang="en-US" sz="2400" dirty="0" smtClean="0"/>
              <a:t>D</a:t>
            </a:r>
            <a:r>
              <a:rPr lang="en-US" sz="2400" baseline="-25000" dirty="0" smtClean="0"/>
              <a:t>EC</a:t>
            </a:r>
            <a:endParaRPr lang="en-US" sz="2400" baseline="-25000" dirty="0"/>
          </a:p>
        </p:txBody>
      </p:sp>
      <p:sp>
        <p:nvSpPr>
          <p:cNvPr id="50" name="TextBox 49"/>
          <p:cNvSpPr txBox="1"/>
          <p:nvPr/>
        </p:nvSpPr>
        <p:spPr>
          <a:xfrm>
            <a:off x="3124200" y="2357735"/>
            <a:ext cx="668773" cy="461665"/>
          </a:xfrm>
          <a:prstGeom prst="rect">
            <a:avLst/>
          </a:prstGeom>
          <a:noFill/>
        </p:spPr>
        <p:txBody>
          <a:bodyPr wrap="none" rtlCol="0">
            <a:spAutoFit/>
          </a:bodyPr>
          <a:lstStyle/>
          <a:p>
            <a:r>
              <a:rPr lang="en-US" sz="2400" dirty="0" smtClean="0"/>
              <a:t>D</a:t>
            </a:r>
            <a:r>
              <a:rPr lang="en-US" sz="2400" baseline="-25000" dirty="0" smtClean="0"/>
              <a:t>EF</a:t>
            </a:r>
            <a:endParaRPr lang="en-US" sz="2400" baseline="-25000" dirty="0"/>
          </a:p>
        </p:txBody>
      </p:sp>
      <p:sp>
        <p:nvSpPr>
          <p:cNvPr id="51" name="TextBox 50"/>
          <p:cNvSpPr txBox="1"/>
          <p:nvPr/>
        </p:nvSpPr>
        <p:spPr>
          <a:xfrm>
            <a:off x="2836427" y="3276600"/>
            <a:ext cx="668773" cy="461665"/>
          </a:xfrm>
          <a:prstGeom prst="rect">
            <a:avLst/>
          </a:prstGeom>
          <a:noFill/>
        </p:spPr>
        <p:txBody>
          <a:bodyPr wrap="none" rtlCol="0">
            <a:spAutoFit/>
          </a:bodyPr>
          <a:lstStyle/>
          <a:p>
            <a:r>
              <a:rPr lang="en-US" sz="2400" dirty="0" smtClean="0"/>
              <a:t>D</a:t>
            </a:r>
            <a:r>
              <a:rPr lang="en-US" sz="2400" baseline="-25000" dirty="0" smtClean="0"/>
              <a:t>FE</a:t>
            </a:r>
            <a:endParaRPr lang="en-US" sz="2400" baseline="-25000" dirty="0"/>
          </a:p>
        </p:txBody>
      </p:sp>
      <p:cxnSp>
        <p:nvCxnSpPr>
          <p:cNvPr id="9" name="Straight Arrow Connector 8"/>
          <p:cNvCxnSpPr>
            <a:stCxn id="6" idx="0"/>
          </p:cNvCxnSpPr>
          <p:nvPr/>
        </p:nvCxnSpPr>
        <p:spPr>
          <a:xfrm>
            <a:off x="7203652" y="2438400"/>
            <a:ext cx="0" cy="990600"/>
          </a:xfrm>
          <a:prstGeom prst="straightConnector1">
            <a:avLst/>
          </a:prstGeom>
          <a:ln w="57150">
            <a:solidFill>
              <a:schemeClr val="accent2"/>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8026157" y="3714690"/>
            <a:ext cx="813043" cy="400110"/>
          </a:xfrm>
          <a:prstGeom prst="rect">
            <a:avLst/>
          </a:prstGeom>
          <a:noFill/>
        </p:spPr>
        <p:txBody>
          <a:bodyPr wrap="none" rtlCol="0">
            <a:spAutoFit/>
          </a:bodyPr>
          <a:lstStyle/>
          <a:p>
            <a:r>
              <a:rPr lang="en-US" sz="2000" dirty="0" smtClean="0"/>
              <a:t>Slack</a:t>
            </a:r>
          </a:p>
        </p:txBody>
      </p:sp>
      <p:grpSp>
        <p:nvGrpSpPr>
          <p:cNvPr id="67" name="Group 66"/>
          <p:cNvGrpSpPr/>
          <p:nvPr/>
        </p:nvGrpSpPr>
        <p:grpSpPr>
          <a:xfrm>
            <a:off x="5800303" y="4191000"/>
            <a:ext cx="1708149" cy="369332"/>
            <a:chOff x="5800303" y="4191000"/>
            <a:chExt cx="1708149" cy="369332"/>
          </a:xfrm>
        </p:grpSpPr>
        <p:cxnSp>
          <p:nvCxnSpPr>
            <p:cNvPr id="7" name="Straight Connector 6"/>
            <p:cNvCxnSpPr/>
            <p:nvPr/>
          </p:nvCxnSpPr>
          <p:spPr>
            <a:xfrm>
              <a:off x="6898852" y="4343400"/>
              <a:ext cx="609600" cy="0"/>
            </a:xfrm>
            <a:prstGeom prst="line">
              <a:avLst/>
            </a:prstGeom>
            <a:ln w="57150">
              <a:solidFill>
                <a:srgbClr val="00B050"/>
              </a:solidFill>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800303" y="4191000"/>
              <a:ext cx="1026243" cy="369332"/>
            </a:xfrm>
            <a:prstGeom prst="rect">
              <a:avLst/>
            </a:prstGeom>
            <a:noFill/>
          </p:spPr>
          <p:txBody>
            <a:bodyPr wrap="none" rtlCol="0">
              <a:spAutoFit/>
            </a:bodyPr>
            <a:lstStyle/>
            <a:p>
              <a:r>
                <a:rPr lang="en-US" sz="1800" b="1" dirty="0" err="1" smtClean="0">
                  <a:solidFill>
                    <a:srgbClr val="00B050"/>
                  </a:solidFill>
                </a:rPr>
                <a:t>Arrival</a:t>
              </a:r>
              <a:r>
                <a:rPr lang="en-US" sz="1800" b="1" baseline="-25000" dirty="0" err="1" smtClean="0">
                  <a:solidFill>
                    <a:srgbClr val="00B050"/>
                  </a:solidFill>
                </a:rPr>
                <a:t>C</a:t>
              </a:r>
              <a:endParaRPr lang="en-US" sz="1800" b="1" baseline="-25000" dirty="0">
                <a:solidFill>
                  <a:srgbClr val="00B050"/>
                </a:solidFill>
              </a:endParaRPr>
            </a:p>
          </p:txBody>
        </p:sp>
      </p:grpSp>
      <p:grpSp>
        <p:nvGrpSpPr>
          <p:cNvPr id="66" name="Group 65"/>
          <p:cNvGrpSpPr/>
          <p:nvPr/>
        </p:nvGrpSpPr>
        <p:grpSpPr>
          <a:xfrm>
            <a:off x="5530999" y="3200400"/>
            <a:ext cx="1977453" cy="369332"/>
            <a:chOff x="5530999" y="3200400"/>
            <a:chExt cx="1977453" cy="369332"/>
          </a:xfrm>
        </p:grpSpPr>
        <p:cxnSp>
          <p:nvCxnSpPr>
            <p:cNvPr id="12" name="Straight Connector 11"/>
            <p:cNvCxnSpPr/>
            <p:nvPr/>
          </p:nvCxnSpPr>
          <p:spPr>
            <a:xfrm>
              <a:off x="6898852" y="3429000"/>
              <a:ext cx="609600" cy="0"/>
            </a:xfrm>
            <a:prstGeom prst="line">
              <a:avLst/>
            </a:prstGeom>
            <a:ln w="57150">
              <a:solidFill>
                <a:schemeClr val="accent2"/>
              </a:solidFill>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5530999" y="3200400"/>
              <a:ext cx="1295547" cy="369332"/>
            </a:xfrm>
            <a:prstGeom prst="rect">
              <a:avLst/>
            </a:prstGeom>
            <a:noFill/>
          </p:spPr>
          <p:txBody>
            <a:bodyPr wrap="none" rtlCol="0">
              <a:spAutoFit/>
            </a:bodyPr>
            <a:lstStyle/>
            <a:p>
              <a:r>
                <a:rPr lang="en-US" sz="1800" b="1" dirty="0" err="1" smtClean="0">
                  <a:solidFill>
                    <a:schemeClr val="accent2"/>
                  </a:solidFill>
                </a:rPr>
                <a:t>Required</a:t>
              </a:r>
              <a:r>
                <a:rPr lang="en-US" sz="1800" b="1" baseline="-25000" dirty="0" err="1" smtClean="0">
                  <a:solidFill>
                    <a:schemeClr val="accent2"/>
                  </a:solidFill>
                </a:rPr>
                <a:t>C</a:t>
              </a:r>
              <a:endParaRPr lang="en-US" sz="1800" b="1" baseline="-25000" dirty="0">
                <a:solidFill>
                  <a:schemeClr val="accent2"/>
                </a:solidFill>
              </a:endParaRPr>
            </a:p>
          </p:txBody>
        </p:sp>
      </p:grpSp>
      <p:sp>
        <p:nvSpPr>
          <p:cNvPr id="54" name="Trapezoid 53"/>
          <p:cNvSpPr/>
          <p:nvPr/>
        </p:nvSpPr>
        <p:spPr bwMode="auto">
          <a:xfrm rot="4010068">
            <a:off x="812368" y="1275186"/>
            <a:ext cx="2445890" cy="2514600"/>
          </a:xfrm>
          <a:prstGeom prst="trapezoid">
            <a:avLst/>
          </a:prstGeom>
          <a:gradFill flip="none" rotWithShape="1">
            <a:gsLst>
              <a:gs pos="0">
                <a:srgbClr val="00B050">
                  <a:tint val="66000"/>
                  <a:satMod val="160000"/>
                  <a:alpha val="58000"/>
                </a:srgbClr>
              </a:gs>
              <a:gs pos="50000">
                <a:srgbClr val="00B050">
                  <a:tint val="44500"/>
                  <a:satMod val="160000"/>
                  <a:alpha val="61000"/>
                </a:srgbClr>
              </a:gs>
              <a:gs pos="100000">
                <a:srgbClr val="00B050">
                  <a:tint val="23500"/>
                  <a:satMod val="160000"/>
                  <a:alpha val="38000"/>
                </a:srgb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152400" y="4191000"/>
            <a:ext cx="4951997" cy="1200329"/>
          </a:xfrm>
          <a:prstGeom prst="rect">
            <a:avLst/>
          </a:prstGeom>
          <a:noFill/>
        </p:spPr>
        <p:txBody>
          <a:bodyPr wrap="none" rtlCol="0">
            <a:spAutoFit/>
          </a:bodyPr>
          <a:lstStyle/>
          <a:p>
            <a:pPr>
              <a:tabLst>
                <a:tab pos="2286000" algn="l"/>
              </a:tabLst>
            </a:pPr>
            <a:r>
              <a:rPr lang="en-US" sz="2400" b="1" dirty="0" err="1" smtClean="0">
                <a:solidFill>
                  <a:srgbClr val="00B050"/>
                </a:solidFill>
              </a:rPr>
              <a:t>Arrival</a:t>
            </a:r>
            <a:r>
              <a:rPr lang="en-US" sz="2400" b="1" baseline="-25000" dirty="0" err="1" smtClean="0">
                <a:solidFill>
                  <a:srgbClr val="00B050"/>
                </a:solidFill>
              </a:rPr>
              <a:t>C</a:t>
            </a:r>
            <a:r>
              <a:rPr lang="en-US" sz="2400" b="1" dirty="0" smtClean="0">
                <a:solidFill>
                  <a:srgbClr val="00B050"/>
                </a:solidFill>
              </a:rPr>
              <a:t> = max (	D</a:t>
            </a:r>
            <a:r>
              <a:rPr lang="en-US" sz="2400" b="1" baseline="-25000" dirty="0" smtClean="0">
                <a:solidFill>
                  <a:srgbClr val="00B050"/>
                </a:solidFill>
              </a:rPr>
              <a:t>AB</a:t>
            </a:r>
            <a:r>
              <a:rPr lang="en-US" sz="2400" b="1" dirty="0" smtClean="0">
                <a:solidFill>
                  <a:srgbClr val="00B050"/>
                </a:solidFill>
              </a:rPr>
              <a:t> + D</a:t>
            </a:r>
            <a:r>
              <a:rPr lang="en-US" sz="2400" b="1" baseline="-25000" dirty="0" smtClean="0">
                <a:solidFill>
                  <a:srgbClr val="00B050"/>
                </a:solidFill>
              </a:rPr>
              <a:t>BC</a:t>
            </a:r>
            <a:r>
              <a:rPr lang="en-US" sz="2400" b="1" dirty="0" smtClean="0">
                <a:solidFill>
                  <a:srgbClr val="00B050"/>
                </a:solidFill>
              </a:rPr>
              <a:t>,</a:t>
            </a:r>
          </a:p>
          <a:p>
            <a:pPr>
              <a:tabLst>
                <a:tab pos="2286000" algn="l"/>
              </a:tabLst>
            </a:pPr>
            <a:r>
              <a:rPr lang="en-US" sz="2400" b="1" dirty="0" smtClean="0">
                <a:solidFill>
                  <a:srgbClr val="00B050"/>
                </a:solidFill>
              </a:rPr>
              <a:t>	D</a:t>
            </a:r>
            <a:r>
              <a:rPr lang="en-US" sz="2400" b="1" baseline="-25000" dirty="0" smtClean="0">
                <a:solidFill>
                  <a:srgbClr val="00B050"/>
                </a:solidFill>
              </a:rPr>
              <a:t>AB</a:t>
            </a:r>
            <a:r>
              <a:rPr lang="en-US" sz="2400" b="1" dirty="0" smtClean="0">
                <a:solidFill>
                  <a:srgbClr val="00B050"/>
                </a:solidFill>
              </a:rPr>
              <a:t> + D</a:t>
            </a:r>
            <a:r>
              <a:rPr lang="en-US" sz="2400" b="1" baseline="-25000" dirty="0" smtClean="0">
                <a:solidFill>
                  <a:srgbClr val="00B050"/>
                </a:solidFill>
              </a:rPr>
              <a:t>BE</a:t>
            </a:r>
            <a:r>
              <a:rPr lang="en-US" sz="2400" b="1" dirty="0" smtClean="0">
                <a:solidFill>
                  <a:srgbClr val="00B050"/>
                </a:solidFill>
              </a:rPr>
              <a:t> + D</a:t>
            </a:r>
            <a:r>
              <a:rPr lang="en-US" sz="2400" b="1" baseline="-25000" dirty="0" smtClean="0">
                <a:solidFill>
                  <a:srgbClr val="00B050"/>
                </a:solidFill>
              </a:rPr>
              <a:t>EC</a:t>
            </a:r>
            <a:r>
              <a:rPr lang="en-US" sz="2400" b="1" dirty="0" smtClean="0">
                <a:solidFill>
                  <a:srgbClr val="00B050"/>
                </a:solidFill>
              </a:rPr>
              <a:t>,</a:t>
            </a:r>
          </a:p>
          <a:p>
            <a:pPr>
              <a:tabLst>
                <a:tab pos="2286000" algn="l"/>
              </a:tabLst>
            </a:pPr>
            <a:r>
              <a:rPr lang="en-US" sz="2400" b="1" dirty="0" smtClean="0">
                <a:solidFill>
                  <a:srgbClr val="00B050"/>
                </a:solidFill>
              </a:rPr>
              <a:t>	D</a:t>
            </a:r>
            <a:r>
              <a:rPr lang="en-US" sz="2400" b="1" baseline="-25000" dirty="0" smtClean="0">
                <a:solidFill>
                  <a:srgbClr val="00B050"/>
                </a:solidFill>
              </a:rPr>
              <a:t>FE</a:t>
            </a:r>
            <a:r>
              <a:rPr lang="en-US" sz="2400" b="1" dirty="0" smtClean="0">
                <a:solidFill>
                  <a:srgbClr val="00B050"/>
                </a:solidFill>
              </a:rPr>
              <a:t> + D</a:t>
            </a:r>
            <a:r>
              <a:rPr lang="en-US" sz="2400" b="1" baseline="-25000" dirty="0" smtClean="0">
                <a:solidFill>
                  <a:srgbClr val="00B050"/>
                </a:solidFill>
              </a:rPr>
              <a:t>EC</a:t>
            </a:r>
            <a:r>
              <a:rPr lang="en-US" sz="2400" b="1" dirty="0" smtClean="0">
                <a:solidFill>
                  <a:srgbClr val="00B050"/>
                </a:solidFill>
              </a:rPr>
              <a:t>)</a:t>
            </a:r>
            <a:endParaRPr lang="en-US" sz="2400" b="1" dirty="0">
              <a:solidFill>
                <a:srgbClr val="00B050"/>
              </a:solidFill>
            </a:endParaRPr>
          </a:p>
        </p:txBody>
      </p:sp>
      <p:sp>
        <p:nvSpPr>
          <p:cNvPr id="61" name="TextBox 60"/>
          <p:cNvSpPr txBox="1"/>
          <p:nvPr/>
        </p:nvSpPr>
        <p:spPr>
          <a:xfrm>
            <a:off x="152400" y="5581471"/>
            <a:ext cx="3759362" cy="830997"/>
          </a:xfrm>
          <a:prstGeom prst="rect">
            <a:avLst/>
          </a:prstGeom>
          <a:noFill/>
        </p:spPr>
        <p:txBody>
          <a:bodyPr wrap="none" rtlCol="0">
            <a:spAutoFit/>
          </a:bodyPr>
          <a:lstStyle/>
          <a:p>
            <a:pPr>
              <a:tabLst>
                <a:tab pos="2568575" algn="l"/>
              </a:tabLst>
            </a:pPr>
            <a:r>
              <a:rPr lang="en-US" sz="2400" b="1" dirty="0" err="1" smtClean="0">
                <a:solidFill>
                  <a:schemeClr val="accent2"/>
                </a:solidFill>
              </a:rPr>
              <a:t>Required</a:t>
            </a:r>
            <a:r>
              <a:rPr lang="en-US" sz="2400" b="1" baseline="-25000" dirty="0" err="1" smtClean="0">
                <a:solidFill>
                  <a:schemeClr val="accent2"/>
                </a:solidFill>
              </a:rPr>
              <a:t>C</a:t>
            </a:r>
            <a:r>
              <a:rPr lang="en-US" sz="2400" b="1" dirty="0" smtClean="0">
                <a:solidFill>
                  <a:schemeClr val="accent2"/>
                </a:solidFill>
              </a:rPr>
              <a:t> = min (</a:t>
            </a:r>
            <a:r>
              <a:rPr lang="en-US" sz="2400" b="1" dirty="0" smtClean="0">
                <a:solidFill>
                  <a:schemeClr val="accent2"/>
                </a:solidFill>
                <a:sym typeface="Symbol"/>
              </a:rPr>
              <a:t> - D</a:t>
            </a:r>
            <a:r>
              <a:rPr lang="en-US" sz="2400" b="1" baseline="-25000" dirty="0" smtClean="0">
                <a:solidFill>
                  <a:schemeClr val="accent2"/>
                </a:solidFill>
                <a:sym typeface="Symbol"/>
              </a:rPr>
              <a:t>CD</a:t>
            </a:r>
            <a:r>
              <a:rPr lang="en-US" sz="2400" b="1" dirty="0" smtClean="0">
                <a:solidFill>
                  <a:schemeClr val="accent2"/>
                </a:solidFill>
                <a:sym typeface="Symbol"/>
              </a:rPr>
              <a:t>,</a:t>
            </a:r>
          </a:p>
          <a:p>
            <a:pPr>
              <a:tabLst>
                <a:tab pos="2568575" algn="l"/>
              </a:tabLst>
            </a:pPr>
            <a:r>
              <a:rPr lang="en-US" sz="2400" b="1" dirty="0" smtClean="0">
                <a:solidFill>
                  <a:schemeClr val="accent2"/>
                </a:solidFill>
                <a:sym typeface="Symbol"/>
              </a:rPr>
              <a:t>	...</a:t>
            </a:r>
            <a:r>
              <a:rPr lang="en-US" sz="2400" b="1" dirty="0" smtClean="0">
                <a:solidFill>
                  <a:schemeClr val="accent2"/>
                </a:solidFill>
              </a:rPr>
              <a:t>)</a:t>
            </a:r>
            <a:endParaRPr lang="en-US" sz="2400" b="1" dirty="0">
              <a:solidFill>
                <a:schemeClr val="accent2"/>
              </a:solidFill>
            </a:endParaRPr>
          </a:p>
        </p:txBody>
      </p:sp>
      <p:sp>
        <p:nvSpPr>
          <p:cNvPr id="62" name="Trapezoid 61"/>
          <p:cNvSpPr/>
          <p:nvPr/>
        </p:nvSpPr>
        <p:spPr bwMode="auto">
          <a:xfrm rot="4010068" flipH="1" flipV="1">
            <a:off x="3540835" y="171750"/>
            <a:ext cx="2445890" cy="2514600"/>
          </a:xfrm>
          <a:prstGeom prst="trapezoid">
            <a:avLst/>
          </a:prstGeom>
          <a:gradFill flip="none" rotWithShape="1">
            <a:gsLst>
              <a:gs pos="0">
                <a:schemeClr val="accent2">
                  <a:alpha val="59000"/>
                </a:schemeClr>
              </a:gs>
              <a:gs pos="50000">
                <a:schemeClr val="accent2">
                  <a:lumMod val="20000"/>
                  <a:lumOff val="80000"/>
                  <a:alpha val="49000"/>
                </a:schemeClr>
              </a:gs>
              <a:gs pos="100000">
                <a:schemeClr val="bg1">
                  <a:alpha val="3900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3" name="Title 2"/>
          <p:cNvSpPr>
            <a:spLocks noGrp="1"/>
          </p:cNvSpPr>
          <p:nvPr>
            <p:ph type="title"/>
          </p:nvPr>
        </p:nvSpPr>
        <p:spPr/>
        <p:txBody>
          <a:bodyPr/>
          <a:lstStyle/>
          <a:p>
            <a:r>
              <a:rPr lang="en-US" dirty="0" smtClean="0"/>
              <a:t>Static Timing Analysis</a:t>
            </a:r>
            <a:endParaRPr lang="en-US" dirty="0"/>
          </a:p>
        </p:txBody>
      </p:sp>
      <p:cxnSp>
        <p:nvCxnSpPr>
          <p:cNvPr id="68" name="Straight Arrow Connector 67"/>
          <p:cNvCxnSpPr/>
          <p:nvPr/>
        </p:nvCxnSpPr>
        <p:spPr>
          <a:xfrm flipV="1">
            <a:off x="7086600" y="3581400"/>
            <a:ext cx="0" cy="2895600"/>
          </a:xfrm>
          <a:prstGeom prst="straightConnector1">
            <a:avLst/>
          </a:prstGeom>
          <a:ln w="57150">
            <a:solidFill>
              <a:srgbClr val="00B05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70" name="Straight Arrow Connector 69"/>
          <p:cNvCxnSpPr/>
          <p:nvPr/>
        </p:nvCxnSpPr>
        <p:spPr>
          <a:xfrm>
            <a:off x="7315200" y="2438400"/>
            <a:ext cx="0" cy="1676400"/>
          </a:xfrm>
          <a:prstGeom prst="straightConnector1">
            <a:avLst/>
          </a:prstGeom>
          <a:ln w="57150">
            <a:solidFill>
              <a:schemeClr val="accent2"/>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stCxn id="6" idx="2"/>
          </p:cNvCxnSpPr>
          <p:nvPr/>
        </p:nvCxnSpPr>
        <p:spPr>
          <a:xfrm flipV="1">
            <a:off x="7203652" y="4343400"/>
            <a:ext cx="0" cy="2133600"/>
          </a:xfrm>
          <a:prstGeom prst="straightConnector1">
            <a:avLst/>
          </a:prstGeom>
          <a:ln w="57150">
            <a:solidFill>
              <a:srgbClr val="00B05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42" presetClass="path" presetSubtype="0" accel="50000" decel="50000" fill="hold" nodeType="withEffect">
                                  <p:stCondLst>
                                    <p:cond delay="0"/>
                                  </p:stCondLst>
                                  <p:childTnLst>
                                    <p:animMotion origin="layout" path="M -8.33333E-7 1.48148E-6 L -8.33333E-7 0.10648 " pathEditMode="relative" rAng="0" ptsTypes="AA">
                                      <p:cBhvr>
                                        <p:cTn id="38" dur="500" fill="hold"/>
                                        <p:tgtEl>
                                          <p:spTgt spid="66"/>
                                        </p:tgtEl>
                                        <p:attrNameLst>
                                          <p:attrName>ppt_x</p:attrName>
                                          <p:attrName>ppt_y</p:attrName>
                                        </p:attrNameLst>
                                      </p:cBhvr>
                                      <p:rCtr x="0" y="53"/>
                                    </p:animMotion>
                                  </p:childTnLst>
                                </p:cTn>
                              </p:par>
                              <p:par>
                                <p:cTn id="39" presetID="64" presetClass="path" presetSubtype="0" accel="50000" decel="50000" fill="hold" nodeType="withEffect">
                                  <p:stCondLst>
                                    <p:cond delay="0"/>
                                  </p:stCondLst>
                                  <p:childTnLst>
                                    <p:animMotion origin="layout" path="M -3.33333E-6 -1.11111E-6 L 0.00191 -0.11574 " pathEditMode="relative" rAng="0" ptsTypes="AA">
                                      <p:cBhvr>
                                        <p:cTn id="40" dur="500" fill="hold"/>
                                        <p:tgtEl>
                                          <p:spTgt spid="67"/>
                                        </p:tgtEl>
                                        <p:attrNameLst>
                                          <p:attrName>ppt_x</p:attrName>
                                          <p:attrName>ppt_y</p:attrName>
                                        </p:attrNameLst>
                                      </p:cBhvr>
                                      <p:rCtr x="1" y="-58"/>
                                    </p:animMotion>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4" grpId="0" animBg="1"/>
      <p:bldP spid="60" grpId="0"/>
      <p:bldP spid="61" grpId="0"/>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Arrival and Required Equations</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18</a:t>
            </a:fld>
            <a:endParaRPr lang="en-US" dirty="0"/>
          </a:p>
        </p:txBody>
      </p:sp>
      <p:grpSp>
        <p:nvGrpSpPr>
          <p:cNvPr id="46" name="Group 45"/>
          <p:cNvGrpSpPr/>
          <p:nvPr/>
        </p:nvGrpSpPr>
        <p:grpSpPr>
          <a:xfrm>
            <a:off x="2057400" y="1519535"/>
            <a:ext cx="4648200" cy="2366665"/>
            <a:chOff x="685800" y="1519535"/>
            <a:chExt cx="4648200" cy="2366665"/>
          </a:xfrm>
        </p:grpSpPr>
        <p:cxnSp>
          <p:nvCxnSpPr>
            <p:cNvPr id="7" name="Straight Arrow Connector 6"/>
            <p:cNvCxnSpPr>
              <a:stCxn id="32" idx="3"/>
              <a:endCxn id="23" idx="1"/>
            </p:cNvCxnSpPr>
            <p:nvPr/>
          </p:nvCxnSpPr>
          <p:spPr>
            <a:xfrm>
              <a:off x="1066800" y="1976735"/>
              <a:ext cx="609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23" idx="3"/>
            </p:cNvCxnSpPr>
            <p:nvPr/>
          </p:nvCxnSpPr>
          <p:spPr>
            <a:xfrm>
              <a:off x="2209800" y="1976735"/>
              <a:ext cx="1447800" cy="0"/>
            </a:xfrm>
            <a:prstGeom prst="straightConnector1">
              <a:avLst/>
            </a:prstGeom>
            <a:ln w="38100">
              <a:solidFill>
                <a:srgbClr val="00B05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2438400" y="1976735"/>
              <a:ext cx="0" cy="914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438400" y="2891135"/>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24" idx="3"/>
              <a:endCxn id="30" idx="1"/>
            </p:cNvCxnSpPr>
            <p:nvPr/>
          </p:nvCxnSpPr>
          <p:spPr>
            <a:xfrm>
              <a:off x="4191000" y="2052935"/>
              <a:ext cx="762000" cy="0"/>
            </a:xfrm>
            <a:prstGeom prst="straightConnector1">
              <a:avLst/>
            </a:prstGeom>
            <a:ln w="38100">
              <a:solidFill>
                <a:schemeClr val="accent2"/>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25" idx="3"/>
              <a:endCxn id="28" idx="1"/>
            </p:cNvCxnSpPr>
            <p:nvPr/>
          </p:nvCxnSpPr>
          <p:spPr>
            <a:xfrm>
              <a:off x="3200400" y="2967335"/>
              <a:ext cx="1143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2438400" y="3500735"/>
              <a:ext cx="2590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438400" y="3043535"/>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2438400" y="3043535"/>
              <a:ext cx="0" cy="457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029200" y="2967335"/>
              <a:ext cx="0" cy="533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8" idx="3"/>
            </p:cNvCxnSpPr>
            <p:nvPr/>
          </p:nvCxnSpPr>
          <p:spPr>
            <a:xfrm>
              <a:off x="4724400" y="2967335"/>
              <a:ext cx="304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429000" y="2129135"/>
              <a:ext cx="228600" cy="0"/>
            </a:xfrm>
            <a:prstGeom prst="straightConnector1">
              <a:avLst/>
            </a:prstGeom>
            <a:ln w="38100">
              <a:solidFill>
                <a:srgbClr val="00B05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3429000" y="2129135"/>
              <a:ext cx="0" cy="838200"/>
            </a:xfrm>
            <a:prstGeom prst="straightConnector1">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Oval 19"/>
            <p:cNvSpPr/>
            <p:nvPr/>
          </p:nvSpPr>
          <p:spPr bwMode="auto">
            <a:xfrm>
              <a:off x="2401720" y="1937215"/>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22" name="Group 78"/>
            <p:cNvGrpSpPr/>
            <p:nvPr/>
          </p:nvGrpSpPr>
          <p:grpSpPr>
            <a:xfrm>
              <a:off x="685800" y="1595735"/>
              <a:ext cx="381000" cy="762000"/>
              <a:chOff x="3352800" y="4495800"/>
              <a:chExt cx="381000" cy="762000"/>
            </a:xfrm>
          </p:grpSpPr>
          <p:sp>
            <p:nvSpPr>
              <p:cNvPr id="32" name="Rectangle 31"/>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A</a:t>
                </a:r>
              </a:p>
            </p:txBody>
          </p:sp>
          <p:sp>
            <p:nvSpPr>
              <p:cNvPr id="33" name="Isosceles Triangle 32"/>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23" name="Rectangle 22"/>
            <p:cNvSpPr/>
            <p:nvPr/>
          </p:nvSpPr>
          <p:spPr bwMode="auto">
            <a:xfrm>
              <a:off x="1676400" y="1748135"/>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B</a:t>
              </a:r>
            </a:p>
          </p:txBody>
        </p:sp>
        <p:sp>
          <p:nvSpPr>
            <p:cNvPr id="24" name="Rectangle 23"/>
            <p:cNvSpPr/>
            <p:nvPr/>
          </p:nvSpPr>
          <p:spPr bwMode="auto">
            <a:xfrm>
              <a:off x="3657600" y="1824335"/>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C</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25" name="Rectangle 24"/>
            <p:cNvSpPr/>
            <p:nvPr/>
          </p:nvSpPr>
          <p:spPr bwMode="auto">
            <a:xfrm>
              <a:off x="2667000" y="2738735"/>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E</a:t>
              </a:r>
            </a:p>
          </p:txBody>
        </p:sp>
        <p:grpSp>
          <p:nvGrpSpPr>
            <p:cNvPr id="26" name="Group 89"/>
            <p:cNvGrpSpPr/>
            <p:nvPr/>
          </p:nvGrpSpPr>
          <p:grpSpPr>
            <a:xfrm>
              <a:off x="4953000" y="1671935"/>
              <a:ext cx="381000" cy="762000"/>
              <a:chOff x="3352800" y="4495800"/>
              <a:chExt cx="381000" cy="762000"/>
            </a:xfrm>
          </p:grpSpPr>
          <p:sp>
            <p:nvSpPr>
              <p:cNvPr id="30" name="Rectangle 29"/>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D</a:t>
                </a:r>
              </a:p>
            </p:txBody>
          </p:sp>
          <p:sp>
            <p:nvSpPr>
              <p:cNvPr id="31" name="Isosceles Triangle 30"/>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27" name="Group 95"/>
            <p:cNvGrpSpPr/>
            <p:nvPr/>
          </p:nvGrpSpPr>
          <p:grpSpPr>
            <a:xfrm>
              <a:off x="4343400" y="2586335"/>
              <a:ext cx="381000" cy="762000"/>
              <a:chOff x="3352800" y="4495800"/>
              <a:chExt cx="381000" cy="762000"/>
            </a:xfrm>
          </p:grpSpPr>
          <p:sp>
            <p:nvSpPr>
              <p:cNvPr id="28" name="Rectangle 27"/>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F</a:t>
                </a:r>
              </a:p>
            </p:txBody>
          </p:sp>
          <p:sp>
            <p:nvSpPr>
              <p:cNvPr id="29" name="Isosceles Triangle 28"/>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34" name="TextBox 33"/>
            <p:cNvSpPr txBox="1"/>
            <p:nvPr/>
          </p:nvSpPr>
          <p:spPr>
            <a:xfrm>
              <a:off x="2672806" y="1519535"/>
              <a:ext cx="691215" cy="461665"/>
            </a:xfrm>
            <a:prstGeom prst="rect">
              <a:avLst/>
            </a:prstGeom>
            <a:noFill/>
          </p:spPr>
          <p:txBody>
            <a:bodyPr wrap="none" rtlCol="0">
              <a:spAutoFit/>
            </a:bodyPr>
            <a:lstStyle/>
            <a:p>
              <a:r>
                <a:rPr lang="en-US" sz="2400" dirty="0" smtClean="0"/>
                <a:t>D</a:t>
              </a:r>
              <a:r>
                <a:rPr lang="en-US" sz="2400" baseline="-25000" dirty="0" smtClean="0"/>
                <a:t>BC</a:t>
              </a:r>
              <a:endParaRPr lang="en-US" sz="2400" baseline="-25000" dirty="0"/>
            </a:p>
          </p:txBody>
        </p:sp>
        <p:sp>
          <p:nvSpPr>
            <p:cNvPr id="35" name="TextBox 34"/>
            <p:cNvSpPr txBox="1"/>
            <p:nvPr/>
          </p:nvSpPr>
          <p:spPr>
            <a:xfrm>
              <a:off x="1061385" y="1519535"/>
              <a:ext cx="679994" cy="461665"/>
            </a:xfrm>
            <a:prstGeom prst="rect">
              <a:avLst/>
            </a:prstGeom>
            <a:noFill/>
          </p:spPr>
          <p:txBody>
            <a:bodyPr wrap="none" rtlCol="0">
              <a:spAutoFit/>
            </a:bodyPr>
            <a:lstStyle/>
            <a:p>
              <a:r>
                <a:rPr lang="en-US" sz="2400" dirty="0" smtClean="0"/>
                <a:t>D</a:t>
              </a:r>
              <a:r>
                <a:rPr lang="en-US" sz="2400" baseline="-25000" dirty="0" smtClean="0"/>
                <a:t>AB</a:t>
              </a:r>
              <a:endParaRPr lang="en-US" sz="2400" baseline="-25000" dirty="0"/>
            </a:p>
          </p:txBody>
        </p:sp>
        <p:sp>
          <p:nvSpPr>
            <p:cNvPr id="36" name="TextBox 35"/>
            <p:cNvSpPr txBox="1"/>
            <p:nvPr/>
          </p:nvSpPr>
          <p:spPr>
            <a:xfrm>
              <a:off x="4191000" y="1595735"/>
              <a:ext cx="702436" cy="461665"/>
            </a:xfrm>
            <a:prstGeom prst="rect">
              <a:avLst/>
            </a:prstGeom>
            <a:noFill/>
          </p:spPr>
          <p:txBody>
            <a:bodyPr wrap="none" rtlCol="0">
              <a:spAutoFit/>
            </a:bodyPr>
            <a:lstStyle/>
            <a:p>
              <a:r>
                <a:rPr lang="en-US" sz="2400" dirty="0" smtClean="0"/>
                <a:t>D</a:t>
              </a:r>
              <a:r>
                <a:rPr lang="en-US" sz="2400" baseline="-25000" dirty="0" smtClean="0"/>
                <a:t>CD</a:t>
              </a:r>
              <a:endParaRPr lang="en-US" sz="2400" baseline="-25000" dirty="0"/>
            </a:p>
          </p:txBody>
        </p:sp>
        <p:sp>
          <p:nvSpPr>
            <p:cNvPr id="37" name="TextBox 36"/>
            <p:cNvSpPr txBox="1"/>
            <p:nvPr/>
          </p:nvSpPr>
          <p:spPr>
            <a:xfrm>
              <a:off x="1752600" y="2353270"/>
              <a:ext cx="679994" cy="461665"/>
            </a:xfrm>
            <a:prstGeom prst="rect">
              <a:avLst/>
            </a:prstGeom>
            <a:noFill/>
          </p:spPr>
          <p:txBody>
            <a:bodyPr wrap="none" rtlCol="0">
              <a:spAutoFit/>
            </a:bodyPr>
            <a:lstStyle/>
            <a:p>
              <a:r>
                <a:rPr lang="en-US" sz="2400" dirty="0" smtClean="0"/>
                <a:t>D</a:t>
              </a:r>
              <a:r>
                <a:rPr lang="en-US" sz="2400" baseline="-25000" dirty="0" smtClean="0"/>
                <a:t>BE</a:t>
              </a:r>
              <a:endParaRPr lang="en-US" sz="2400" baseline="-25000" dirty="0"/>
            </a:p>
          </p:txBody>
        </p:sp>
        <p:sp>
          <p:nvSpPr>
            <p:cNvPr id="38" name="TextBox 37"/>
            <p:cNvSpPr txBox="1"/>
            <p:nvPr/>
          </p:nvSpPr>
          <p:spPr>
            <a:xfrm>
              <a:off x="2813985" y="2129135"/>
              <a:ext cx="691215" cy="461665"/>
            </a:xfrm>
            <a:prstGeom prst="rect">
              <a:avLst/>
            </a:prstGeom>
            <a:noFill/>
          </p:spPr>
          <p:txBody>
            <a:bodyPr wrap="none" rtlCol="0">
              <a:spAutoFit/>
            </a:bodyPr>
            <a:lstStyle/>
            <a:p>
              <a:r>
                <a:rPr lang="en-US" sz="2400" dirty="0" smtClean="0"/>
                <a:t>D</a:t>
              </a:r>
              <a:r>
                <a:rPr lang="en-US" sz="2400" baseline="-25000" dirty="0" smtClean="0"/>
                <a:t>EC</a:t>
              </a:r>
              <a:endParaRPr lang="en-US" sz="2400" baseline="-25000" dirty="0"/>
            </a:p>
          </p:txBody>
        </p:sp>
        <p:sp>
          <p:nvSpPr>
            <p:cNvPr id="39" name="TextBox 38"/>
            <p:cNvSpPr txBox="1"/>
            <p:nvPr/>
          </p:nvSpPr>
          <p:spPr>
            <a:xfrm>
              <a:off x="3657600" y="2505670"/>
              <a:ext cx="668773" cy="461665"/>
            </a:xfrm>
            <a:prstGeom prst="rect">
              <a:avLst/>
            </a:prstGeom>
            <a:noFill/>
          </p:spPr>
          <p:txBody>
            <a:bodyPr wrap="none" rtlCol="0">
              <a:spAutoFit/>
            </a:bodyPr>
            <a:lstStyle/>
            <a:p>
              <a:r>
                <a:rPr lang="en-US" sz="2400" dirty="0" smtClean="0"/>
                <a:t>D</a:t>
              </a:r>
              <a:r>
                <a:rPr lang="en-US" sz="2400" baseline="-25000" dirty="0" smtClean="0"/>
                <a:t>EF</a:t>
              </a:r>
              <a:endParaRPr lang="en-US" sz="2400" baseline="-25000" dirty="0"/>
            </a:p>
          </p:txBody>
        </p:sp>
        <p:sp>
          <p:nvSpPr>
            <p:cNvPr id="40" name="TextBox 39"/>
            <p:cNvSpPr txBox="1"/>
            <p:nvPr/>
          </p:nvSpPr>
          <p:spPr>
            <a:xfrm>
              <a:off x="3369827" y="3424535"/>
              <a:ext cx="668773" cy="461665"/>
            </a:xfrm>
            <a:prstGeom prst="rect">
              <a:avLst/>
            </a:prstGeom>
            <a:noFill/>
          </p:spPr>
          <p:txBody>
            <a:bodyPr wrap="none" rtlCol="0">
              <a:spAutoFit/>
            </a:bodyPr>
            <a:lstStyle/>
            <a:p>
              <a:r>
                <a:rPr lang="en-US" sz="2400" dirty="0" smtClean="0"/>
                <a:t>D</a:t>
              </a:r>
              <a:r>
                <a:rPr lang="en-US" sz="2400" baseline="-25000" dirty="0" smtClean="0"/>
                <a:t>FE</a:t>
              </a:r>
              <a:endParaRPr lang="en-US" sz="2400" baseline="-25000" dirty="0"/>
            </a:p>
          </p:txBody>
        </p:sp>
        <p:cxnSp>
          <p:nvCxnSpPr>
            <p:cNvPr id="41" name="Straight Arrow Connector 40"/>
            <p:cNvCxnSpPr>
              <a:stCxn id="21" idx="2"/>
              <a:endCxn id="25" idx="3"/>
            </p:cNvCxnSpPr>
            <p:nvPr/>
          </p:nvCxnSpPr>
          <p:spPr>
            <a:xfrm flipH="1">
              <a:off x="3200400" y="2965915"/>
              <a:ext cx="189080" cy="1420"/>
            </a:xfrm>
            <a:prstGeom prst="straightConnector1">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Oval 20"/>
            <p:cNvSpPr/>
            <p:nvPr/>
          </p:nvSpPr>
          <p:spPr bwMode="auto">
            <a:xfrm>
              <a:off x="3389480" y="2927815"/>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44" name="TextBox 43"/>
          <p:cNvSpPr txBox="1"/>
          <p:nvPr/>
        </p:nvSpPr>
        <p:spPr>
          <a:xfrm>
            <a:off x="2743200" y="3962400"/>
            <a:ext cx="3722494" cy="1200329"/>
          </a:xfrm>
          <a:prstGeom prst="rect">
            <a:avLst/>
          </a:prstGeom>
          <a:noFill/>
        </p:spPr>
        <p:txBody>
          <a:bodyPr wrap="none" rtlCol="0">
            <a:spAutoFit/>
          </a:bodyPr>
          <a:lstStyle/>
          <a:p>
            <a:pPr>
              <a:tabLst>
                <a:tab pos="804863" algn="l"/>
                <a:tab pos="1828800" algn="l"/>
              </a:tabLst>
            </a:pPr>
            <a:r>
              <a:rPr lang="en-US" sz="2400" b="1" dirty="0" err="1" smtClean="0">
                <a:solidFill>
                  <a:srgbClr val="00B050"/>
                </a:solidFill>
              </a:rPr>
              <a:t>Arr</a:t>
            </a:r>
            <a:r>
              <a:rPr lang="en-US" sz="2400" b="1" baseline="-25000" dirty="0" err="1" smtClean="0">
                <a:solidFill>
                  <a:srgbClr val="00B050"/>
                </a:solidFill>
              </a:rPr>
              <a:t>C</a:t>
            </a:r>
            <a:r>
              <a:rPr lang="en-US" sz="2400" b="1" dirty="0" smtClean="0">
                <a:solidFill>
                  <a:srgbClr val="00B050"/>
                </a:solidFill>
              </a:rPr>
              <a:t>	= max(	</a:t>
            </a:r>
            <a:r>
              <a:rPr lang="en-US" sz="2400" b="1" dirty="0" err="1" smtClean="0">
                <a:solidFill>
                  <a:srgbClr val="00B050"/>
                </a:solidFill>
              </a:rPr>
              <a:t>Arr</a:t>
            </a:r>
            <a:r>
              <a:rPr lang="en-US" sz="2400" b="1" baseline="-25000" dirty="0" err="1" smtClean="0">
                <a:solidFill>
                  <a:srgbClr val="00B050"/>
                </a:solidFill>
              </a:rPr>
              <a:t>B</a:t>
            </a:r>
            <a:r>
              <a:rPr lang="en-US" sz="2400" b="1" dirty="0" smtClean="0">
                <a:solidFill>
                  <a:srgbClr val="00B050"/>
                </a:solidFill>
              </a:rPr>
              <a:t> + D</a:t>
            </a:r>
            <a:r>
              <a:rPr lang="en-US" sz="2400" b="1" baseline="-25000" dirty="0" smtClean="0">
                <a:solidFill>
                  <a:srgbClr val="00B050"/>
                </a:solidFill>
              </a:rPr>
              <a:t>BC</a:t>
            </a:r>
            <a:r>
              <a:rPr lang="en-US" sz="2400" b="1" dirty="0" smtClean="0">
                <a:solidFill>
                  <a:srgbClr val="00B050"/>
                </a:solidFill>
              </a:rPr>
              <a:t>, </a:t>
            </a:r>
          </a:p>
          <a:p>
            <a:pPr>
              <a:tabLst>
                <a:tab pos="1828800" algn="l"/>
              </a:tabLst>
            </a:pPr>
            <a:r>
              <a:rPr lang="en-US" sz="2400" b="1" dirty="0" smtClean="0">
                <a:solidFill>
                  <a:srgbClr val="00B050"/>
                </a:solidFill>
              </a:rPr>
              <a:t>	</a:t>
            </a:r>
            <a:r>
              <a:rPr lang="en-US" sz="2400" b="1" dirty="0" err="1" smtClean="0">
                <a:solidFill>
                  <a:srgbClr val="00B050"/>
                </a:solidFill>
              </a:rPr>
              <a:t>Arr</a:t>
            </a:r>
            <a:r>
              <a:rPr lang="en-US" sz="2400" b="1" baseline="-25000" dirty="0" err="1" smtClean="0">
                <a:solidFill>
                  <a:srgbClr val="00B050"/>
                </a:solidFill>
              </a:rPr>
              <a:t>E</a:t>
            </a:r>
            <a:r>
              <a:rPr lang="en-US" sz="2400" b="1" dirty="0" smtClean="0">
                <a:solidFill>
                  <a:srgbClr val="00B050"/>
                </a:solidFill>
              </a:rPr>
              <a:t> + D</a:t>
            </a:r>
            <a:r>
              <a:rPr lang="en-US" sz="2400" b="1" baseline="-25000" dirty="0" smtClean="0">
                <a:solidFill>
                  <a:srgbClr val="00B050"/>
                </a:solidFill>
              </a:rPr>
              <a:t>EC</a:t>
            </a:r>
            <a:r>
              <a:rPr lang="en-US" sz="2400" b="1" dirty="0" smtClean="0">
                <a:solidFill>
                  <a:srgbClr val="00B050"/>
                </a:solidFill>
              </a:rPr>
              <a:t>)</a:t>
            </a:r>
          </a:p>
          <a:p>
            <a:pPr>
              <a:tabLst>
                <a:tab pos="804863" algn="l"/>
                <a:tab pos="1828800" algn="l"/>
              </a:tabLst>
            </a:pPr>
            <a:r>
              <a:rPr lang="en-US" sz="2400" b="1" dirty="0" err="1" smtClean="0">
                <a:solidFill>
                  <a:schemeClr val="accent2"/>
                </a:solidFill>
              </a:rPr>
              <a:t>Req</a:t>
            </a:r>
            <a:r>
              <a:rPr lang="en-US" sz="2400" b="1" baseline="-25000" dirty="0" err="1" smtClean="0">
                <a:solidFill>
                  <a:schemeClr val="accent2"/>
                </a:solidFill>
              </a:rPr>
              <a:t>C</a:t>
            </a:r>
            <a:r>
              <a:rPr lang="en-US" sz="2400" b="1" dirty="0" smtClean="0">
                <a:solidFill>
                  <a:schemeClr val="accent2"/>
                </a:solidFill>
              </a:rPr>
              <a:t>	= min (	</a:t>
            </a:r>
            <a:r>
              <a:rPr lang="en-US" sz="2400" b="1" dirty="0" err="1" smtClean="0">
                <a:solidFill>
                  <a:schemeClr val="accent2"/>
                </a:solidFill>
              </a:rPr>
              <a:t>Req</a:t>
            </a:r>
            <a:r>
              <a:rPr lang="en-US" sz="2400" b="1" baseline="-25000" dirty="0" err="1" smtClean="0">
                <a:solidFill>
                  <a:schemeClr val="accent2"/>
                </a:solidFill>
              </a:rPr>
              <a:t>D</a:t>
            </a:r>
            <a:r>
              <a:rPr lang="en-US" sz="2400" b="1" dirty="0" smtClean="0">
                <a:solidFill>
                  <a:schemeClr val="accent2"/>
                </a:solidFill>
              </a:rPr>
              <a:t> – D</a:t>
            </a:r>
            <a:r>
              <a:rPr lang="en-US" sz="2400" b="1" baseline="-25000" dirty="0" smtClean="0">
                <a:solidFill>
                  <a:schemeClr val="accent2"/>
                </a:solidFill>
              </a:rPr>
              <a:t>CD</a:t>
            </a:r>
            <a:r>
              <a:rPr lang="en-US" sz="2400" b="1" dirty="0" smtClean="0">
                <a:solidFill>
                  <a:schemeClr val="accent2"/>
                </a:solidFill>
              </a:rPr>
              <a:t>)</a:t>
            </a:r>
          </a:p>
        </p:txBody>
      </p:sp>
      <p:sp>
        <p:nvSpPr>
          <p:cNvPr id="47" name="TextBox 46"/>
          <p:cNvSpPr txBox="1"/>
          <p:nvPr/>
        </p:nvSpPr>
        <p:spPr>
          <a:xfrm>
            <a:off x="2743200" y="5352871"/>
            <a:ext cx="2927404" cy="1200329"/>
          </a:xfrm>
          <a:prstGeom prst="rect">
            <a:avLst/>
          </a:prstGeom>
          <a:noFill/>
        </p:spPr>
        <p:txBody>
          <a:bodyPr wrap="none" rtlCol="0">
            <a:spAutoFit/>
          </a:bodyPr>
          <a:lstStyle/>
          <a:p>
            <a:pPr>
              <a:tabLst>
                <a:tab pos="804863" algn="l"/>
                <a:tab pos="1143000" algn="l"/>
                <a:tab pos="1719263" algn="l"/>
              </a:tabLst>
            </a:pPr>
            <a:r>
              <a:rPr lang="en-US" sz="2400" b="1" dirty="0" err="1" smtClean="0">
                <a:solidFill>
                  <a:srgbClr val="00B050"/>
                </a:solidFill>
              </a:rPr>
              <a:t>Arr</a:t>
            </a:r>
            <a:r>
              <a:rPr lang="en-US" sz="2400" b="1" baseline="-25000" dirty="0" err="1" smtClean="0">
                <a:solidFill>
                  <a:srgbClr val="00B050"/>
                </a:solidFill>
              </a:rPr>
              <a:t>C</a:t>
            </a:r>
            <a:r>
              <a:rPr lang="en-US" sz="2400" b="1" dirty="0" smtClean="0">
                <a:solidFill>
                  <a:srgbClr val="00B050"/>
                </a:solidFill>
              </a:rPr>
              <a:t>	≥	</a:t>
            </a:r>
            <a:r>
              <a:rPr lang="en-US" sz="2400" b="1" dirty="0" err="1" smtClean="0">
                <a:solidFill>
                  <a:srgbClr val="00B050"/>
                </a:solidFill>
              </a:rPr>
              <a:t>Arr</a:t>
            </a:r>
            <a:r>
              <a:rPr lang="en-US" sz="2400" b="1" baseline="-25000" dirty="0" err="1" smtClean="0">
                <a:solidFill>
                  <a:srgbClr val="00B050"/>
                </a:solidFill>
              </a:rPr>
              <a:t>B</a:t>
            </a:r>
            <a:r>
              <a:rPr lang="en-US" sz="2400" b="1" dirty="0" smtClean="0">
                <a:solidFill>
                  <a:srgbClr val="00B050"/>
                </a:solidFill>
              </a:rPr>
              <a:t> + D</a:t>
            </a:r>
            <a:r>
              <a:rPr lang="en-US" sz="2400" b="1" baseline="-25000" dirty="0" smtClean="0">
                <a:solidFill>
                  <a:srgbClr val="00B050"/>
                </a:solidFill>
              </a:rPr>
              <a:t>BC</a:t>
            </a:r>
            <a:endParaRPr lang="en-US" sz="2400" b="1" dirty="0" smtClean="0">
              <a:solidFill>
                <a:srgbClr val="00B050"/>
              </a:solidFill>
            </a:endParaRPr>
          </a:p>
          <a:p>
            <a:pPr>
              <a:tabLst>
                <a:tab pos="804863" algn="l"/>
                <a:tab pos="1143000" algn="l"/>
                <a:tab pos="1719263" algn="l"/>
              </a:tabLst>
            </a:pPr>
            <a:r>
              <a:rPr lang="en-US" sz="2400" b="1" dirty="0" err="1" smtClean="0">
                <a:solidFill>
                  <a:srgbClr val="00B050"/>
                </a:solidFill>
              </a:rPr>
              <a:t>Arr</a:t>
            </a:r>
            <a:r>
              <a:rPr lang="en-US" sz="2400" b="1" baseline="-25000" dirty="0" err="1" smtClean="0">
                <a:solidFill>
                  <a:srgbClr val="00B050"/>
                </a:solidFill>
              </a:rPr>
              <a:t>C</a:t>
            </a:r>
            <a:r>
              <a:rPr lang="en-US" sz="2400" b="1" dirty="0" smtClean="0">
                <a:solidFill>
                  <a:srgbClr val="00B050"/>
                </a:solidFill>
              </a:rPr>
              <a:t>	≥	</a:t>
            </a:r>
            <a:r>
              <a:rPr lang="en-US" sz="2400" b="1" dirty="0" err="1" smtClean="0">
                <a:solidFill>
                  <a:srgbClr val="00B050"/>
                </a:solidFill>
              </a:rPr>
              <a:t>Arr</a:t>
            </a:r>
            <a:r>
              <a:rPr lang="en-US" sz="2400" b="1" baseline="-25000" dirty="0" err="1" smtClean="0">
                <a:solidFill>
                  <a:srgbClr val="00B050"/>
                </a:solidFill>
              </a:rPr>
              <a:t>E</a:t>
            </a:r>
            <a:r>
              <a:rPr lang="en-US" sz="2400" b="1" dirty="0" smtClean="0">
                <a:solidFill>
                  <a:srgbClr val="00B050"/>
                </a:solidFill>
              </a:rPr>
              <a:t> + D</a:t>
            </a:r>
            <a:r>
              <a:rPr lang="en-US" sz="2400" b="1" baseline="-25000" dirty="0" smtClean="0">
                <a:solidFill>
                  <a:srgbClr val="00B050"/>
                </a:solidFill>
              </a:rPr>
              <a:t>EC</a:t>
            </a:r>
            <a:endParaRPr lang="en-US" sz="2400" b="1" dirty="0" smtClean="0">
              <a:solidFill>
                <a:srgbClr val="00B050"/>
              </a:solidFill>
            </a:endParaRPr>
          </a:p>
          <a:p>
            <a:pPr>
              <a:tabLst>
                <a:tab pos="804863" algn="l"/>
                <a:tab pos="1143000" algn="l"/>
                <a:tab pos="1719263" algn="l"/>
              </a:tabLst>
            </a:pPr>
            <a:r>
              <a:rPr lang="en-US" sz="2400" b="1" dirty="0" err="1" smtClean="0">
                <a:solidFill>
                  <a:schemeClr val="accent2"/>
                </a:solidFill>
              </a:rPr>
              <a:t>Req</a:t>
            </a:r>
            <a:r>
              <a:rPr lang="en-US" sz="2400" b="1" baseline="-25000" dirty="0" err="1" smtClean="0">
                <a:solidFill>
                  <a:schemeClr val="accent2"/>
                </a:solidFill>
              </a:rPr>
              <a:t>C</a:t>
            </a:r>
            <a:r>
              <a:rPr lang="en-US" sz="2400" b="1" dirty="0" smtClean="0">
                <a:solidFill>
                  <a:schemeClr val="accent2"/>
                </a:solidFill>
              </a:rPr>
              <a:t>	≤	</a:t>
            </a:r>
            <a:r>
              <a:rPr lang="en-US" sz="2400" b="1" dirty="0" err="1" smtClean="0">
                <a:solidFill>
                  <a:schemeClr val="accent2"/>
                </a:solidFill>
              </a:rPr>
              <a:t>Req</a:t>
            </a:r>
            <a:r>
              <a:rPr lang="en-US" sz="2400" b="1" baseline="-25000" dirty="0" err="1" smtClean="0">
                <a:solidFill>
                  <a:schemeClr val="accent2"/>
                </a:solidFill>
              </a:rPr>
              <a:t>D</a:t>
            </a:r>
            <a:r>
              <a:rPr lang="en-US" sz="2400" b="1" dirty="0" smtClean="0">
                <a:solidFill>
                  <a:schemeClr val="accent2"/>
                </a:solidFill>
              </a:rPr>
              <a:t> – D</a:t>
            </a:r>
            <a:r>
              <a:rPr lang="en-US" sz="2400" b="1" baseline="-25000" dirty="0" smtClean="0">
                <a:solidFill>
                  <a:schemeClr val="accent2"/>
                </a:solidFill>
              </a:rPr>
              <a:t>CD</a:t>
            </a:r>
            <a:endParaRPr lang="en-US" sz="2400" b="1"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Difference Logic Formulation</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19</a:t>
            </a:fld>
            <a:endParaRPr lang="en-US" dirty="0"/>
          </a:p>
        </p:txBody>
      </p:sp>
      <p:grpSp>
        <p:nvGrpSpPr>
          <p:cNvPr id="6" name="Group 5"/>
          <p:cNvGrpSpPr/>
          <p:nvPr/>
        </p:nvGrpSpPr>
        <p:grpSpPr>
          <a:xfrm>
            <a:off x="838200" y="1371600"/>
            <a:ext cx="4648200" cy="1905000"/>
            <a:chOff x="3352800" y="4495800"/>
            <a:chExt cx="4648200" cy="1905000"/>
          </a:xfrm>
        </p:grpSpPr>
        <p:cxnSp>
          <p:nvCxnSpPr>
            <p:cNvPr id="7" name="Straight Arrow Connector 6"/>
            <p:cNvCxnSpPr>
              <a:stCxn id="32" idx="3"/>
              <a:endCxn id="23" idx="1"/>
            </p:cNvCxnSpPr>
            <p:nvPr/>
          </p:nvCxnSpPr>
          <p:spPr>
            <a:xfrm>
              <a:off x="3733800" y="4876800"/>
              <a:ext cx="609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23" idx="3"/>
            </p:cNvCxnSpPr>
            <p:nvPr/>
          </p:nvCxnSpPr>
          <p:spPr>
            <a:xfrm>
              <a:off x="4876800" y="4876800"/>
              <a:ext cx="14478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105400" y="4876800"/>
              <a:ext cx="0" cy="914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5105400" y="5791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24" idx="3"/>
              <a:endCxn id="30" idx="1"/>
            </p:cNvCxnSpPr>
            <p:nvPr/>
          </p:nvCxnSpPr>
          <p:spPr>
            <a:xfrm>
              <a:off x="6858000" y="4953000"/>
              <a:ext cx="762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25" idx="3"/>
              <a:endCxn id="28" idx="1"/>
            </p:cNvCxnSpPr>
            <p:nvPr/>
          </p:nvCxnSpPr>
          <p:spPr>
            <a:xfrm>
              <a:off x="5867400" y="5867400"/>
              <a:ext cx="1143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5105400" y="6400800"/>
              <a:ext cx="2590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5105400" y="59436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105400" y="5943600"/>
              <a:ext cx="0" cy="457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7696200" y="5867400"/>
              <a:ext cx="0" cy="533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8" idx="3"/>
            </p:cNvCxnSpPr>
            <p:nvPr/>
          </p:nvCxnSpPr>
          <p:spPr>
            <a:xfrm>
              <a:off x="7391400" y="5867400"/>
              <a:ext cx="304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6096000" y="5029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6096000" y="5029200"/>
              <a:ext cx="0" cy="838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 name="Oval 19"/>
            <p:cNvSpPr/>
            <p:nvPr/>
          </p:nvSpPr>
          <p:spPr bwMode="auto">
            <a:xfrm>
              <a:off x="5068720" y="48372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6056480" y="58278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22" name="Group 78"/>
            <p:cNvGrpSpPr/>
            <p:nvPr/>
          </p:nvGrpSpPr>
          <p:grpSpPr>
            <a:xfrm>
              <a:off x="3352800" y="4495800"/>
              <a:ext cx="381000" cy="762000"/>
              <a:chOff x="3352800" y="4495800"/>
              <a:chExt cx="381000" cy="762000"/>
            </a:xfrm>
          </p:grpSpPr>
          <p:sp>
            <p:nvSpPr>
              <p:cNvPr id="32" name="Rectangle 31"/>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A</a:t>
                </a:r>
              </a:p>
            </p:txBody>
          </p:sp>
          <p:sp>
            <p:nvSpPr>
              <p:cNvPr id="33" name="Isosceles Triangle 32"/>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23" name="Rectangle 22"/>
            <p:cNvSpPr/>
            <p:nvPr/>
          </p:nvSpPr>
          <p:spPr bwMode="auto">
            <a:xfrm>
              <a:off x="4343400" y="46482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B</a:t>
              </a:r>
            </a:p>
          </p:txBody>
        </p:sp>
        <p:sp>
          <p:nvSpPr>
            <p:cNvPr id="24" name="Rectangle 23"/>
            <p:cNvSpPr/>
            <p:nvPr/>
          </p:nvSpPr>
          <p:spPr bwMode="auto">
            <a:xfrm>
              <a:off x="6324600" y="47244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C</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25" name="Rectangle 24"/>
            <p:cNvSpPr/>
            <p:nvPr/>
          </p:nvSpPr>
          <p:spPr bwMode="auto">
            <a:xfrm>
              <a:off x="5334000" y="56388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E</a:t>
              </a:r>
            </a:p>
          </p:txBody>
        </p:sp>
        <p:grpSp>
          <p:nvGrpSpPr>
            <p:cNvPr id="26" name="Group 89"/>
            <p:cNvGrpSpPr/>
            <p:nvPr/>
          </p:nvGrpSpPr>
          <p:grpSpPr>
            <a:xfrm>
              <a:off x="7620000" y="4572000"/>
              <a:ext cx="381000" cy="762000"/>
              <a:chOff x="3352800" y="4495800"/>
              <a:chExt cx="381000" cy="762000"/>
            </a:xfrm>
          </p:grpSpPr>
          <p:sp>
            <p:nvSpPr>
              <p:cNvPr id="30" name="Rectangle 29"/>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D</a:t>
                </a:r>
              </a:p>
            </p:txBody>
          </p:sp>
          <p:sp>
            <p:nvSpPr>
              <p:cNvPr id="31" name="Isosceles Triangle 30"/>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27" name="Group 95"/>
            <p:cNvGrpSpPr/>
            <p:nvPr/>
          </p:nvGrpSpPr>
          <p:grpSpPr>
            <a:xfrm>
              <a:off x="7010400" y="5486400"/>
              <a:ext cx="381000" cy="762000"/>
              <a:chOff x="3352800" y="4495800"/>
              <a:chExt cx="381000" cy="762000"/>
            </a:xfrm>
          </p:grpSpPr>
          <p:sp>
            <p:nvSpPr>
              <p:cNvPr id="28" name="Rectangle 27"/>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F</a:t>
                </a:r>
              </a:p>
            </p:txBody>
          </p:sp>
          <p:sp>
            <p:nvSpPr>
              <p:cNvPr id="29" name="Isosceles Triangle 28"/>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sp>
        <p:nvSpPr>
          <p:cNvPr id="35" name="Rectangle 34"/>
          <p:cNvSpPr/>
          <p:nvPr/>
        </p:nvSpPr>
        <p:spPr bwMode="auto">
          <a:xfrm>
            <a:off x="914400" y="3962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6" name="Rectangle 35"/>
          <p:cNvSpPr/>
          <p:nvPr/>
        </p:nvSpPr>
        <p:spPr bwMode="auto">
          <a:xfrm>
            <a:off x="2209800" y="39624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Y</a:t>
            </a:r>
          </a:p>
        </p:txBody>
      </p:sp>
      <p:sp>
        <p:nvSpPr>
          <p:cNvPr id="39" name="Rectangle 38"/>
          <p:cNvSpPr/>
          <p:nvPr/>
        </p:nvSpPr>
        <p:spPr bwMode="auto">
          <a:xfrm>
            <a:off x="914400" y="48006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X</a:t>
            </a:r>
          </a:p>
        </p:txBody>
      </p:sp>
      <p:sp>
        <p:nvSpPr>
          <p:cNvPr id="40" name="Rectangle 39"/>
          <p:cNvSpPr/>
          <p:nvPr/>
        </p:nvSpPr>
        <p:spPr bwMode="auto">
          <a:xfrm>
            <a:off x="2209800" y="4800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3" name="Rectangle 42"/>
          <p:cNvSpPr/>
          <p:nvPr/>
        </p:nvSpPr>
        <p:spPr bwMode="auto">
          <a:xfrm>
            <a:off x="914400" y="5638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4" name="Rectangle 43"/>
          <p:cNvSpPr/>
          <p:nvPr/>
        </p:nvSpPr>
        <p:spPr bwMode="auto">
          <a:xfrm>
            <a:off x="2209800" y="5638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6" name="Trapezoid 45"/>
          <p:cNvSpPr/>
          <p:nvPr/>
        </p:nvSpPr>
        <p:spPr>
          <a:xfrm rot="5400000">
            <a:off x="304800" y="4419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47" name="Trapezoid 46"/>
          <p:cNvSpPr/>
          <p:nvPr/>
        </p:nvSpPr>
        <p:spPr>
          <a:xfrm rot="5400000">
            <a:off x="533400" y="46482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48" name="Trapezoid 47"/>
          <p:cNvSpPr/>
          <p:nvPr/>
        </p:nvSpPr>
        <p:spPr>
          <a:xfrm rot="5400000">
            <a:off x="304800" y="5257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49" name="Trapezoid 48"/>
          <p:cNvSpPr/>
          <p:nvPr/>
        </p:nvSpPr>
        <p:spPr>
          <a:xfrm rot="5400000">
            <a:off x="533400" y="5486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0" name="Trapezoid 49"/>
          <p:cNvSpPr/>
          <p:nvPr/>
        </p:nvSpPr>
        <p:spPr>
          <a:xfrm rot="5400000">
            <a:off x="1600200" y="5257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1" name="Trapezoid 50"/>
          <p:cNvSpPr/>
          <p:nvPr/>
        </p:nvSpPr>
        <p:spPr>
          <a:xfrm rot="5400000">
            <a:off x="1828800" y="5486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2" name="Trapezoid 51"/>
          <p:cNvSpPr/>
          <p:nvPr/>
        </p:nvSpPr>
        <p:spPr>
          <a:xfrm rot="5400000">
            <a:off x="2895599" y="5257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3" name="Trapezoid 52"/>
          <p:cNvSpPr/>
          <p:nvPr/>
        </p:nvSpPr>
        <p:spPr>
          <a:xfrm rot="5400000">
            <a:off x="3124199" y="5486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4" name="Trapezoid 53"/>
          <p:cNvSpPr/>
          <p:nvPr/>
        </p:nvSpPr>
        <p:spPr>
          <a:xfrm rot="5400000">
            <a:off x="2895600" y="4419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5" name="Trapezoid 54"/>
          <p:cNvSpPr/>
          <p:nvPr/>
        </p:nvSpPr>
        <p:spPr>
          <a:xfrm rot="5400000">
            <a:off x="3124200" y="46482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6" name="Trapezoid 55"/>
          <p:cNvSpPr/>
          <p:nvPr/>
        </p:nvSpPr>
        <p:spPr>
          <a:xfrm rot="5400000">
            <a:off x="1600200" y="44196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57" name="Trapezoid 56"/>
          <p:cNvSpPr/>
          <p:nvPr/>
        </p:nvSpPr>
        <p:spPr>
          <a:xfrm rot="5400000">
            <a:off x="1828800" y="46482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cxnSp>
        <p:nvCxnSpPr>
          <p:cNvPr id="66" name="Elbow Connector 65"/>
          <p:cNvCxnSpPr>
            <a:stCxn id="56" idx="0"/>
            <a:endCxn id="36" idx="1"/>
          </p:cNvCxnSpPr>
          <p:nvPr/>
        </p:nvCxnSpPr>
        <p:spPr>
          <a:xfrm flipV="1">
            <a:off x="1828800" y="4191000"/>
            <a:ext cx="3810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67" name="Elbow Connector 66"/>
          <p:cNvCxnSpPr>
            <a:stCxn id="39" idx="3"/>
            <a:endCxn id="56" idx="2"/>
          </p:cNvCxnSpPr>
          <p:nvPr/>
        </p:nvCxnSpPr>
        <p:spPr>
          <a:xfrm flipV="1">
            <a:off x="1524000" y="4495800"/>
            <a:ext cx="152400" cy="5334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sp>
        <p:nvSpPr>
          <p:cNvPr id="68" name="TextBox 67"/>
          <p:cNvSpPr txBox="1"/>
          <p:nvPr/>
        </p:nvSpPr>
        <p:spPr>
          <a:xfrm>
            <a:off x="2825206" y="1295400"/>
            <a:ext cx="691215" cy="461665"/>
          </a:xfrm>
          <a:prstGeom prst="rect">
            <a:avLst/>
          </a:prstGeom>
          <a:noFill/>
        </p:spPr>
        <p:txBody>
          <a:bodyPr wrap="none" rtlCol="0">
            <a:spAutoFit/>
          </a:bodyPr>
          <a:lstStyle/>
          <a:p>
            <a:r>
              <a:rPr lang="en-US" sz="2400" dirty="0" smtClean="0"/>
              <a:t>D</a:t>
            </a:r>
            <a:r>
              <a:rPr lang="en-US" sz="2400" baseline="-25000" dirty="0" smtClean="0"/>
              <a:t>BC</a:t>
            </a:r>
            <a:endParaRPr lang="en-US" sz="2400" baseline="-25000" dirty="0"/>
          </a:p>
        </p:txBody>
      </p:sp>
      <p:sp>
        <p:nvSpPr>
          <p:cNvPr id="69" name="TextBox 68"/>
          <p:cNvSpPr txBox="1"/>
          <p:nvPr/>
        </p:nvSpPr>
        <p:spPr>
          <a:xfrm>
            <a:off x="4038600" y="4297740"/>
            <a:ext cx="5033750" cy="1569660"/>
          </a:xfrm>
          <a:prstGeom prst="rect">
            <a:avLst/>
          </a:prstGeom>
          <a:noFill/>
          <a:ln>
            <a:solidFill>
              <a:schemeClr val="tx1"/>
            </a:solidFill>
          </a:ln>
        </p:spPr>
        <p:txBody>
          <a:bodyPr wrap="none" rtlCol="0">
            <a:spAutoFit/>
          </a:bodyPr>
          <a:lstStyle/>
          <a:p>
            <a:pPr marL="739775" indent="-739775">
              <a:tabLst>
                <a:tab pos="1089025" algn="l"/>
              </a:tabLst>
            </a:pPr>
            <a:r>
              <a:rPr lang="en-US" dirty="0" smtClean="0"/>
              <a:t>(</a:t>
            </a:r>
            <a:r>
              <a:rPr lang="en-US" dirty="0" err="1" smtClean="0"/>
              <a:t>v</a:t>
            </a:r>
            <a:r>
              <a:rPr lang="en-US" baseline="-25000" dirty="0" err="1" smtClean="0"/>
              <a:t>BX</a:t>
            </a:r>
            <a:r>
              <a:rPr lang="en-US" dirty="0" smtClean="0"/>
              <a:t> </a:t>
            </a:r>
            <a:r>
              <a:rPr lang="en-US" dirty="0" smtClean="0">
                <a:sym typeface="Symbol"/>
              </a:rPr>
              <a:t> </a:t>
            </a:r>
            <a:r>
              <a:rPr lang="en-US" dirty="0" err="1" smtClean="0">
                <a:sym typeface="Symbol"/>
              </a:rPr>
              <a:t>v</a:t>
            </a:r>
            <a:r>
              <a:rPr lang="en-US" baseline="-25000" dirty="0" err="1" smtClean="0">
                <a:sym typeface="Symbol"/>
              </a:rPr>
              <a:t>CY</a:t>
            </a:r>
            <a:r>
              <a:rPr lang="en-US" dirty="0" smtClean="0">
                <a:sym typeface="Symbol"/>
              </a:rPr>
              <a:t>) </a:t>
            </a:r>
            <a:br>
              <a:rPr lang="en-US" dirty="0" smtClean="0">
                <a:sym typeface="Symbol"/>
              </a:rPr>
            </a:br>
            <a:r>
              <a:rPr lang="en-US" dirty="0" smtClean="0">
                <a:sym typeface="Symbol"/>
              </a:rPr>
              <a:t>	(</a:t>
            </a:r>
            <a:r>
              <a:rPr lang="en-US" dirty="0" err="1" smtClean="0">
                <a:solidFill>
                  <a:srgbClr val="00B050"/>
                </a:solidFill>
                <a:sym typeface="Symbol"/>
              </a:rPr>
              <a:t>Arr</a:t>
            </a:r>
            <a:r>
              <a:rPr lang="en-US" baseline="-25000" dirty="0" err="1" smtClean="0">
                <a:solidFill>
                  <a:srgbClr val="00B050"/>
                </a:solidFill>
                <a:sym typeface="Symbol"/>
              </a:rPr>
              <a:t>C</a:t>
            </a:r>
            <a:r>
              <a:rPr lang="en-US" dirty="0" smtClean="0">
                <a:sym typeface="Symbol"/>
              </a:rPr>
              <a:t> – </a:t>
            </a:r>
            <a:r>
              <a:rPr lang="en-US" dirty="0" err="1" smtClean="0">
                <a:solidFill>
                  <a:srgbClr val="00B050"/>
                </a:solidFill>
                <a:sym typeface="Symbol"/>
              </a:rPr>
              <a:t>Arr</a:t>
            </a:r>
            <a:r>
              <a:rPr lang="en-US" baseline="-25000" dirty="0" err="1" smtClean="0">
                <a:solidFill>
                  <a:srgbClr val="00B050"/>
                </a:solidFill>
                <a:sym typeface="Symbol"/>
              </a:rPr>
              <a:t>B</a:t>
            </a:r>
            <a:r>
              <a:rPr lang="en-US" dirty="0" smtClean="0">
                <a:sym typeface="Symbol"/>
              </a:rPr>
              <a:t> ≥ </a:t>
            </a:r>
            <a:r>
              <a:rPr lang="en-US" dirty="0" err="1" smtClean="0">
                <a:sym typeface="Symbol"/>
              </a:rPr>
              <a:t>d</a:t>
            </a:r>
            <a:r>
              <a:rPr lang="en-US" baseline="-25000" dirty="0" err="1" smtClean="0">
                <a:sym typeface="Symbol"/>
              </a:rPr>
              <a:t>XY</a:t>
            </a:r>
            <a:r>
              <a:rPr lang="en-US" dirty="0" smtClean="0">
                <a:sym typeface="Symbol"/>
              </a:rPr>
              <a:t>)</a:t>
            </a:r>
            <a:br>
              <a:rPr lang="en-US" dirty="0" smtClean="0">
                <a:sym typeface="Symbol"/>
              </a:rPr>
            </a:br>
            <a:r>
              <a:rPr lang="en-US" dirty="0" smtClean="0">
                <a:sym typeface="Symbol"/>
              </a:rPr>
              <a:t>	(</a:t>
            </a:r>
            <a:r>
              <a:rPr lang="en-US" dirty="0" err="1" smtClean="0">
                <a:solidFill>
                  <a:schemeClr val="accent2"/>
                </a:solidFill>
                <a:sym typeface="Symbol"/>
              </a:rPr>
              <a:t>Req</a:t>
            </a:r>
            <a:r>
              <a:rPr lang="en-US" baseline="-25000" dirty="0" err="1" smtClean="0">
                <a:solidFill>
                  <a:schemeClr val="accent2"/>
                </a:solidFill>
                <a:sym typeface="Symbol"/>
              </a:rPr>
              <a:t>B</a:t>
            </a:r>
            <a:r>
              <a:rPr lang="en-US" dirty="0" smtClean="0">
                <a:sym typeface="Symbol"/>
              </a:rPr>
              <a:t> – </a:t>
            </a:r>
            <a:r>
              <a:rPr lang="en-US" dirty="0" err="1" smtClean="0">
                <a:solidFill>
                  <a:schemeClr val="accent2"/>
                </a:solidFill>
                <a:sym typeface="Symbol"/>
              </a:rPr>
              <a:t>Req</a:t>
            </a:r>
            <a:r>
              <a:rPr lang="en-US" baseline="-25000" dirty="0" err="1" smtClean="0">
                <a:solidFill>
                  <a:schemeClr val="accent2"/>
                </a:solidFill>
                <a:sym typeface="Symbol"/>
              </a:rPr>
              <a:t>C</a:t>
            </a:r>
            <a:r>
              <a:rPr lang="en-US" dirty="0" smtClean="0">
                <a:sym typeface="Symbol"/>
              </a:rPr>
              <a:t> ≤ -</a:t>
            </a:r>
            <a:r>
              <a:rPr lang="en-US" dirty="0" err="1" smtClean="0">
                <a:sym typeface="Symbol"/>
              </a:rPr>
              <a:t>d</a:t>
            </a:r>
            <a:r>
              <a:rPr lang="en-US" baseline="-25000" dirty="0" err="1" smtClean="0">
                <a:sym typeface="Symbol"/>
              </a:rPr>
              <a:t>XY</a:t>
            </a:r>
            <a:r>
              <a:rPr lang="en-US" dirty="0" smtClean="0">
                <a:sym typeface="Symbol"/>
              </a:rPr>
              <a:t>)</a:t>
            </a:r>
          </a:p>
        </p:txBody>
      </p:sp>
      <p:sp>
        <p:nvSpPr>
          <p:cNvPr id="70" name="TextBox 69"/>
          <p:cNvSpPr txBox="1"/>
          <p:nvPr/>
        </p:nvSpPr>
        <p:spPr>
          <a:xfrm>
            <a:off x="6172200" y="3352800"/>
            <a:ext cx="2331087" cy="584775"/>
          </a:xfrm>
          <a:prstGeom prst="rect">
            <a:avLst/>
          </a:prstGeom>
          <a:noFill/>
          <a:ln>
            <a:solidFill>
              <a:schemeClr val="tx1"/>
            </a:solidFill>
          </a:ln>
        </p:spPr>
        <p:txBody>
          <a:bodyPr wrap="none" rtlCol="0">
            <a:spAutoFit/>
          </a:bodyPr>
          <a:lstStyle/>
          <a:p>
            <a:pPr marL="739775" indent="-739775"/>
            <a:r>
              <a:rPr lang="en-US" dirty="0" err="1" smtClean="0">
                <a:solidFill>
                  <a:srgbClr val="00B050"/>
                </a:solidFill>
              </a:rPr>
              <a:t>Arr</a:t>
            </a:r>
            <a:r>
              <a:rPr lang="en-US" i="1" baseline="-25000" dirty="0" err="1" smtClean="0">
                <a:solidFill>
                  <a:srgbClr val="00B050"/>
                </a:solidFill>
              </a:rPr>
              <a:t>N</a:t>
            </a:r>
            <a:r>
              <a:rPr lang="en-US" dirty="0" smtClean="0"/>
              <a:t> ≤ </a:t>
            </a:r>
            <a:r>
              <a:rPr lang="en-US" dirty="0" err="1" smtClean="0">
                <a:solidFill>
                  <a:schemeClr val="accent2"/>
                </a:solidFill>
              </a:rPr>
              <a:t>Req</a:t>
            </a:r>
            <a:r>
              <a:rPr lang="en-US" i="1" baseline="-25000" dirty="0" err="1" smtClean="0">
                <a:solidFill>
                  <a:schemeClr val="accent2"/>
                </a:solidFill>
              </a:rPr>
              <a:t>N</a:t>
            </a:r>
            <a:endParaRPr lang="en-US" i="1" baseline="-250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Programmable Logic Devices</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2</a:t>
            </a:fld>
            <a:endParaRPr lang="en-US" dirty="0"/>
          </a:p>
        </p:txBody>
      </p:sp>
      <p:cxnSp>
        <p:nvCxnSpPr>
          <p:cNvPr id="8" name="Straight Arrow Connector 7"/>
          <p:cNvCxnSpPr/>
          <p:nvPr/>
        </p:nvCxnSpPr>
        <p:spPr>
          <a:xfrm>
            <a:off x="1219200" y="5943600"/>
            <a:ext cx="6553200" cy="0"/>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1219200" y="1828800"/>
            <a:ext cx="0" cy="4114800"/>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443431" y="6015335"/>
            <a:ext cx="1947969" cy="461665"/>
          </a:xfrm>
          <a:prstGeom prst="rect">
            <a:avLst/>
          </a:prstGeom>
          <a:noFill/>
        </p:spPr>
        <p:txBody>
          <a:bodyPr wrap="none" rtlCol="0">
            <a:spAutoFit/>
          </a:bodyPr>
          <a:lstStyle/>
          <a:p>
            <a:r>
              <a:rPr lang="en-US" sz="2400" dirty="0" smtClean="0"/>
              <a:t>Performance</a:t>
            </a:r>
            <a:endParaRPr lang="en-US" sz="2400" dirty="0"/>
          </a:p>
        </p:txBody>
      </p:sp>
      <p:sp>
        <p:nvSpPr>
          <p:cNvPr id="13" name="TextBox 12"/>
          <p:cNvSpPr txBox="1"/>
          <p:nvPr/>
        </p:nvSpPr>
        <p:spPr>
          <a:xfrm>
            <a:off x="331962" y="1367135"/>
            <a:ext cx="2411238" cy="461665"/>
          </a:xfrm>
          <a:prstGeom prst="rect">
            <a:avLst/>
          </a:prstGeom>
          <a:noFill/>
        </p:spPr>
        <p:txBody>
          <a:bodyPr wrap="none" rtlCol="0">
            <a:spAutoFit/>
          </a:bodyPr>
          <a:lstStyle/>
          <a:p>
            <a:r>
              <a:rPr lang="en-US" sz="2400" dirty="0" smtClean="0"/>
              <a:t>Programmability</a:t>
            </a:r>
            <a:endParaRPr lang="en-US" sz="2400" dirty="0"/>
          </a:p>
        </p:txBody>
      </p:sp>
      <p:sp>
        <p:nvSpPr>
          <p:cNvPr id="14" name="Oval 13"/>
          <p:cNvSpPr/>
          <p:nvPr/>
        </p:nvSpPr>
        <p:spPr bwMode="auto">
          <a:xfrm rot="21135989">
            <a:off x="1524000" y="1905000"/>
            <a:ext cx="2590800" cy="14478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rot="462076">
            <a:off x="5257800" y="4800600"/>
            <a:ext cx="2590800" cy="9144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rot="19930744">
            <a:off x="2874489" y="2866519"/>
            <a:ext cx="3359304" cy="2200753"/>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pic>
        <p:nvPicPr>
          <p:cNvPr id="21" name="Picture 20" descr="Beetle_ASIC.jpg"/>
          <p:cNvPicPr>
            <a:picLocks noChangeAspect="1"/>
          </p:cNvPicPr>
          <p:nvPr/>
        </p:nvPicPr>
        <p:blipFill>
          <a:blip r:embed="rId3" cstate="print"/>
          <a:stretch>
            <a:fillRect/>
          </a:stretch>
        </p:blipFill>
        <p:spPr>
          <a:xfrm>
            <a:off x="6019800" y="4495800"/>
            <a:ext cx="1428750" cy="1143000"/>
          </a:xfrm>
          <a:prstGeom prst="rect">
            <a:avLst/>
          </a:prstGeom>
          <a:ln>
            <a:solidFill>
              <a:schemeClr val="tx1"/>
            </a:solidFill>
          </a:ln>
          <a:effectLst>
            <a:outerShdw blurRad="292100" dist="139700" dir="2700000" algn="tl" rotWithShape="0">
              <a:srgbClr val="333333">
                <a:alpha val="65000"/>
              </a:srgbClr>
            </a:outerShdw>
          </a:effectLst>
        </p:spPr>
      </p:pic>
      <p:sp>
        <p:nvSpPr>
          <p:cNvPr id="18" name="Rounded Rectangle 17"/>
          <p:cNvSpPr/>
          <p:nvPr/>
        </p:nvSpPr>
        <p:spPr bwMode="auto">
          <a:xfrm>
            <a:off x="5105400" y="5334000"/>
            <a:ext cx="1143000" cy="5334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Arial" charset="0"/>
                <a:cs typeface="Arial" charset="0"/>
              </a:rPr>
              <a:t>ASIC</a:t>
            </a:r>
            <a:r>
              <a:rPr kumimoji="0" lang="en-US" sz="2400" b="0" i="0" u="none" strike="noStrike" cap="none" normalizeH="0" baseline="0" dirty="0" smtClean="0">
                <a:ln>
                  <a:noFill/>
                </a:ln>
                <a:solidFill>
                  <a:schemeClr val="tx1"/>
                </a:solidFill>
                <a:effectLst/>
                <a:latin typeface="Arial" charset="0"/>
                <a:cs typeface="Arial" charset="0"/>
              </a:rPr>
              <a:t>s</a:t>
            </a:r>
          </a:p>
        </p:txBody>
      </p:sp>
      <p:pic>
        <p:nvPicPr>
          <p:cNvPr id="22" name="Picture 21" descr="Pentium-mmx1.jpg"/>
          <p:cNvPicPr>
            <a:picLocks noChangeAspect="1"/>
          </p:cNvPicPr>
          <p:nvPr/>
        </p:nvPicPr>
        <p:blipFill>
          <a:blip r:embed="rId4" cstate="print">
            <a:clrChange>
              <a:clrFrom>
                <a:srgbClr val="FDFFFE"/>
              </a:clrFrom>
              <a:clrTo>
                <a:srgbClr val="FDFFFE">
                  <a:alpha val="0"/>
                </a:srgbClr>
              </a:clrTo>
            </a:clrChange>
          </a:blip>
          <a:stretch>
            <a:fillRect/>
          </a:stretch>
        </p:blipFill>
        <p:spPr>
          <a:xfrm>
            <a:off x="2057400" y="1981200"/>
            <a:ext cx="1612165" cy="1219200"/>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bwMode="auto">
          <a:xfrm>
            <a:off x="1447800" y="2971800"/>
            <a:ext cx="1143000" cy="6858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CPUs</a:t>
            </a:r>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rcRect l="14167" r="63333" b="46729"/>
          <a:stretch>
            <a:fillRect/>
          </a:stretch>
        </p:blipFill>
        <p:spPr>
          <a:xfrm>
            <a:off x="3429000" y="2805629"/>
            <a:ext cx="2057400" cy="2147371"/>
          </a:xfrm>
          <a:prstGeom prst="rect">
            <a:avLst/>
          </a:prstGeom>
          <a:ln>
            <a:solidFill>
              <a:schemeClr val="tx1"/>
            </a:solidFill>
          </a:ln>
          <a:effectLst>
            <a:outerShdw blurRad="292100" dist="139700" dir="2700000" algn="tl" rotWithShape="0">
              <a:srgbClr val="333333">
                <a:alpha val="65000"/>
              </a:srgbClr>
            </a:outerShdw>
          </a:effectLst>
        </p:spPr>
      </p:pic>
      <p:sp>
        <p:nvSpPr>
          <p:cNvPr id="20" name="Rounded Rectangle 19"/>
          <p:cNvSpPr/>
          <p:nvPr/>
        </p:nvSpPr>
        <p:spPr bwMode="auto">
          <a:xfrm>
            <a:off x="2438400" y="4648200"/>
            <a:ext cx="1143000" cy="6858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Arial" charset="0"/>
                <a:cs typeface="Arial" charset="0"/>
              </a:rPr>
              <a:t>PLD</a:t>
            </a:r>
            <a:r>
              <a:rPr kumimoji="0" lang="en-US" sz="2400" b="0" i="0" u="none" strike="noStrike" cap="none" normalizeH="0" baseline="0" dirty="0" smtClean="0">
                <a:ln>
                  <a:noFill/>
                </a:ln>
                <a:solidFill>
                  <a:schemeClr val="bg1"/>
                </a:solidFill>
                <a:effectLst/>
                <a:latin typeface="Arial" charset="0"/>
                <a:cs typeface="Arial" charset="0"/>
              </a:rPr>
              <a: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5334000" y="2819400"/>
            <a:ext cx="4572000" cy="4114800"/>
          </a:xfrm>
          <a:prstGeom prst="rect">
            <a:avLst/>
          </a:prstGeom>
          <a:gradFill flip="none" rotWithShape="1">
            <a:gsLst>
              <a:gs pos="0">
                <a:srgbClr val="00B050">
                  <a:alpha val="42000"/>
                </a:srgbClr>
              </a:gs>
              <a:gs pos="63000">
                <a:schemeClr val="accent1">
                  <a:tint val="44500"/>
                  <a:satMod val="160000"/>
                  <a:alpha val="0"/>
                </a:schemeClr>
              </a:gs>
            </a:gsLst>
            <a:path path="circl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63" name="Rectangle 62"/>
          <p:cNvSpPr/>
          <p:nvPr/>
        </p:nvSpPr>
        <p:spPr bwMode="auto">
          <a:xfrm>
            <a:off x="-381000" y="3200400"/>
            <a:ext cx="4572000" cy="4114800"/>
          </a:xfrm>
          <a:prstGeom prst="rect">
            <a:avLst/>
          </a:prstGeom>
          <a:gradFill flip="none" rotWithShape="1">
            <a:gsLst>
              <a:gs pos="0">
                <a:schemeClr val="accent1">
                  <a:tint val="66000"/>
                  <a:satMod val="160000"/>
                </a:schemeClr>
              </a:gs>
              <a:gs pos="63000">
                <a:schemeClr val="accent1">
                  <a:tint val="44500"/>
                  <a:satMod val="160000"/>
                  <a:alpha val="0"/>
                </a:schemeClr>
              </a:gs>
            </a:gsLst>
            <a:path path="circle">
              <a:fillToRect l="50000" t="50000" r="50000" b="50000"/>
            </a:path>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Edge Placement Options</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20</a:t>
            </a:fld>
            <a:endParaRPr lang="en-US" dirty="0"/>
          </a:p>
        </p:txBody>
      </p:sp>
      <p:grpSp>
        <p:nvGrpSpPr>
          <p:cNvPr id="5" name="Group 4"/>
          <p:cNvGrpSpPr/>
          <p:nvPr/>
        </p:nvGrpSpPr>
        <p:grpSpPr>
          <a:xfrm>
            <a:off x="838200" y="1371600"/>
            <a:ext cx="4648200" cy="1905000"/>
            <a:chOff x="3352800" y="4495800"/>
            <a:chExt cx="4648200" cy="1905000"/>
          </a:xfrm>
        </p:grpSpPr>
        <p:cxnSp>
          <p:nvCxnSpPr>
            <p:cNvPr id="6" name="Straight Arrow Connector 5"/>
            <p:cNvCxnSpPr>
              <a:stCxn id="31" idx="3"/>
              <a:endCxn id="22" idx="1"/>
            </p:cNvCxnSpPr>
            <p:nvPr/>
          </p:nvCxnSpPr>
          <p:spPr>
            <a:xfrm>
              <a:off x="3733800" y="4876800"/>
              <a:ext cx="609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22" idx="3"/>
            </p:cNvCxnSpPr>
            <p:nvPr/>
          </p:nvCxnSpPr>
          <p:spPr>
            <a:xfrm>
              <a:off x="4876800" y="4876800"/>
              <a:ext cx="14478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5105400" y="4876800"/>
              <a:ext cx="0" cy="914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105400" y="5791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23" idx="3"/>
              <a:endCxn id="29" idx="1"/>
            </p:cNvCxnSpPr>
            <p:nvPr/>
          </p:nvCxnSpPr>
          <p:spPr>
            <a:xfrm>
              <a:off x="6858000" y="4953000"/>
              <a:ext cx="762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24" idx="3"/>
              <a:endCxn id="27" idx="1"/>
            </p:cNvCxnSpPr>
            <p:nvPr/>
          </p:nvCxnSpPr>
          <p:spPr>
            <a:xfrm>
              <a:off x="5867400" y="5867400"/>
              <a:ext cx="1143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5105400" y="6400800"/>
              <a:ext cx="2590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5105400" y="59436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5105400" y="5943600"/>
              <a:ext cx="0" cy="457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7696200" y="5867400"/>
              <a:ext cx="0" cy="533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27" idx="3"/>
            </p:cNvCxnSpPr>
            <p:nvPr/>
          </p:nvCxnSpPr>
          <p:spPr>
            <a:xfrm>
              <a:off x="7391400" y="5867400"/>
              <a:ext cx="304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6096000" y="5029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6096000" y="5029200"/>
              <a:ext cx="0" cy="838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 name="Oval 18"/>
            <p:cNvSpPr/>
            <p:nvPr/>
          </p:nvSpPr>
          <p:spPr bwMode="auto">
            <a:xfrm>
              <a:off x="5068720" y="48372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a:off x="6056480" y="58278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21" name="Group 78"/>
            <p:cNvGrpSpPr/>
            <p:nvPr/>
          </p:nvGrpSpPr>
          <p:grpSpPr>
            <a:xfrm>
              <a:off x="3352800" y="4495800"/>
              <a:ext cx="381000" cy="762000"/>
              <a:chOff x="3352800" y="4495800"/>
              <a:chExt cx="381000" cy="762000"/>
            </a:xfrm>
          </p:grpSpPr>
          <p:sp>
            <p:nvSpPr>
              <p:cNvPr id="31" name="Rectangle 30"/>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A</a:t>
                </a:r>
              </a:p>
            </p:txBody>
          </p:sp>
          <p:sp>
            <p:nvSpPr>
              <p:cNvPr id="32" name="Isosceles Triangle 31"/>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22" name="Rectangle 21"/>
            <p:cNvSpPr/>
            <p:nvPr/>
          </p:nvSpPr>
          <p:spPr bwMode="auto">
            <a:xfrm>
              <a:off x="4343400" y="46482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B</a:t>
              </a:r>
            </a:p>
          </p:txBody>
        </p:sp>
        <p:sp>
          <p:nvSpPr>
            <p:cNvPr id="23" name="Rectangle 22"/>
            <p:cNvSpPr/>
            <p:nvPr/>
          </p:nvSpPr>
          <p:spPr bwMode="auto">
            <a:xfrm>
              <a:off x="6324600" y="47244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C</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24" name="Rectangle 23"/>
            <p:cNvSpPr/>
            <p:nvPr/>
          </p:nvSpPr>
          <p:spPr bwMode="auto">
            <a:xfrm>
              <a:off x="5334000" y="56388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E</a:t>
              </a:r>
            </a:p>
          </p:txBody>
        </p:sp>
        <p:grpSp>
          <p:nvGrpSpPr>
            <p:cNvPr id="25" name="Group 89"/>
            <p:cNvGrpSpPr/>
            <p:nvPr/>
          </p:nvGrpSpPr>
          <p:grpSpPr>
            <a:xfrm>
              <a:off x="7620000" y="4572000"/>
              <a:ext cx="381000" cy="762000"/>
              <a:chOff x="3352800" y="4495800"/>
              <a:chExt cx="381000" cy="762000"/>
            </a:xfrm>
          </p:grpSpPr>
          <p:sp>
            <p:nvSpPr>
              <p:cNvPr id="29" name="Rectangle 28"/>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D</a:t>
                </a:r>
              </a:p>
            </p:txBody>
          </p:sp>
          <p:sp>
            <p:nvSpPr>
              <p:cNvPr id="30" name="Isosceles Triangle 29"/>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26" name="Group 95"/>
            <p:cNvGrpSpPr/>
            <p:nvPr/>
          </p:nvGrpSpPr>
          <p:grpSpPr>
            <a:xfrm>
              <a:off x="7010400" y="5486400"/>
              <a:ext cx="381000" cy="762000"/>
              <a:chOff x="3352800" y="4495800"/>
              <a:chExt cx="381000" cy="762000"/>
            </a:xfrm>
          </p:grpSpPr>
          <p:sp>
            <p:nvSpPr>
              <p:cNvPr id="27" name="Rectangle 26"/>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F</a:t>
                </a:r>
              </a:p>
            </p:txBody>
          </p:sp>
          <p:sp>
            <p:nvSpPr>
              <p:cNvPr id="28" name="Isosceles Triangle 27"/>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sp>
        <p:nvSpPr>
          <p:cNvPr id="33" name="TextBox 32"/>
          <p:cNvSpPr txBox="1"/>
          <p:nvPr/>
        </p:nvSpPr>
        <p:spPr>
          <a:xfrm>
            <a:off x="2825206" y="1295400"/>
            <a:ext cx="691215" cy="461665"/>
          </a:xfrm>
          <a:prstGeom prst="rect">
            <a:avLst/>
          </a:prstGeom>
          <a:noFill/>
        </p:spPr>
        <p:txBody>
          <a:bodyPr wrap="none" rtlCol="0">
            <a:spAutoFit/>
          </a:bodyPr>
          <a:lstStyle/>
          <a:p>
            <a:r>
              <a:rPr lang="en-US" sz="2400" dirty="0" smtClean="0"/>
              <a:t>D</a:t>
            </a:r>
            <a:r>
              <a:rPr lang="en-US" sz="2400" baseline="-25000" dirty="0" smtClean="0"/>
              <a:t>BC</a:t>
            </a:r>
            <a:endParaRPr lang="en-US" sz="2400" baseline="-25000" dirty="0"/>
          </a:p>
        </p:txBody>
      </p:sp>
      <p:sp>
        <p:nvSpPr>
          <p:cNvPr id="34" name="Rectangle 33"/>
          <p:cNvSpPr/>
          <p:nvPr/>
        </p:nvSpPr>
        <p:spPr>
          <a:xfrm>
            <a:off x="5715000" y="2209800"/>
            <a:ext cx="3403496" cy="584775"/>
          </a:xfrm>
          <a:prstGeom prst="rect">
            <a:avLst/>
          </a:prstGeom>
        </p:spPr>
        <p:txBody>
          <a:bodyPr wrap="none">
            <a:spAutoFit/>
          </a:bodyPr>
          <a:lstStyle/>
          <a:p>
            <a:r>
              <a:rPr lang="en-US" dirty="0" smtClean="0"/>
              <a:t>(</a:t>
            </a:r>
            <a:r>
              <a:rPr lang="en-US" dirty="0" err="1" smtClean="0"/>
              <a:t>v</a:t>
            </a:r>
            <a:r>
              <a:rPr lang="en-US" baseline="-25000" dirty="0" err="1" smtClean="0"/>
              <a:t>BX</a:t>
            </a:r>
            <a:r>
              <a:rPr lang="en-US" dirty="0" smtClean="0"/>
              <a:t> </a:t>
            </a:r>
            <a:r>
              <a:rPr lang="en-US" dirty="0" smtClean="0">
                <a:sym typeface="Symbol"/>
              </a:rPr>
              <a:t> </a:t>
            </a:r>
            <a:r>
              <a:rPr lang="en-US" dirty="0" err="1" smtClean="0">
                <a:sym typeface="Symbol"/>
              </a:rPr>
              <a:t>v</a:t>
            </a:r>
            <a:r>
              <a:rPr lang="en-US" baseline="-25000" dirty="0" err="1" smtClean="0">
                <a:sym typeface="Symbol"/>
              </a:rPr>
              <a:t>CY</a:t>
            </a:r>
            <a:r>
              <a:rPr lang="en-US" dirty="0" smtClean="0">
                <a:sym typeface="Symbol"/>
              </a:rPr>
              <a:t>)  (…)</a:t>
            </a:r>
          </a:p>
        </p:txBody>
      </p:sp>
      <p:sp>
        <p:nvSpPr>
          <p:cNvPr id="35" name="Rectangle 34"/>
          <p:cNvSpPr/>
          <p:nvPr/>
        </p:nvSpPr>
        <p:spPr bwMode="auto">
          <a:xfrm>
            <a:off x="457200" y="3505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6" name="Rectangle 35"/>
          <p:cNvSpPr/>
          <p:nvPr/>
        </p:nvSpPr>
        <p:spPr bwMode="auto">
          <a:xfrm>
            <a:off x="1752600" y="3505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7" name="Rectangle 36"/>
          <p:cNvSpPr/>
          <p:nvPr/>
        </p:nvSpPr>
        <p:spPr bwMode="auto">
          <a:xfrm>
            <a:off x="457200" y="4343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9" name="Rectangle 38"/>
          <p:cNvSpPr/>
          <p:nvPr/>
        </p:nvSpPr>
        <p:spPr bwMode="auto">
          <a:xfrm>
            <a:off x="457200" y="5181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1" name="Rectangle 40"/>
          <p:cNvSpPr/>
          <p:nvPr/>
        </p:nvSpPr>
        <p:spPr bwMode="auto">
          <a:xfrm>
            <a:off x="457200" y="6019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3" name="Rectangle 42"/>
          <p:cNvSpPr/>
          <p:nvPr/>
        </p:nvSpPr>
        <p:spPr bwMode="auto">
          <a:xfrm>
            <a:off x="3048000" y="3505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4" name="Rectangle 43"/>
          <p:cNvSpPr/>
          <p:nvPr/>
        </p:nvSpPr>
        <p:spPr bwMode="auto">
          <a:xfrm>
            <a:off x="4343400" y="3505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5" name="Rectangle 44"/>
          <p:cNvSpPr/>
          <p:nvPr/>
        </p:nvSpPr>
        <p:spPr bwMode="auto">
          <a:xfrm>
            <a:off x="3048000" y="4343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6" name="Rectangle 45"/>
          <p:cNvSpPr/>
          <p:nvPr/>
        </p:nvSpPr>
        <p:spPr bwMode="auto">
          <a:xfrm>
            <a:off x="4343400" y="4343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7" name="Rectangle 46"/>
          <p:cNvSpPr/>
          <p:nvPr/>
        </p:nvSpPr>
        <p:spPr bwMode="auto">
          <a:xfrm>
            <a:off x="3048000" y="5181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8" name="Rectangle 47"/>
          <p:cNvSpPr/>
          <p:nvPr/>
        </p:nvSpPr>
        <p:spPr bwMode="auto">
          <a:xfrm>
            <a:off x="4343400" y="5181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9" name="Rectangle 48"/>
          <p:cNvSpPr/>
          <p:nvPr/>
        </p:nvSpPr>
        <p:spPr bwMode="auto">
          <a:xfrm>
            <a:off x="3048000" y="6019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0" name="Rectangle 49"/>
          <p:cNvSpPr/>
          <p:nvPr/>
        </p:nvSpPr>
        <p:spPr bwMode="auto">
          <a:xfrm>
            <a:off x="4343400" y="6019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1" name="Rectangle 50"/>
          <p:cNvSpPr/>
          <p:nvPr/>
        </p:nvSpPr>
        <p:spPr bwMode="auto">
          <a:xfrm>
            <a:off x="5638800" y="3505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2" name="Rectangle 51"/>
          <p:cNvSpPr/>
          <p:nvPr/>
        </p:nvSpPr>
        <p:spPr bwMode="auto">
          <a:xfrm>
            <a:off x="6934200" y="3505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3" name="Rectangle 52"/>
          <p:cNvSpPr/>
          <p:nvPr/>
        </p:nvSpPr>
        <p:spPr bwMode="auto">
          <a:xfrm>
            <a:off x="5638800" y="4343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4" name="Rectangle 53"/>
          <p:cNvSpPr/>
          <p:nvPr/>
        </p:nvSpPr>
        <p:spPr bwMode="auto">
          <a:xfrm>
            <a:off x="6934200" y="4343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5" name="Rectangle 54"/>
          <p:cNvSpPr/>
          <p:nvPr/>
        </p:nvSpPr>
        <p:spPr bwMode="auto">
          <a:xfrm>
            <a:off x="5638800" y="5181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6" name="Rectangle 55"/>
          <p:cNvSpPr/>
          <p:nvPr/>
        </p:nvSpPr>
        <p:spPr bwMode="auto">
          <a:xfrm>
            <a:off x="6934200" y="5181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7" name="Rectangle 56"/>
          <p:cNvSpPr/>
          <p:nvPr/>
        </p:nvSpPr>
        <p:spPr bwMode="auto">
          <a:xfrm>
            <a:off x="5638800" y="6019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8" name="Rectangle 57"/>
          <p:cNvSpPr/>
          <p:nvPr/>
        </p:nvSpPr>
        <p:spPr bwMode="auto">
          <a:xfrm>
            <a:off x="6934200" y="6019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9" name="Rectangle 58"/>
          <p:cNvSpPr/>
          <p:nvPr/>
        </p:nvSpPr>
        <p:spPr bwMode="auto">
          <a:xfrm>
            <a:off x="8229600" y="3505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0" name="Rectangle 59"/>
          <p:cNvSpPr/>
          <p:nvPr/>
        </p:nvSpPr>
        <p:spPr bwMode="auto">
          <a:xfrm>
            <a:off x="8229600" y="4343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1" name="Rectangle 60"/>
          <p:cNvSpPr/>
          <p:nvPr/>
        </p:nvSpPr>
        <p:spPr bwMode="auto">
          <a:xfrm>
            <a:off x="8229600" y="5181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2" name="Rectangle 61"/>
          <p:cNvSpPr/>
          <p:nvPr/>
        </p:nvSpPr>
        <p:spPr bwMode="auto">
          <a:xfrm>
            <a:off x="8229600" y="6019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0" name="Rectangle 39"/>
          <p:cNvSpPr/>
          <p:nvPr/>
        </p:nvSpPr>
        <p:spPr bwMode="auto">
          <a:xfrm>
            <a:off x="1752600" y="5181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8" name="Rectangle 37"/>
          <p:cNvSpPr/>
          <p:nvPr/>
        </p:nvSpPr>
        <p:spPr bwMode="auto">
          <a:xfrm>
            <a:off x="1752600" y="4343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2" name="Rectangle 41"/>
          <p:cNvSpPr/>
          <p:nvPr/>
        </p:nvSpPr>
        <p:spPr bwMode="auto">
          <a:xfrm>
            <a:off x="1752600" y="6019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70" name="Rectangle 169"/>
          <p:cNvSpPr/>
          <p:nvPr/>
        </p:nvSpPr>
        <p:spPr bwMode="auto">
          <a:xfrm>
            <a:off x="1752600" y="4343400"/>
            <a:ext cx="609600" cy="457200"/>
          </a:xfrm>
          <a:prstGeom prst="rect">
            <a:avLst/>
          </a:prstGeom>
          <a:noFill/>
          <a:ln>
            <a:solidFill>
              <a:schemeClr val="accent2"/>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71" name="Rectangle 170"/>
          <p:cNvSpPr/>
          <p:nvPr/>
        </p:nvSpPr>
        <p:spPr bwMode="auto">
          <a:xfrm>
            <a:off x="6934200" y="5181600"/>
            <a:ext cx="609600" cy="457200"/>
          </a:xfrm>
          <a:prstGeom prst="rect">
            <a:avLst/>
          </a:prstGeom>
          <a:noFill/>
          <a:ln>
            <a:solidFill>
              <a:schemeClr val="accent2"/>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72" name="Trapezoid 171"/>
          <p:cNvSpPr/>
          <p:nvPr/>
        </p:nvSpPr>
        <p:spPr>
          <a:xfrm rot="5400000">
            <a:off x="2438400" y="48006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3" name="Trapezoid 172"/>
          <p:cNvSpPr/>
          <p:nvPr/>
        </p:nvSpPr>
        <p:spPr>
          <a:xfrm rot="5400000">
            <a:off x="3733800" y="48768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4" name="Trapezoid 173"/>
          <p:cNvSpPr/>
          <p:nvPr/>
        </p:nvSpPr>
        <p:spPr>
          <a:xfrm rot="5400000">
            <a:off x="5029200" y="49530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5" name="Trapezoid 174"/>
          <p:cNvSpPr/>
          <p:nvPr/>
        </p:nvSpPr>
        <p:spPr>
          <a:xfrm rot="5400000">
            <a:off x="5257800" y="56388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6" name="Trapezoid 175"/>
          <p:cNvSpPr/>
          <p:nvPr/>
        </p:nvSpPr>
        <p:spPr>
          <a:xfrm rot="5400000">
            <a:off x="6324600" y="54864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cxnSp>
        <p:nvCxnSpPr>
          <p:cNvPr id="177" name="Elbow Connector 176"/>
          <p:cNvCxnSpPr>
            <a:stCxn id="170" idx="3"/>
            <a:endCxn id="172" idx="2"/>
          </p:cNvCxnSpPr>
          <p:nvPr/>
        </p:nvCxnSpPr>
        <p:spPr>
          <a:xfrm>
            <a:off x="2362200" y="4572000"/>
            <a:ext cx="1524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80" name="Elbow Connector 179"/>
          <p:cNvCxnSpPr>
            <a:endCxn id="173" idx="2"/>
          </p:cNvCxnSpPr>
          <p:nvPr/>
        </p:nvCxnSpPr>
        <p:spPr>
          <a:xfrm>
            <a:off x="2667000" y="4876800"/>
            <a:ext cx="1143000" cy="762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83" name="Elbow Connector 182"/>
          <p:cNvCxnSpPr>
            <a:stCxn id="173" idx="0"/>
            <a:endCxn id="174" idx="2"/>
          </p:cNvCxnSpPr>
          <p:nvPr/>
        </p:nvCxnSpPr>
        <p:spPr>
          <a:xfrm>
            <a:off x="3962400" y="4953000"/>
            <a:ext cx="1143000" cy="762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90" name="Elbow Connector 186"/>
          <p:cNvCxnSpPr>
            <a:stCxn id="176" idx="2"/>
            <a:endCxn id="175" idx="0"/>
          </p:cNvCxnSpPr>
          <p:nvPr/>
        </p:nvCxnSpPr>
        <p:spPr>
          <a:xfrm rot="10800000" flipV="1">
            <a:off x="5486400" y="5562600"/>
            <a:ext cx="914400" cy="1524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93" name="Elbow Connector 186"/>
          <p:cNvCxnSpPr>
            <a:stCxn id="171" idx="1"/>
            <a:endCxn id="176" idx="0"/>
          </p:cNvCxnSpPr>
          <p:nvPr/>
        </p:nvCxnSpPr>
        <p:spPr>
          <a:xfrm rot="10800000" flipV="1">
            <a:off x="6553200" y="5410200"/>
            <a:ext cx="381000" cy="1524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96" name="Elbow Connector 186"/>
          <p:cNvCxnSpPr>
            <a:stCxn id="175" idx="1"/>
            <a:endCxn id="174" idx="0"/>
          </p:cNvCxnSpPr>
          <p:nvPr/>
        </p:nvCxnSpPr>
        <p:spPr>
          <a:xfrm rot="16200000" flipV="1">
            <a:off x="5057775" y="5229225"/>
            <a:ext cx="552450" cy="152400"/>
          </a:xfrm>
          <a:prstGeom prst="bentConnector2">
            <a:avLst/>
          </a:prstGeom>
          <a:ln>
            <a:solidFill>
              <a:schemeClr val="accent6"/>
            </a:solidFill>
          </a:ln>
        </p:spPr>
        <p:style>
          <a:lnRef idx="2">
            <a:schemeClr val="dk1"/>
          </a:lnRef>
          <a:fillRef idx="0">
            <a:schemeClr val="dk1"/>
          </a:fillRef>
          <a:effectRef idx="1">
            <a:schemeClr val="dk1"/>
          </a:effectRef>
          <a:fontRef idx="minor">
            <a:schemeClr val="tx1"/>
          </a:fontRef>
        </p:style>
      </p:cxnSp>
      <p:grpSp>
        <p:nvGrpSpPr>
          <p:cNvPr id="168" name="Group 167"/>
          <p:cNvGrpSpPr/>
          <p:nvPr/>
        </p:nvGrpSpPr>
        <p:grpSpPr>
          <a:xfrm>
            <a:off x="1066800" y="3962400"/>
            <a:ext cx="1981200" cy="2895600"/>
            <a:chOff x="1066800" y="3962400"/>
            <a:chExt cx="1981200" cy="2895600"/>
          </a:xfrm>
        </p:grpSpPr>
        <p:cxnSp>
          <p:nvCxnSpPr>
            <p:cNvPr id="66" name="Straight Arrow Connector 65"/>
            <p:cNvCxnSpPr/>
            <p:nvPr/>
          </p:nvCxnSpPr>
          <p:spPr>
            <a:xfrm flipV="1">
              <a:off x="2209800" y="4800600"/>
              <a:ext cx="838200" cy="3048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7" name="Straight Arrow Connector 86"/>
            <p:cNvCxnSpPr/>
            <p:nvPr/>
          </p:nvCxnSpPr>
          <p:spPr>
            <a:xfrm flipH="1" flipV="1">
              <a:off x="1066800" y="3962400"/>
              <a:ext cx="609600" cy="10668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a:xfrm flipV="1">
              <a:off x="1981200" y="4800600"/>
              <a:ext cx="0" cy="2286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9" name="Straight Arrow Connector 68"/>
            <p:cNvCxnSpPr>
              <a:endCxn id="47" idx="1"/>
            </p:cNvCxnSpPr>
            <p:nvPr/>
          </p:nvCxnSpPr>
          <p:spPr>
            <a:xfrm>
              <a:off x="2209800" y="5334000"/>
              <a:ext cx="838200" cy="762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2" name="Straight Arrow Connector 71"/>
            <p:cNvCxnSpPr/>
            <p:nvPr/>
          </p:nvCxnSpPr>
          <p:spPr>
            <a:xfrm>
              <a:off x="2209800" y="5486400"/>
              <a:ext cx="838200" cy="5334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3" name="Straight Arrow Connector 92"/>
            <p:cNvCxnSpPr/>
            <p:nvPr/>
          </p:nvCxnSpPr>
          <p:spPr>
            <a:xfrm>
              <a:off x="2133600" y="5486400"/>
              <a:ext cx="914400" cy="13716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01" name="Straight Arrow Connector 100"/>
            <p:cNvCxnSpPr/>
            <p:nvPr/>
          </p:nvCxnSpPr>
          <p:spPr>
            <a:xfrm>
              <a:off x="2057400" y="5486400"/>
              <a:ext cx="304800" cy="13716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5" name="Straight Arrow Connector 74"/>
            <p:cNvCxnSpPr>
              <a:stCxn id="106" idx="2"/>
              <a:endCxn id="42" idx="0"/>
            </p:cNvCxnSpPr>
            <p:nvPr/>
          </p:nvCxnSpPr>
          <p:spPr>
            <a:xfrm>
              <a:off x="1905000" y="5486400"/>
              <a:ext cx="152400" cy="5334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7" name="Straight Arrow Connector 96"/>
            <p:cNvCxnSpPr/>
            <p:nvPr/>
          </p:nvCxnSpPr>
          <p:spPr>
            <a:xfrm flipH="1">
              <a:off x="1066800" y="5486400"/>
              <a:ext cx="685800" cy="13716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1" name="Straight Arrow Connector 80"/>
            <p:cNvCxnSpPr/>
            <p:nvPr/>
          </p:nvCxnSpPr>
          <p:spPr>
            <a:xfrm flipH="1">
              <a:off x="1066800" y="5486400"/>
              <a:ext cx="533400" cy="5334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8" name="Straight Arrow Connector 77"/>
            <p:cNvCxnSpPr>
              <a:stCxn id="106" idx="1"/>
              <a:endCxn id="39" idx="3"/>
            </p:cNvCxnSpPr>
            <p:nvPr/>
          </p:nvCxnSpPr>
          <p:spPr>
            <a:xfrm flipH="1">
              <a:off x="1066800" y="5257800"/>
              <a:ext cx="533400" cy="1524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4" name="Straight Arrow Connector 83"/>
            <p:cNvCxnSpPr/>
            <p:nvPr/>
          </p:nvCxnSpPr>
          <p:spPr>
            <a:xfrm flipH="1" flipV="1">
              <a:off x="1066800" y="4800600"/>
              <a:ext cx="533400" cy="3048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26" name="Straight Arrow Connector 125"/>
            <p:cNvCxnSpPr>
              <a:stCxn id="106" idx="3"/>
            </p:cNvCxnSpPr>
            <p:nvPr/>
          </p:nvCxnSpPr>
          <p:spPr>
            <a:xfrm>
              <a:off x="2209800" y="5257800"/>
              <a:ext cx="152400" cy="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8" name="Straight Arrow Connector 97"/>
            <p:cNvCxnSpPr/>
            <p:nvPr/>
          </p:nvCxnSpPr>
          <p:spPr>
            <a:xfrm flipV="1">
              <a:off x="1828800" y="3962400"/>
              <a:ext cx="0" cy="10668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p:nvPr/>
          </p:nvCxnSpPr>
          <p:spPr>
            <a:xfrm flipV="1">
              <a:off x="2133600" y="3962400"/>
              <a:ext cx="914400" cy="10668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sp>
        <p:nvSpPr>
          <p:cNvPr id="106" name="Rectangle 105"/>
          <p:cNvSpPr/>
          <p:nvPr/>
        </p:nvSpPr>
        <p:spPr bwMode="auto">
          <a:xfrm>
            <a:off x="1600200" y="50292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B</a:t>
            </a:r>
          </a:p>
        </p:txBody>
      </p:sp>
      <p:grpSp>
        <p:nvGrpSpPr>
          <p:cNvPr id="169" name="Group 168"/>
          <p:cNvGrpSpPr/>
          <p:nvPr/>
        </p:nvGrpSpPr>
        <p:grpSpPr>
          <a:xfrm>
            <a:off x="6248400" y="3962400"/>
            <a:ext cx="2895600" cy="2057400"/>
            <a:chOff x="6248400" y="3962400"/>
            <a:chExt cx="2895600" cy="2057400"/>
          </a:xfrm>
        </p:grpSpPr>
        <p:cxnSp>
          <p:nvCxnSpPr>
            <p:cNvPr id="131" name="Straight Arrow Connector 130"/>
            <p:cNvCxnSpPr/>
            <p:nvPr/>
          </p:nvCxnSpPr>
          <p:spPr>
            <a:xfrm flipH="1" flipV="1">
              <a:off x="7239000" y="4495800"/>
              <a:ext cx="152400" cy="1524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35" name="Straight Arrow Connector 134"/>
            <p:cNvCxnSpPr/>
            <p:nvPr/>
          </p:nvCxnSpPr>
          <p:spPr>
            <a:xfrm flipH="1" flipV="1">
              <a:off x="6248400" y="3962400"/>
              <a:ext cx="1066800" cy="7620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39" name="Straight Arrow Connector 138"/>
            <p:cNvCxnSpPr>
              <a:stCxn id="130" idx="0"/>
              <a:endCxn id="52" idx="2"/>
            </p:cNvCxnSpPr>
            <p:nvPr/>
          </p:nvCxnSpPr>
          <p:spPr>
            <a:xfrm flipH="1" flipV="1">
              <a:off x="7239000" y="3962400"/>
              <a:ext cx="381000" cy="6858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42" name="Straight Arrow Connector 141"/>
            <p:cNvCxnSpPr/>
            <p:nvPr/>
          </p:nvCxnSpPr>
          <p:spPr>
            <a:xfrm flipV="1">
              <a:off x="7772400" y="3962400"/>
              <a:ext cx="457200" cy="6858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45" name="Straight Arrow Connector 144"/>
            <p:cNvCxnSpPr>
              <a:endCxn id="60" idx="1"/>
            </p:cNvCxnSpPr>
            <p:nvPr/>
          </p:nvCxnSpPr>
          <p:spPr>
            <a:xfrm flipV="1">
              <a:off x="7924800" y="4572000"/>
              <a:ext cx="304800" cy="1524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49" name="Straight Arrow Connector 148"/>
            <p:cNvCxnSpPr/>
            <p:nvPr/>
          </p:nvCxnSpPr>
          <p:spPr>
            <a:xfrm>
              <a:off x="7924800" y="4876800"/>
              <a:ext cx="1219200" cy="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52" name="Straight Arrow Connector 151"/>
            <p:cNvCxnSpPr/>
            <p:nvPr/>
          </p:nvCxnSpPr>
          <p:spPr>
            <a:xfrm>
              <a:off x="7924800" y="5029200"/>
              <a:ext cx="304800" cy="1524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55" name="Straight Arrow Connector 154"/>
            <p:cNvCxnSpPr/>
            <p:nvPr/>
          </p:nvCxnSpPr>
          <p:spPr>
            <a:xfrm>
              <a:off x="7848600" y="5105400"/>
              <a:ext cx="381000" cy="9144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57" name="Straight Arrow Connector 156"/>
            <p:cNvCxnSpPr/>
            <p:nvPr/>
          </p:nvCxnSpPr>
          <p:spPr>
            <a:xfrm flipH="1">
              <a:off x="7543800" y="5105400"/>
              <a:ext cx="152400" cy="9144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59" name="Straight Arrow Connector 158"/>
            <p:cNvCxnSpPr/>
            <p:nvPr/>
          </p:nvCxnSpPr>
          <p:spPr>
            <a:xfrm flipH="1">
              <a:off x="7315200" y="5105400"/>
              <a:ext cx="152400" cy="3048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62" name="Straight Arrow Connector 161"/>
            <p:cNvCxnSpPr/>
            <p:nvPr/>
          </p:nvCxnSpPr>
          <p:spPr>
            <a:xfrm flipH="1">
              <a:off x="6248400" y="5029200"/>
              <a:ext cx="1066800" cy="1524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65" name="Straight Arrow Connector 164"/>
            <p:cNvCxnSpPr>
              <a:stCxn id="130" idx="1"/>
            </p:cNvCxnSpPr>
            <p:nvPr/>
          </p:nvCxnSpPr>
          <p:spPr>
            <a:xfrm flipH="1" flipV="1">
              <a:off x="6248400" y="4800600"/>
              <a:ext cx="1066800" cy="76200"/>
            </a:xfrm>
            <a:prstGeom prst="straightConnector1">
              <a:avLst/>
            </a:prstGeom>
            <a:ln>
              <a:solidFill>
                <a:srgbClr val="00B050"/>
              </a:solidFill>
              <a:headEnd type="none" w="med" len="med"/>
              <a:tailEnd type="triangle"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sp>
        <p:nvSpPr>
          <p:cNvPr id="130" name="Rectangle 129"/>
          <p:cNvSpPr/>
          <p:nvPr/>
        </p:nvSpPr>
        <p:spPr bwMode="auto">
          <a:xfrm>
            <a:off x="7315200" y="46482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Arial" charset="0"/>
                <a:cs typeface="Arial" charset="0"/>
              </a:rPr>
              <a:t>C</a:t>
            </a:r>
            <a:endParaRPr kumimoji="0" lang="en-US" sz="24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63" grpId="0" animBg="1"/>
      <p:bldP spid="170" grpId="0" animBg="1"/>
      <p:bldP spid="171" grpId="0" animBg="1"/>
      <p:bldP spid="172" grpId="0" animBg="1"/>
      <p:bldP spid="173" grpId="0" animBg="1"/>
      <p:bldP spid="174" grpId="0" animBg="1"/>
      <p:bldP spid="175" grpId="0" animBg="1"/>
      <p:bldP spid="1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Constraint Generation</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21</a:t>
            </a:fld>
            <a:endParaRPr lang="en-US" dirty="0"/>
          </a:p>
        </p:txBody>
      </p:sp>
      <p:sp>
        <p:nvSpPr>
          <p:cNvPr id="6" name="Rectangle 5"/>
          <p:cNvSpPr/>
          <p:nvPr/>
        </p:nvSpPr>
        <p:spPr bwMode="auto">
          <a:xfrm>
            <a:off x="304800" y="1371600"/>
            <a:ext cx="685800" cy="6858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kumimoji="0" lang="en-US" sz="3200" b="0" i="0" u="none" strike="noStrike" cap="none" normalizeH="0" baseline="0" dirty="0" smtClean="0">
                <a:ln>
                  <a:noFill/>
                </a:ln>
                <a:solidFill>
                  <a:schemeClr val="accent3"/>
                </a:solidFill>
                <a:effectLst/>
                <a:latin typeface="Arial" charset="0"/>
                <a:cs typeface="Arial" charset="0"/>
              </a:rPr>
              <a:t>B</a:t>
            </a:r>
            <a:endParaRPr kumimoji="0" lang="en-US" sz="3200" b="0" i="0" u="none" strike="noStrike" cap="none" normalizeH="0" baseline="-25000" dirty="0" smtClean="0">
              <a:ln>
                <a:noFill/>
              </a:ln>
              <a:solidFill>
                <a:schemeClr val="accent3"/>
              </a:solidFill>
              <a:effectLst/>
              <a:latin typeface="Arial" charset="0"/>
              <a:cs typeface="Arial" charset="0"/>
            </a:endParaRPr>
          </a:p>
        </p:txBody>
      </p:sp>
      <p:cxnSp>
        <p:nvCxnSpPr>
          <p:cNvPr id="9" name="Straight Connector 8"/>
          <p:cNvCxnSpPr>
            <a:stCxn id="6" idx="3"/>
            <a:endCxn id="29" idx="1"/>
          </p:cNvCxnSpPr>
          <p:nvPr/>
        </p:nvCxnSpPr>
        <p:spPr>
          <a:xfrm>
            <a:off x="990600" y="1714500"/>
            <a:ext cx="990600"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4" name="AutoShape 4"/>
          <p:cNvSpPr>
            <a:spLocks noChangeArrowheads="1"/>
          </p:cNvSpPr>
          <p:nvPr/>
        </p:nvSpPr>
        <p:spPr bwMode="auto">
          <a:xfrm>
            <a:off x="304800" y="2892623"/>
            <a:ext cx="5130800" cy="2895600"/>
          </a:xfrm>
          <a:prstGeom prst="triangle">
            <a:avLst>
              <a:gd name="adj" fmla="val 5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p>
        </p:txBody>
      </p:sp>
      <p:sp>
        <p:nvSpPr>
          <p:cNvPr id="15" name="AutoShape 10"/>
          <p:cNvSpPr>
            <a:spLocks noChangeArrowheads="1"/>
          </p:cNvSpPr>
          <p:nvPr/>
        </p:nvSpPr>
        <p:spPr bwMode="auto">
          <a:xfrm>
            <a:off x="1697038" y="4427735"/>
            <a:ext cx="2747962" cy="1360488"/>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 name="Line 11"/>
          <p:cNvSpPr>
            <a:spLocks noChangeShapeType="1"/>
          </p:cNvSpPr>
          <p:nvPr/>
        </p:nvSpPr>
        <p:spPr bwMode="auto">
          <a:xfrm flipV="1">
            <a:off x="2773364" y="5943600"/>
            <a:ext cx="909636" cy="0"/>
          </a:xfrm>
          <a:prstGeom prst="line">
            <a:avLst/>
          </a:prstGeom>
          <a:ln w="57150">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7" name="Text Box 12"/>
          <p:cNvSpPr txBox="1">
            <a:spLocks noChangeArrowheads="1"/>
          </p:cNvSpPr>
          <p:nvPr/>
        </p:nvSpPr>
        <p:spPr bwMode="auto">
          <a:xfrm>
            <a:off x="558800" y="6076890"/>
            <a:ext cx="5436232" cy="400110"/>
          </a:xfrm>
          <a:prstGeom prst="rect">
            <a:avLst/>
          </a:prstGeom>
          <a:noFill/>
          <a:ln w="9525">
            <a:noFill/>
            <a:miter lim="800000"/>
            <a:headEnd/>
            <a:tailEnd/>
          </a:ln>
          <a:effectLst/>
        </p:spPr>
        <p:txBody>
          <a:bodyPr wrap="none">
            <a:spAutoFit/>
          </a:bodyPr>
          <a:lstStyle/>
          <a:p>
            <a:pPr defTabSz="1254125"/>
            <a:r>
              <a:rPr lang="en-US" sz="2000" dirty="0"/>
              <a:t>subspace where (¬</a:t>
            </a:r>
            <a:r>
              <a:rPr lang="en-US" sz="2000" dirty="0" smtClean="0"/>
              <a:t>V</a:t>
            </a:r>
            <a:r>
              <a:rPr lang="en-US" sz="2000" baseline="-25000" dirty="0" smtClean="0"/>
              <a:t>BX</a:t>
            </a:r>
            <a:r>
              <a:rPr lang="en-US" sz="2000" dirty="0" smtClean="0"/>
              <a:t> </a:t>
            </a:r>
            <a:r>
              <a:rPr lang="en-US" sz="2000" dirty="0"/>
              <a:t>+ </a:t>
            </a:r>
            <a:r>
              <a:rPr lang="en-US" sz="2000" dirty="0" smtClean="0"/>
              <a:t>¬V</a:t>
            </a:r>
            <a:r>
              <a:rPr lang="en-US" sz="2000" baseline="-25000" dirty="0" smtClean="0"/>
              <a:t>CY</a:t>
            </a:r>
            <a:r>
              <a:rPr lang="en-US" sz="2000" dirty="0" smtClean="0"/>
              <a:t> + ...) </a:t>
            </a:r>
            <a:r>
              <a:rPr lang="en-US" sz="2000" dirty="0"/>
              <a:t>is relevant</a:t>
            </a:r>
          </a:p>
        </p:txBody>
      </p:sp>
      <p:sp>
        <p:nvSpPr>
          <p:cNvPr id="20" name="Line 17"/>
          <p:cNvSpPr>
            <a:spLocks noChangeShapeType="1"/>
          </p:cNvSpPr>
          <p:nvPr/>
        </p:nvSpPr>
        <p:spPr bwMode="auto">
          <a:xfrm>
            <a:off x="2870200" y="2929135"/>
            <a:ext cx="0" cy="20637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21" name="Oval 5"/>
          <p:cNvSpPr>
            <a:spLocks noChangeArrowheads="1"/>
          </p:cNvSpPr>
          <p:nvPr/>
        </p:nvSpPr>
        <p:spPr bwMode="auto">
          <a:xfrm>
            <a:off x="2590800" y="3148210"/>
            <a:ext cx="558800" cy="32861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1254125"/>
            <a:endParaRPr lang="en-US" sz="1500" baseline="-25000" dirty="0"/>
          </a:p>
        </p:txBody>
      </p:sp>
      <p:cxnSp>
        <p:nvCxnSpPr>
          <p:cNvPr id="22" name="AutoShape 8"/>
          <p:cNvCxnSpPr>
            <a:cxnSpLocks noChangeShapeType="1"/>
            <a:stCxn id="21" idx="4"/>
            <a:endCxn id="23" idx="1"/>
          </p:cNvCxnSpPr>
          <p:nvPr/>
        </p:nvCxnSpPr>
        <p:spPr bwMode="auto">
          <a:xfrm rot="5400000">
            <a:off x="2535079" y="3410488"/>
            <a:ext cx="268786" cy="401457"/>
          </a:xfrm>
          <a:prstGeom prst="curvedConnector3">
            <a:avLst>
              <a:gd name="adj1" fmla="val 50000"/>
            </a:avLst>
          </a:prstGeom>
          <a:ln>
            <a:headEnd/>
            <a:tailEnd type="triangle" w="med" len="med"/>
          </a:ln>
        </p:spPr>
        <p:style>
          <a:lnRef idx="3">
            <a:schemeClr val="accent2"/>
          </a:lnRef>
          <a:fillRef idx="0">
            <a:schemeClr val="accent2"/>
          </a:fillRef>
          <a:effectRef idx="2">
            <a:schemeClr val="accent2"/>
          </a:effectRef>
          <a:fontRef idx="minor">
            <a:schemeClr val="tx1"/>
          </a:fontRef>
        </p:style>
      </p:cxnSp>
      <p:sp>
        <p:nvSpPr>
          <p:cNvPr id="23" name="Oval 6"/>
          <p:cNvSpPr>
            <a:spLocks noChangeArrowheads="1"/>
          </p:cNvSpPr>
          <p:nvPr/>
        </p:nvSpPr>
        <p:spPr bwMode="auto">
          <a:xfrm>
            <a:off x="2378074" y="3697485"/>
            <a:ext cx="619126" cy="32861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1254125"/>
            <a:endParaRPr lang="en-US" sz="1500" baseline="-25000" dirty="0"/>
          </a:p>
        </p:txBody>
      </p:sp>
      <p:cxnSp>
        <p:nvCxnSpPr>
          <p:cNvPr id="24" name="AutoShape 9"/>
          <p:cNvCxnSpPr>
            <a:cxnSpLocks noChangeShapeType="1"/>
            <a:stCxn id="23" idx="5"/>
            <a:endCxn id="25" idx="0"/>
          </p:cNvCxnSpPr>
          <p:nvPr/>
        </p:nvCxnSpPr>
        <p:spPr bwMode="auto">
          <a:xfrm rot="16200000" flipH="1">
            <a:off x="2864303" y="4020201"/>
            <a:ext cx="230686" cy="146231"/>
          </a:xfrm>
          <a:prstGeom prst="curvedConnector3">
            <a:avLst>
              <a:gd name="adj1" fmla="val 50000"/>
            </a:avLst>
          </a:prstGeom>
          <a:ln>
            <a:headEnd/>
            <a:tailEnd type="triangle" w="med" len="med"/>
          </a:ln>
        </p:spPr>
        <p:style>
          <a:lnRef idx="3">
            <a:schemeClr val="accent2"/>
          </a:lnRef>
          <a:fillRef idx="0">
            <a:schemeClr val="accent2"/>
          </a:fillRef>
          <a:effectRef idx="2">
            <a:schemeClr val="accent2"/>
          </a:effectRef>
          <a:fontRef idx="minor">
            <a:schemeClr val="tx1"/>
          </a:fontRef>
        </p:style>
      </p:cxnSp>
      <p:sp>
        <p:nvSpPr>
          <p:cNvPr id="25" name="Oval 7"/>
          <p:cNvSpPr>
            <a:spLocks noChangeArrowheads="1"/>
          </p:cNvSpPr>
          <p:nvPr/>
        </p:nvSpPr>
        <p:spPr bwMode="auto">
          <a:xfrm>
            <a:off x="2727324" y="4208660"/>
            <a:ext cx="650876" cy="32861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1254125"/>
            <a:r>
              <a:rPr lang="en-US" sz="1500" dirty="0" smtClean="0"/>
              <a:t>V</a:t>
            </a:r>
            <a:r>
              <a:rPr lang="en-US" sz="1500" baseline="-25000" dirty="0" smtClean="0"/>
              <a:t>BX</a:t>
            </a:r>
            <a:endParaRPr lang="en-US" sz="1500" baseline="-25000" dirty="0"/>
          </a:p>
        </p:txBody>
      </p:sp>
      <p:cxnSp>
        <p:nvCxnSpPr>
          <p:cNvPr id="27" name="AutoShape 9"/>
          <p:cNvCxnSpPr>
            <a:cxnSpLocks noChangeShapeType="1"/>
            <a:stCxn id="25" idx="4"/>
            <a:endCxn id="26" idx="0"/>
          </p:cNvCxnSpPr>
          <p:nvPr/>
        </p:nvCxnSpPr>
        <p:spPr bwMode="auto">
          <a:xfrm rot="16200000" flipH="1">
            <a:off x="2922587" y="4667448"/>
            <a:ext cx="412750" cy="152400"/>
          </a:xfrm>
          <a:prstGeom prst="curvedConnector3">
            <a:avLst>
              <a:gd name="adj1" fmla="val 50000"/>
            </a:avLst>
          </a:prstGeom>
          <a:ln>
            <a:headEnd/>
            <a:tailEnd type="triangle" w="med" len="med"/>
          </a:ln>
        </p:spPr>
        <p:style>
          <a:lnRef idx="3">
            <a:schemeClr val="accent2"/>
          </a:lnRef>
          <a:fillRef idx="0">
            <a:schemeClr val="accent2"/>
          </a:fillRef>
          <a:effectRef idx="2">
            <a:schemeClr val="accent2"/>
          </a:effectRef>
          <a:fontRef idx="minor">
            <a:schemeClr val="tx1"/>
          </a:fontRef>
        </p:style>
      </p:cxnSp>
      <p:sp>
        <p:nvSpPr>
          <p:cNvPr id="30" name="AutoShape 10"/>
          <p:cNvSpPr>
            <a:spLocks noChangeArrowheads="1"/>
          </p:cNvSpPr>
          <p:nvPr/>
        </p:nvSpPr>
        <p:spPr bwMode="auto">
          <a:xfrm>
            <a:off x="2763838" y="5102423"/>
            <a:ext cx="919162" cy="685800"/>
          </a:xfrm>
          <a:prstGeom prst="triangle">
            <a:avLst>
              <a:gd name="adj"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6" name="Oval 7"/>
          <p:cNvSpPr>
            <a:spLocks noChangeArrowheads="1"/>
          </p:cNvSpPr>
          <p:nvPr/>
        </p:nvSpPr>
        <p:spPr bwMode="auto">
          <a:xfrm>
            <a:off x="2879724" y="4950023"/>
            <a:ext cx="650876" cy="32861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1254125"/>
            <a:r>
              <a:rPr lang="en-US" sz="1500" dirty="0" smtClean="0"/>
              <a:t>V</a:t>
            </a:r>
            <a:r>
              <a:rPr lang="en-US" sz="1500" baseline="-25000" dirty="0" smtClean="0"/>
              <a:t>CY</a:t>
            </a:r>
            <a:endParaRPr lang="en-US" sz="1500" baseline="-25000" dirty="0"/>
          </a:p>
        </p:txBody>
      </p:sp>
      <p:sp>
        <p:nvSpPr>
          <p:cNvPr id="29" name="Rectangle 28"/>
          <p:cNvSpPr/>
          <p:nvPr/>
        </p:nvSpPr>
        <p:spPr bwMode="auto">
          <a:xfrm>
            <a:off x="1981200" y="1371600"/>
            <a:ext cx="685800" cy="6858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en-US" dirty="0" smtClean="0">
                <a:solidFill>
                  <a:schemeClr val="accent3"/>
                </a:solidFill>
                <a:latin typeface="Arial" charset="0"/>
                <a:cs typeface="Arial" charset="0"/>
              </a:rPr>
              <a:t>C</a:t>
            </a:r>
            <a:endParaRPr kumimoji="0" lang="en-US" sz="3200" b="0" i="0" u="none" strike="noStrike" cap="none" normalizeH="0" baseline="-25000" dirty="0" smtClean="0">
              <a:ln>
                <a:noFill/>
              </a:ln>
              <a:solidFill>
                <a:schemeClr val="accent3"/>
              </a:solidFill>
              <a:effectLst/>
              <a:latin typeface="Arial" charset="0"/>
              <a:cs typeface="Arial" charset="0"/>
            </a:endParaRPr>
          </a:p>
        </p:txBody>
      </p:sp>
      <p:sp>
        <p:nvSpPr>
          <p:cNvPr id="33" name="Rectangle 32"/>
          <p:cNvSpPr/>
          <p:nvPr/>
        </p:nvSpPr>
        <p:spPr>
          <a:xfrm>
            <a:off x="3268598" y="1371600"/>
            <a:ext cx="3541226" cy="1077218"/>
          </a:xfrm>
          <a:prstGeom prst="rect">
            <a:avLst/>
          </a:prstGeom>
        </p:spPr>
        <p:txBody>
          <a:bodyPr wrap="none">
            <a:spAutoFit/>
          </a:bodyPr>
          <a:lstStyle/>
          <a:p>
            <a:r>
              <a:rPr lang="en-US" dirty="0" smtClean="0"/>
              <a:t>(</a:t>
            </a:r>
            <a:r>
              <a:rPr lang="en-US" dirty="0" err="1" smtClean="0"/>
              <a:t>v</a:t>
            </a:r>
            <a:r>
              <a:rPr lang="en-US" baseline="-25000" dirty="0" err="1" smtClean="0"/>
              <a:t>BX</a:t>
            </a:r>
            <a:r>
              <a:rPr lang="en-US" dirty="0" smtClean="0"/>
              <a:t> </a:t>
            </a:r>
            <a:r>
              <a:rPr lang="en-US" dirty="0" smtClean="0">
                <a:sym typeface="Symbol"/>
              </a:rPr>
              <a:t> </a:t>
            </a:r>
            <a:r>
              <a:rPr lang="en-US" dirty="0" err="1" smtClean="0">
                <a:sym typeface="Symbol"/>
              </a:rPr>
              <a:t>v</a:t>
            </a:r>
            <a:r>
              <a:rPr lang="en-US" baseline="-25000" dirty="0" err="1" smtClean="0">
                <a:sym typeface="Symbol"/>
              </a:rPr>
              <a:t>CY</a:t>
            </a:r>
            <a:r>
              <a:rPr lang="en-US" dirty="0" smtClean="0">
                <a:sym typeface="Symbol"/>
              </a:rPr>
              <a:t>)  (…)</a:t>
            </a:r>
          </a:p>
          <a:p>
            <a:r>
              <a:rPr lang="en-US" dirty="0" smtClean="0">
                <a:sym typeface="Symbol"/>
              </a:rPr>
              <a:t>(</a:t>
            </a:r>
            <a:r>
              <a:rPr lang="en-US" dirty="0" err="1" smtClean="0"/>
              <a:t>v</a:t>
            </a:r>
            <a:r>
              <a:rPr lang="en-US" baseline="-25000" dirty="0" err="1" smtClean="0"/>
              <a:t>BX</a:t>
            </a:r>
            <a:r>
              <a:rPr lang="en-US" dirty="0" smtClean="0">
                <a:sym typeface="Symbol"/>
              </a:rPr>
              <a:t> +</a:t>
            </a:r>
            <a:r>
              <a:rPr lang="en-US" dirty="0" smtClean="0"/>
              <a:t> </a:t>
            </a:r>
            <a:r>
              <a:rPr lang="en-US" dirty="0" smtClean="0">
                <a:sym typeface="Symbol"/>
              </a:rPr>
              <a:t></a:t>
            </a:r>
            <a:r>
              <a:rPr lang="en-US" dirty="0" err="1" smtClean="0">
                <a:sym typeface="Symbol"/>
              </a:rPr>
              <a:t>v</a:t>
            </a:r>
            <a:r>
              <a:rPr lang="en-US" baseline="-25000" dirty="0" err="1" smtClean="0">
                <a:sym typeface="Symbol"/>
              </a:rPr>
              <a:t>CY</a:t>
            </a:r>
            <a:r>
              <a:rPr lang="en-US" dirty="0" smtClean="0">
                <a:sym typeface="Symbol"/>
              </a:rPr>
              <a:t> + …)</a:t>
            </a:r>
            <a:endParaRPr lang="en-US" dirty="0"/>
          </a:p>
        </p:txBody>
      </p:sp>
      <p:grpSp>
        <p:nvGrpSpPr>
          <p:cNvPr id="89" name="Group 88"/>
          <p:cNvGrpSpPr/>
          <p:nvPr/>
        </p:nvGrpSpPr>
        <p:grpSpPr>
          <a:xfrm>
            <a:off x="5715000" y="2895600"/>
            <a:ext cx="3276600" cy="2895600"/>
            <a:chOff x="5715000" y="2895600"/>
            <a:chExt cx="3276600" cy="2895600"/>
          </a:xfrm>
        </p:grpSpPr>
        <p:sp>
          <p:nvSpPr>
            <p:cNvPr id="34" name="Rectangle 33"/>
            <p:cNvSpPr/>
            <p:nvPr/>
          </p:nvSpPr>
          <p:spPr bwMode="auto">
            <a:xfrm>
              <a:off x="5943600" y="3124200"/>
              <a:ext cx="3048000" cy="2667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35" name="Rectangle 34"/>
            <p:cNvSpPr/>
            <p:nvPr/>
          </p:nvSpPr>
          <p:spPr bwMode="auto">
            <a:xfrm>
              <a:off x="5943600" y="2895600"/>
              <a:ext cx="3048000" cy="228600"/>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Components</a:t>
              </a:r>
              <a:endParaRPr kumimoji="0" lang="en-US" sz="3200" b="0" i="0" u="none" strike="noStrike" cap="none" normalizeH="0" baseline="0" dirty="0" smtClean="0">
                <a:ln>
                  <a:noFill/>
                </a:ln>
                <a:solidFill>
                  <a:schemeClr val="tx1"/>
                </a:solidFill>
                <a:effectLst/>
                <a:latin typeface="Arial" charset="0"/>
                <a:cs typeface="Arial" charset="0"/>
              </a:endParaRPr>
            </a:p>
          </p:txBody>
        </p:sp>
        <p:cxnSp>
          <p:nvCxnSpPr>
            <p:cNvPr id="36" name="Straight Connector 35"/>
            <p:cNvCxnSpPr/>
            <p:nvPr/>
          </p:nvCxnSpPr>
          <p:spPr>
            <a:xfrm>
              <a:off x="5943600" y="35052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5943600" y="38862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5943600" y="42672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5943600" y="46482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5943600" y="50292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5943600" y="57912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6324600" y="3124200"/>
              <a:ext cx="0" cy="2667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6705600" y="3124200"/>
              <a:ext cx="0" cy="2667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7086600" y="3124200"/>
              <a:ext cx="0" cy="2667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6" name="Straight Connector 45"/>
            <p:cNvCxnSpPr>
              <a:stCxn id="35" idx="2"/>
              <a:endCxn id="34" idx="2"/>
            </p:cNvCxnSpPr>
            <p:nvPr/>
          </p:nvCxnSpPr>
          <p:spPr>
            <a:xfrm>
              <a:off x="7467600" y="3124200"/>
              <a:ext cx="0" cy="2667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7848600" y="3124200"/>
              <a:ext cx="0" cy="2667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8229600" y="3124200"/>
              <a:ext cx="0" cy="2667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8610600" y="3124200"/>
              <a:ext cx="0" cy="266700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5943600" y="5410200"/>
              <a:ext cx="3048000" cy="0"/>
            </a:xfrm>
            <a:prstGeom prst="line">
              <a:avLst/>
            </a:prstGeom>
            <a:ln w="12700">
              <a:solidFill>
                <a:schemeClr val="bg1">
                  <a:lumMod val="85000"/>
                </a:schemeClr>
              </a:solidFill>
            </a:ln>
            <a:effectLst/>
          </p:spPr>
          <p:style>
            <a:lnRef idx="2">
              <a:schemeClr val="dk1"/>
            </a:lnRef>
            <a:fillRef idx="0">
              <a:schemeClr val="dk1"/>
            </a:fillRef>
            <a:effectRef idx="1">
              <a:schemeClr val="dk1"/>
            </a:effectRef>
            <a:fontRef idx="minor">
              <a:schemeClr val="tx1"/>
            </a:fontRef>
          </p:style>
        </p:cxnSp>
        <p:sp>
          <p:nvSpPr>
            <p:cNvPr id="54" name="Rectangle 53"/>
            <p:cNvSpPr/>
            <p:nvPr/>
          </p:nvSpPr>
          <p:spPr bwMode="auto">
            <a:xfrm>
              <a:off x="5715000" y="3124200"/>
              <a:ext cx="228600" cy="2667000"/>
            </a:xfrm>
            <a:prstGeom prst="rect">
              <a:avLst/>
            </a:prstGeom>
            <a:solidFill>
              <a:schemeClr val="bg1">
                <a:lumMod val="85000"/>
              </a:schemeClr>
            </a:solidFill>
            <a:ln>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Sites</a:t>
              </a:r>
              <a:endParaRPr kumimoji="0" lang="en-US" sz="3200" b="0" i="0" u="none" strike="noStrike" cap="none" normalizeH="0" baseline="0" dirty="0" smtClean="0">
                <a:ln>
                  <a:noFill/>
                </a:ln>
                <a:solidFill>
                  <a:schemeClr val="tx1"/>
                </a:solidFill>
                <a:effectLst/>
                <a:latin typeface="Arial" charset="0"/>
                <a:cs typeface="Arial" charset="0"/>
              </a:endParaRPr>
            </a:p>
          </p:txBody>
        </p:sp>
        <p:sp>
          <p:nvSpPr>
            <p:cNvPr id="60" name="Rounded Rectangle 59"/>
            <p:cNvSpPr/>
            <p:nvPr/>
          </p:nvSpPr>
          <p:spPr bwMode="auto">
            <a:xfrm>
              <a:off x="8305800" y="3200400"/>
              <a:ext cx="228600" cy="25146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61" name="Rounded Rectangle 60"/>
            <p:cNvSpPr/>
            <p:nvPr/>
          </p:nvSpPr>
          <p:spPr bwMode="auto">
            <a:xfrm>
              <a:off x="6019800" y="3962400"/>
              <a:ext cx="2895600" cy="2286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70" name="TextBox 69"/>
            <p:cNvSpPr txBox="1"/>
            <p:nvPr/>
          </p:nvSpPr>
          <p:spPr>
            <a:xfrm>
              <a:off x="5943600" y="3897868"/>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74" name="TextBox 73"/>
            <p:cNvSpPr txBox="1"/>
            <p:nvPr/>
          </p:nvSpPr>
          <p:spPr>
            <a:xfrm>
              <a:off x="6324600" y="3886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75" name="TextBox 74"/>
            <p:cNvSpPr txBox="1"/>
            <p:nvPr/>
          </p:nvSpPr>
          <p:spPr>
            <a:xfrm>
              <a:off x="6705600" y="3886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76" name="TextBox 75"/>
            <p:cNvSpPr txBox="1"/>
            <p:nvPr/>
          </p:nvSpPr>
          <p:spPr>
            <a:xfrm>
              <a:off x="7086600" y="3886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77" name="TextBox 76"/>
            <p:cNvSpPr txBox="1"/>
            <p:nvPr/>
          </p:nvSpPr>
          <p:spPr>
            <a:xfrm>
              <a:off x="7467600" y="3886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78" name="TextBox 77"/>
            <p:cNvSpPr txBox="1"/>
            <p:nvPr/>
          </p:nvSpPr>
          <p:spPr>
            <a:xfrm>
              <a:off x="7848600" y="3886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79" name="TextBox 78"/>
            <p:cNvSpPr txBox="1"/>
            <p:nvPr/>
          </p:nvSpPr>
          <p:spPr>
            <a:xfrm>
              <a:off x="8610600" y="3886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80" name="TextBox 79"/>
            <p:cNvSpPr txBox="1"/>
            <p:nvPr/>
          </p:nvSpPr>
          <p:spPr>
            <a:xfrm>
              <a:off x="8229600" y="4278868"/>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81" name="TextBox 80"/>
            <p:cNvSpPr txBox="1"/>
            <p:nvPr/>
          </p:nvSpPr>
          <p:spPr>
            <a:xfrm>
              <a:off x="8229600" y="4659868"/>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82" name="TextBox 81"/>
            <p:cNvSpPr txBox="1"/>
            <p:nvPr/>
          </p:nvSpPr>
          <p:spPr>
            <a:xfrm>
              <a:off x="8229600" y="5040868"/>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83" name="TextBox 82"/>
            <p:cNvSpPr txBox="1"/>
            <p:nvPr/>
          </p:nvSpPr>
          <p:spPr>
            <a:xfrm>
              <a:off x="8229600" y="5421868"/>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84" name="TextBox 83"/>
            <p:cNvSpPr txBox="1"/>
            <p:nvPr/>
          </p:nvSpPr>
          <p:spPr>
            <a:xfrm>
              <a:off x="8229600" y="3505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85" name="TextBox 84"/>
            <p:cNvSpPr txBox="1"/>
            <p:nvPr/>
          </p:nvSpPr>
          <p:spPr>
            <a:xfrm>
              <a:off x="8229600" y="3124200"/>
              <a:ext cx="381000" cy="369332"/>
            </a:xfrm>
            <a:prstGeom prst="rect">
              <a:avLst/>
            </a:prstGeom>
            <a:noFill/>
          </p:spPr>
          <p:txBody>
            <a:bodyPr wrap="square" lIns="0" tIns="0" rIns="0" bIns="0" rtlCol="0" anchor="ctr" anchorCtr="0">
              <a:spAutoFit/>
            </a:bodyPr>
            <a:lstStyle/>
            <a:p>
              <a:pPr algn="ctr"/>
              <a:r>
                <a:rPr lang="en-US" sz="2400" dirty="0" smtClean="0"/>
                <a:t>0</a:t>
              </a:r>
              <a:endParaRPr lang="en-US" sz="2400" dirty="0"/>
            </a:p>
          </p:txBody>
        </p:sp>
        <p:sp>
          <p:nvSpPr>
            <p:cNvPr id="86" name="TextBox 85"/>
            <p:cNvSpPr txBox="1"/>
            <p:nvPr/>
          </p:nvSpPr>
          <p:spPr>
            <a:xfrm>
              <a:off x="8229600" y="3897868"/>
              <a:ext cx="381000" cy="369332"/>
            </a:xfrm>
            <a:prstGeom prst="rect">
              <a:avLst/>
            </a:prstGeom>
            <a:noFill/>
          </p:spPr>
          <p:txBody>
            <a:bodyPr wrap="square" lIns="0" tIns="0" rIns="0" bIns="0" rtlCol="0" anchor="ctr" anchorCtr="0">
              <a:spAutoFit/>
            </a:bodyPr>
            <a:lstStyle/>
            <a:p>
              <a:pPr algn="ctr"/>
              <a:r>
                <a:rPr lang="en-US" sz="2400" dirty="0" smtClean="0"/>
                <a:t>1</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22</a:t>
            </a:fld>
            <a:endParaRPr lang="en-US" dirty="0"/>
          </a:p>
        </p:txBody>
      </p:sp>
      <p:cxnSp>
        <p:nvCxnSpPr>
          <p:cNvPr id="11" name="Straight Arrow Connector 10"/>
          <p:cNvCxnSpPr>
            <a:stCxn id="6" idx="2"/>
            <a:endCxn id="7" idx="0"/>
          </p:cNvCxnSpPr>
          <p:nvPr/>
        </p:nvCxnSpPr>
        <p:spPr>
          <a:xfrm>
            <a:off x="2895600" y="2209800"/>
            <a:ext cx="0" cy="3048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3" name="Straight Arrow Connector 12"/>
          <p:cNvCxnSpPr>
            <a:stCxn id="7" idx="2"/>
            <a:endCxn id="8" idx="0"/>
          </p:cNvCxnSpPr>
          <p:nvPr/>
        </p:nvCxnSpPr>
        <p:spPr>
          <a:xfrm>
            <a:off x="2895600" y="3581400"/>
            <a:ext cx="1409700" cy="4572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stCxn id="7" idx="2"/>
            <a:endCxn id="9" idx="0"/>
          </p:cNvCxnSpPr>
          <p:nvPr/>
        </p:nvCxnSpPr>
        <p:spPr>
          <a:xfrm flipH="1">
            <a:off x="2247900" y="3581400"/>
            <a:ext cx="647700" cy="175260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6" name="Rectangle 5"/>
          <p:cNvSpPr/>
          <p:nvPr/>
        </p:nvSpPr>
        <p:spPr bwMode="auto">
          <a:xfrm>
            <a:off x="1828800" y="1143000"/>
            <a:ext cx="2133600" cy="10668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Simulated</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Arial" charset="0"/>
                <a:cs typeface="Arial" charset="0"/>
              </a:rPr>
              <a:t>Annealing</a:t>
            </a:r>
            <a:endParaRPr kumimoji="0" lang="en-US" sz="2800" b="0" i="0" u="none" strike="noStrike" cap="none" normalizeH="0" baseline="0" dirty="0" smtClean="0">
              <a:ln>
                <a:noFill/>
              </a:ln>
              <a:solidFill>
                <a:schemeClr val="bg1"/>
              </a:solidFill>
              <a:effectLst/>
              <a:latin typeface="Arial" charset="0"/>
              <a:cs typeface="Arial" charset="0"/>
            </a:endParaRPr>
          </a:p>
        </p:txBody>
      </p:sp>
      <p:sp>
        <p:nvSpPr>
          <p:cNvPr id="7" name="Rectangle 6"/>
          <p:cNvSpPr/>
          <p:nvPr/>
        </p:nvSpPr>
        <p:spPr bwMode="auto">
          <a:xfrm>
            <a:off x="1828800" y="2514600"/>
            <a:ext cx="2133600" cy="10668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DL</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Arial" charset="0"/>
                <a:cs typeface="Arial" charset="0"/>
              </a:rPr>
              <a:t>Formulation</a:t>
            </a:r>
            <a:endParaRPr kumimoji="0" lang="en-US" sz="2800" b="0" i="0" u="none" strike="noStrike" cap="none" normalizeH="0" baseline="0" dirty="0" smtClean="0">
              <a:ln>
                <a:noFill/>
              </a:ln>
              <a:solidFill>
                <a:schemeClr val="bg1"/>
              </a:solidFill>
              <a:effectLst/>
              <a:latin typeface="Arial" charset="0"/>
              <a:cs typeface="Arial" charset="0"/>
            </a:endParaRPr>
          </a:p>
        </p:txBody>
      </p:sp>
      <p:sp>
        <p:nvSpPr>
          <p:cNvPr id="8" name="Rectangle 7"/>
          <p:cNvSpPr/>
          <p:nvPr/>
        </p:nvSpPr>
        <p:spPr bwMode="auto">
          <a:xfrm>
            <a:off x="3048000" y="4038600"/>
            <a:ext cx="2514600" cy="10668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Pure Boolean</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Arial" charset="0"/>
                <a:cs typeface="Arial" charset="0"/>
              </a:rPr>
              <a:t>Encoding</a:t>
            </a:r>
            <a:endParaRPr kumimoji="0" lang="en-US" sz="2800" b="0" i="0" u="none" strike="noStrike" cap="none" normalizeH="0" baseline="0" dirty="0" smtClean="0">
              <a:ln>
                <a:noFill/>
              </a:ln>
              <a:solidFill>
                <a:schemeClr val="bg1"/>
              </a:solidFill>
              <a:effectLst/>
              <a:latin typeface="Arial" charset="0"/>
              <a:cs typeface="Arial" charset="0"/>
            </a:endParaRPr>
          </a:p>
        </p:txBody>
      </p:sp>
      <p:sp>
        <p:nvSpPr>
          <p:cNvPr id="9" name="Rectangle 8"/>
          <p:cNvSpPr/>
          <p:nvPr/>
        </p:nvSpPr>
        <p:spPr bwMode="auto">
          <a:xfrm>
            <a:off x="990600" y="5334000"/>
            <a:ext cx="2514600" cy="10668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Custom</a:t>
            </a:r>
            <a:r>
              <a:rPr kumimoji="0" lang="en-US" sz="2800" b="0" i="0" u="none" strike="noStrike" cap="none" normalizeH="0" dirty="0" smtClean="0">
                <a:ln>
                  <a:noFill/>
                </a:ln>
                <a:solidFill>
                  <a:schemeClr val="bg1"/>
                </a:solidFill>
                <a:effectLst/>
                <a:latin typeface="Arial" charset="0"/>
                <a:cs typeface="Arial" charset="0"/>
              </a:rPr>
              <a:t> SMT</a:t>
            </a:r>
          </a:p>
          <a:p>
            <a:pPr marL="0" marR="0" indent="0" algn="ctr" defTabSz="914400" rtl="0" eaLnBrk="0" fontAlgn="base" latinLnBrk="0" hangingPunct="0">
              <a:lnSpc>
                <a:spcPct val="100000"/>
              </a:lnSpc>
              <a:spcBef>
                <a:spcPct val="0"/>
              </a:spcBef>
              <a:spcAft>
                <a:spcPct val="0"/>
              </a:spcAft>
              <a:buClrTx/>
              <a:buSzTx/>
              <a:buFontTx/>
              <a:buNone/>
              <a:tabLst/>
            </a:pPr>
            <a:r>
              <a:rPr lang="en-US" sz="2800" baseline="0" dirty="0" smtClean="0">
                <a:solidFill>
                  <a:schemeClr val="bg1"/>
                </a:solidFill>
                <a:latin typeface="Arial" charset="0"/>
                <a:cs typeface="Arial" charset="0"/>
              </a:rPr>
              <a:t>Solver</a:t>
            </a:r>
            <a:endParaRPr kumimoji="0" lang="en-US" sz="2800" b="0" i="0" u="none" strike="noStrike" cap="none" normalizeH="0" baseline="0" dirty="0" smtClean="0">
              <a:ln>
                <a:noFill/>
              </a:ln>
              <a:solidFill>
                <a:schemeClr val="bg1"/>
              </a:solidFill>
              <a:effectLst/>
              <a:latin typeface="Arial" charset="0"/>
              <a:cs typeface="Arial" charset="0"/>
            </a:endParaRPr>
          </a:p>
        </p:txBody>
      </p:sp>
      <p:grpSp>
        <p:nvGrpSpPr>
          <p:cNvPr id="41" name="Group 40"/>
          <p:cNvGrpSpPr/>
          <p:nvPr/>
        </p:nvGrpSpPr>
        <p:grpSpPr>
          <a:xfrm>
            <a:off x="6112171" y="1143000"/>
            <a:ext cx="3108029" cy="5631597"/>
            <a:chOff x="6112171" y="1143000"/>
            <a:chExt cx="3108029" cy="5631597"/>
          </a:xfrm>
        </p:grpSpPr>
        <p:sp>
          <p:nvSpPr>
            <p:cNvPr id="16" name="Rectangle 15"/>
            <p:cNvSpPr/>
            <p:nvPr/>
          </p:nvSpPr>
          <p:spPr bwMode="auto">
            <a:xfrm>
              <a:off x="6594073" y="1850886"/>
              <a:ext cx="762000" cy="4038600"/>
            </a:xfrm>
            <a:prstGeom prst="rect">
              <a:avLst/>
            </a:prstGeom>
            <a:ln>
              <a:solidFill>
                <a:srgbClr val="DDDDDD"/>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119383" y="1143000"/>
              <a:ext cx="1653017" cy="707886"/>
            </a:xfrm>
            <a:prstGeom prst="rect">
              <a:avLst/>
            </a:prstGeom>
            <a:noFill/>
          </p:spPr>
          <p:txBody>
            <a:bodyPr wrap="none" rtlCol="0">
              <a:spAutoFit/>
            </a:bodyPr>
            <a:lstStyle/>
            <a:p>
              <a:pPr algn="ctr"/>
              <a:r>
                <a:rPr lang="en-US" sz="2000" dirty="0" err="1" smtClean="0"/>
                <a:t>Arr</a:t>
              </a:r>
              <a:r>
                <a:rPr lang="en-US" sz="2000" dirty="0" smtClean="0"/>
                <a:t> / </a:t>
              </a:r>
              <a:r>
                <a:rPr lang="en-US" sz="2000" dirty="0" err="1" smtClean="0"/>
                <a:t>Req</a:t>
              </a:r>
              <a:r>
                <a:rPr lang="en-US" sz="2000" dirty="0" smtClean="0"/>
                <a:t/>
              </a:r>
              <a:br>
                <a:rPr lang="en-US" sz="2000" dirty="0" smtClean="0"/>
              </a:br>
              <a:r>
                <a:rPr lang="en-US" sz="2000" dirty="0" smtClean="0"/>
                <a:t>Number Line</a:t>
              </a:r>
              <a:endParaRPr lang="en-US" sz="2000" dirty="0"/>
            </a:p>
          </p:txBody>
        </p:sp>
        <p:cxnSp>
          <p:nvCxnSpPr>
            <p:cNvPr id="18" name="Straight Connector 17"/>
            <p:cNvCxnSpPr/>
            <p:nvPr/>
          </p:nvCxnSpPr>
          <p:spPr>
            <a:xfrm>
              <a:off x="6670273" y="20032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6670273" y="23080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670273" y="26128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670273" y="29176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670273" y="32224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670273" y="35272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6670273" y="38320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6670273" y="41368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670273" y="44416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670273" y="47464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670273" y="50512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670273" y="5356086"/>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670273" y="5660886"/>
              <a:ext cx="609600"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428346" y="2989421"/>
              <a:ext cx="1155316" cy="461665"/>
            </a:xfrm>
            <a:prstGeom prst="rect">
              <a:avLst/>
            </a:prstGeom>
            <a:noFill/>
          </p:spPr>
          <p:txBody>
            <a:bodyPr wrap="none" rtlCol="0">
              <a:spAutoFit/>
            </a:bodyPr>
            <a:lstStyle/>
            <a:p>
              <a:r>
                <a:rPr lang="en-US" sz="2400" dirty="0" smtClean="0"/>
                <a:t>E</a:t>
              </a:r>
              <a:r>
                <a:rPr lang="en-US" sz="2400" baseline="-25000" dirty="0" smtClean="0"/>
                <a:t>+1</a:t>
              </a:r>
              <a:r>
                <a:rPr lang="en-US" sz="2400" dirty="0" smtClean="0"/>
                <a:t> = T</a:t>
              </a:r>
              <a:endParaRPr lang="en-US" sz="2400" baseline="-25000" dirty="0"/>
            </a:p>
          </p:txBody>
        </p:sp>
        <p:sp>
          <p:nvSpPr>
            <p:cNvPr id="32" name="TextBox 31"/>
            <p:cNvSpPr txBox="1"/>
            <p:nvPr/>
          </p:nvSpPr>
          <p:spPr>
            <a:xfrm>
              <a:off x="7432273" y="3599021"/>
              <a:ext cx="1752403" cy="830997"/>
            </a:xfrm>
            <a:prstGeom prst="rect">
              <a:avLst/>
            </a:prstGeom>
            <a:noFill/>
          </p:spPr>
          <p:txBody>
            <a:bodyPr wrap="none" rtlCol="0">
              <a:spAutoFit/>
            </a:bodyPr>
            <a:lstStyle/>
            <a:p>
              <a:r>
                <a:rPr lang="en-US" sz="2400" dirty="0" smtClean="0"/>
                <a:t>E</a:t>
              </a:r>
              <a:r>
                <a:rPr lang="en-US" sz="2400" baseline="-25000" dirty="0" smtClean="0"/>
                <a:t>-1</a:t>
              </a:r>
              <a:r>
                <a:rPr lang="en-US" sz="2400" dirty="0" smtClean="0"/>
                <a:t> = F</a:t>
              </a:r>
              <a:br>
                <a:rPr lang="en-US" sz="2400" dirty="0" smtClean="0"/>
              </a:br>
              <a:r>
                <a:rPr lang="en-US" sz="2400" dirty="0" smtClean="0"/>
                <a:t>    (</a:t>
              </a:r>
              <a:r>
                <a:rPr lang="en-US" sz="2400" dirty="0" err="1" smtClean="0"/>
                <a:t>Arr</a:t>
              </a:r>
              <a:r>
                <a:rPr lang="en-US" sz="2400" dirty="0" smtClean="0"/>
                <a:t> ≥ -1)</a:t>
              </a:r>
              <a:endParaRPr lang="en-US" sz="2400" baseline="-25000" dirty="0"/>
            </a:p>
          </p:txBody>
        </p:sp>
        <p:sp>
          <p:nvSpPr>
            <p:cNvPr id="33" name="TextBox 32"/>
            <p:cNvSpPr txBox="1"/>
            <p:nvPr/>
          </p:nvSpPr>
          <p:spPr>
            <a:xfrm>
              <a:off x="7508473" y="2054423"/>
              <a:ext cx="255198" cy="1015663"/>
            </a:xfrm>
            <a:prstGeom prst="rect">
              <a:avLst/>
            </a:prstGeom>
            <a:noFill/>
          </p:spPr>
          <p:txBody>
            <a:bodyPr wrap="none" rtlCol="0">
              <a:spAutoFit/>
            </a:bodyPr>
            <a:lstStyle/>
            <a:p>
              <a:r>
                <a:rPr lang="en-US" sz="2000" dirty="0" smtClean="0"/>
                <a:t>.</a:t>
              </a:r>
            </a:p>
            <a:p>
              <a:r>
                <a:rPr lang="en-US" sz="2000" dirty="0" smtClean="0"/>
                <a:t>.</a:t>
              </a:r>
            </a:p>
            <a:p>
              <a:r>
                <a:rPr lang="en-US" sz="2000" dirty="0" smtClean="0"/>
                <a:t>.</a:t>
              </a:r>
              <a:endParaRPr lang="en-US" sz="2000" dirty="0"/>
            </a:p>
          </p:txBody>
        </p:sp>
        <p:sp>
          <p:nvSpPr>
            <p:cNvPr id="34" name="TextBox 33"/>
            <p:cNvSpPr txBox="1"/>
            <p:nvPr/>
          </p:nvSpPr>
          <p:spPr>
            <a:xfrm>
              <a:off x="7508473" y="3908286"/>
              <a:ext cx="255198" cy="1015663"/>
            </a:xfrm>
            <a:prstGeom prst="rect">
              <a:avLst/>
            </a:prstGeom>
            <a:noFill/>
          </p:spPr>
          <p:txBody>
            <a:bodyPr wrap="none" rtlCol="0">
              <a:spAutoFit/>
            </a:bodyPr>
            <a:lstStyle/>
            <a:p>
              <a:r>
                <a:rPr lang="en-US" sz="2000" dirty="0" smtClean="0"/>
                <a:t>.</a:t>
              </a:r>
            </a:p>
            <a:p>
              <a:r>
                <a:rPr lang="en-US" sz="2000" dirty="0" smtClean="0"/>
                <a:t>.</a:t>
              </a:r>
            </a:p>
            <a:p>
              <a:r>
                <a:rPr lang="en-US" sz="2000" dirty="0" smtClean="0"/>
                <a:t>.</a:t>
              </a:r>
              <a:endParaRPr lang="en-US" sz="2000" dirty="0"/>
            </a:p>
          </p:txBody>
        </p:sp>
        <p:cxnSp>
          <p:nvCxnSpPr>
            <p:cNvPr id="35" name="Straight Connector 34"/>
            <p:cNvCxnSpPr/>
            <p:nvPr/>
          </p:nvCxnSpPr>
          <p:spPr>
            <a:xfrm>
              <a:off x="6670273" y="3832086"/>
              <a:ext cx="609600" cy="0"/>
            </a:xfrm>
            <a:prstGeom prst="line">
              <a:avLst/>
            </a:prstGeom>
            <a:ln w="57150">
              <a:solidFill>
                <a:srgbClr val="00B050"/>
              </a:solidFill>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flipV="1">
              <a:off x="6975073" y="3832086"/>
              <a:ext cx="0" cy="2057400"/>
            </a:xfrm>
            <a:prstGeom prst="straightConnector1">
              <a:avLst/>
            </a:prstGeom>
            <a:ln w="57150">
              <a:solidFill>
                <a:srgbClr val="00B05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6975073" y="1850886"/>
              <a:ext cx="0" cy="1371600"/>
            </a:xfrm>
            <a:prstGeom prst="straightConnector1">
              <a:avLst/>
            </a:prstGeom>
            <a:ln w="57150">
              <a:solidFill>
                <a:schemeClr val="accent2"/>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6670273" y="3222486"/>
              <a:ext cx="609600" cy="0"/>
            </a:xfrm>
            <a:prstGeom prst="line">
              <a:avLst/>
            </a:prstGeom>
            <a:ln w="57150">
              <a:solidFill>
                <a:schemeClr val="accent2"/>
              </a:solidFill>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7743514" y="2612886"/>
              <a:ext cx="1476686" cy="461665"/>
            </a:xfrm>
            <a:prstGeom prst="rect">
              <a:avLst/>
            </a:prstGeom>
          </p:spPr>
          <p:txBody>
            <a:bodyPr wrap="none">
              <a:spAutoFit/>
            </a:bodyPr>
            <a:lstStyle/>
            <a:p>
              <a:r>
                <a:rPr lang="en-US" sz="2400" dirty="0" smtClean="0"/>
                <a:t>(</a:t>
              </a:r>
              <a:r>
                <a:rPr lang="en-US" sz="2400" dirty="0" err="1" smtClean="0"/>
                <a:t>Req</a:t>
              </a:r>
              <a:r>
                <a:rPr lang="en-US" sz="2400" dirty="0" smtClean="0"/>
                <a:t> &lt; 1)</a:t>
              </a:r>
              <a:endParaRPr lang="en-US" sz="2400" dirty="0"/>
            </a:p>
          </p:txBody>
        </p:sp>
        <p:sp>
          <p:nvSpPr>
            <p:cNvPr id="40" name="TextBox 39"/>
            <p:cNvSpPr txBox="1"/>
            <p:nvPr/>
          </p:nvSpPr>
          <p:spPr>
            <a:xfrm>
              <a:off x="6112171" y="5943600"/>
              <a:ext cx="2727029" cy="830997"/>
            </a:xfrm>
            <a:prstGeom prst="rect">
              <a:avLst/>
            </a:prstGeom>
            <a:noFill/>
          </p:spPr>
          <p:txBody>
            <a:bodyPr wrap="none" rtlCol="0">
              <a:spAutoFit/>
            </a:bodyPr>
            <a:lstStyle/>
            <a:p>
              <a:r>
                <a:rPr lang="en-US" sz="2400" dirty="0" err="1" smtClean="0"/>
                <a:t>MiniSAT</a:t>
              </a:r>
              <a:r>
                <a:rPr lang="en-US" sz="2400" dirty="0" smtClean="0"/>
                <a:t> 1.12b</a:t>
              </a:r>
              <a:br>
                <a:rPr lang="en-US" sz="2400" dirty="0" smtClean="0"/>
              </a:br>
              <a:r>
                <a:rPr lang="en-US" sz="2400" dirty="0" smtClean="0"/>
                <a:t>+ dynamic clauses</a:t>
              </a:r>
              <a:endParaRPr lang="en-US" sz="2400"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Solver Flow Chart</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23</a:t>
            </a:fld>
            <a:endParaRPr lang="en-US" dirty="0"/>
          </a:p>
        </p:txBody>
      </p:sp>
      <p:sp>
        <p:nvSpPr>
          <p:cNvPr id="6" name="Rectangle 5"/>
          <p:cNvSpPr/>
          <p:nvPr/>
        </p:nvSpPr>
        <p:spPr bwMode="auto">
          <a:xfrm>
            <a:off x="1676400" y="1447800"/>
            <a:ext cx="21336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cs typeface="Arial" charset="0"/>
              </a:rPr>
              <a:t>select</a:t>
            </a:r>
          </a:p>
        </p:txBody>
      </p:sp>
      <p:sp>
        <p:nvSpPr>
          <p:cNvPr id="7" name="Rectangle 6"/>
          <p:cNvSpPr/>
          <p:nvPr/>
        </p:nvSpPr>
        <p:spPr bwMode="auto">
          <a:xfrm>
            <a:off x="1676400" y="3276600"/>
            <a:ext cx="21336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propagate</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8" name="Rectangle 7"/>
          <p:cNvSpPr/>
          <p:nvPr/>
        </p:nvSpPr>
        <p:spPr bwMode="auto">
          <a:xfrm>
            <a:off x="1676400" y="5105400"/>
            <a:ext cx="21336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cs typeface="Arial" charset="0"/>
              </a:rPr>
              <a:t>done?</a:t>
            </a:r>
            <a:endParaRPr kumimoji="0" lang="en-US" sz="3200" b="0" i="0" u="none" strike="noStrike" cap="none" normalizeH="0" baseline="0" dirty="0" smtClean="0">
              <a:ln>
                <a:noFill/>
              </a:ln>
              <a:solidFill>
                <a:schemeClr val="bg1"/>
              </a:solidFill>
              <a:effectLst/>
              <a:latin typeface="Arial" charset="0"/>
              <a:cs typeface="Arial" charset="0"/>
            </a:endParaRPr>
          </a:p>
        </p:txBody>
      </p:sp>
      <p:cxnSp>
        <p:nvCxnSpPr>
          <p:cNvPr id="10" name="Straight Arrow Connector 9"/>
          <p:cNvCxnSpPr>
            <a:stCxn id="8" idx="2"/>
          </p:cNvCxnSpPr>
          <p:nvPr/>
        </p:nvCxnSpPr>
        <p:spPr>
          <a:xfrm>
            <a:off x="2743200" y="5867400"/>
            <a:ext cx="0" cy="5334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820627" y="6019800"/>
            <a:ext cx="989373" cy="461665"/>
          </a:xfrm>
          <a:prstGeom prst="rect">
            <a:avLst/>
          </a:prstGeom>
          <a:noFill/>
        </p:spPr>
        <p:txBody>
          <a:bodyPr wrap="none" rtlCol="0">
            <a:spAutoFit/>
          </a:bodyPr>
          <a:lstStyle/>
          <a:p>
            <a:r>
              <a:rPr lang="en-US" sz="2400" dirty="0" smtClean="0"/>
              <a:t>return</a:t>
            </a:r>
            <a:endParaRPr lang="en-US" sz="2400" dirty="0"/>
          </a:p>
        </p:txBody>
      </p:sp>
      <p:cxnSp>
        <p:nvCxnSpPr>
          <p:cNvPr id="14" name="Elbow Connector 13"/>
          <p:cNvCxnSpPr>
            <a:stCxn id="8" idx="1"/>
            <a:endCxn id="6" idx="1"/>
          </p:cNvCxnSpPr>
          <p:nvPr/>
        </p:nvCxnSpPr>
        <p:spPr>
          <a:xfrm rot="10800000">
            <a:off x="1676400" y="1828800"/>
            <a:ext cx="12700" cy="3657600"/>
          </a:xfrm>
          <a:prstGeom prst="bentConnector3">
            <a:avLst>
              <a:gd name="adj1" fmla="val 4331875"/>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stCxn id="6" idx="2"/>
            <a:endCxn id="7" idx="0"/>
          </p:cNvCxnSpPr>
          <p:nvPr/>
        </p:nvCxnSpPr>
        <p:spPr>
          <a:xfrm>
            <a:off x="2743200" y="2209800"/>
            <a:ext cx="0" cy="10668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8" name="Straight Arrow Connector 17"/>
          <p:cNvCxnSpPr>
            <a:stCxn id="7" idx="2"/>
            <a:endCxn id="8" idx="0"/>
          </p:cNvCxnSpPr>
          <p:nvPr/>
        </p:nvCxnSpPr>
        <p:spPr>
          <a:xfrm>
            <a:off x="2743200" y="4038600"/>
            <a:ext cx="0" cy="10668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3" name="Rectangle 22"/>
          <p:cNvSpPr/>
          <p:nvPr/>
        </p:nvSpPr>
        <p:spPr bwMode="auto">
          <a:xfrm>
            <a:off x="5791200" y="3276600"/>
            <a:ext cx="21336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cs typeface="Arial" charset="0"/>
              </a:rPr>
              <a:t>analyze</a:t>
            </a:r>
            <a:endParaRPr kumimoji="0" lang="en-US" sz="3200" b="0" i="0" u="none" strike="noStrike" cap="none" normalizeH="0" baseline="0" dirty="0" smtClean="0">
              <a:ln>
                <a:noFill/>
              </a:ln>
              <a:solidFill>
                <a:schemeClr val="tx1"/>
              </a:solidFill>
              <a:effectLst/>
              <a:latin typeface="Arial" charset="0"/>
              <a:cs typeface="Arial" charset="0"/>
            </a:endParaRPr>
          </a:p>
        </p:txBody>
      </p:sp>
      <p:sp>
        <p:nvSpPr>
          <p:cNvPr id="24" name="Rectangle 23"/>
          <p:cNvSpPr/>
          <p:nvPr/>
        </p:nvSpPr>
        <p:spPr bwMode="auto">
          <a:xfrm>
            <a:off x="5791200" y="4648200"/>
            <a:ext cx="21336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cs typeface="Arial" charset="0"/>
              </a:rPr>
              <a:t>backtrack</a:t>
            </a:r>
            <a:endParaRPr kumimoji="0" lang="en-US" sz="3200" b="0" i="0" u="none" strike="noStrike" cap="none" normalizeH="0" baseline="0" dirty="0" smtClean="0">
              <a:ln>
                <a:noFill/>
              </a:ln>
              <a:solidFill>
                <a:schemeClr val="tx1"/>
              </a:solidFill>
              <a:effectLst/>
              <a:latin typeface="Arial" charset="0"/>
              <a:cs typeface="Arial" charset="0"/>
            </a:endParaRPr>
          </a:p>
        </p:txBody>
      </p:sp>
      <p:cxnSp>
        <p:nvCxnSpPr>
          <p:cNvPr id="25" name="Straight Arrow Connector 24"/>
          <p:cNvCxnSpPr>
            <a:stCxn id="7" idx="3"/>
            <a:endCxn id="23" idx="1"/>
          </p:cNvCxnSpPr>
          <p:nvPr/>
        </p:nvCxnSpPr>
        <p:spPr>
          <a:xfrm>
            <a:off x="3810000" y="3657600"/>
            <a:ext cx="1981200" cy="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3" idx="2"/>
            <a:endCxn id="24" idx="0"/>
          </p:cNvCxnSpPr>
          <p:nvPr/>
        </p:nvCxnSpPr>
        <p:spPr>
          <a:xfrm>
            <a:off x="6858000" y="4038600"/>
            <a:ext cx="0" cy="6096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4267200" y="3195935"/>
            <a:ext cx="1143262" cy="461665"/>
          </a:xfrm>
          <a:prstGeom prst="rect">
            <a:avLst/>
          </a:prstGeom>
          <a:noFill/>
        </p:spPr>
        <p:txBody>
          <a:bodyPr wrap="none" rtlCol="0">
            <a:spAutoFit/>
          </a:bodyPr>
          <a:lstStyle/>
          <a:p>
            <a:r>
              <a:rPr lang="en-US" sz="2400" dirty="0" smtClean="0"/>
              <a:t>conflict</a:t>
            </a:r>
            <a:endParaRPr lang="en-US" sz="2400" dirty="0"/>
          </a:p>
        </p:txBody>
      </p:sp>
      <p:cxnSp>
        <p:nvCxnSpPr>
          <p:cNvPr id="32" name="Straight Arrow Connector 31"/>
          <p:cNvCxnSpPr>
            <a:stCxn id="24" idx="1"/>
          </p:cNvCxnSpPr>
          <p:nvPr/>
        </p:nvCxnSpPr>
        <p:spPr>
          <a:xfrm flipH="1" flipV="1">
            <a:off x="3810000" y="3886200"/>
            <a:ext cx="1981200" cy="11430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endCxn id="6" idx="0"/>
          </p:cNvCxnSpPr>
          <p:nvPr/>
        </p:nvCxnSpPr>
        <p:spPr>
          <a:xfrm>
            <a:off x="2743200" y="1219200"/>
            <a:ext cx="0" cy="2286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Phase</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24</a:t>
            </a:fld>
            <a:endParaRPr lang="en-US" dirty="0"/>
          </a:p>
        </p:txBody>
      </p:sp>
      <p:sp>
        <p:nvSpPr>
          <p:cNvPr id="5" name="Rectangle 4"/>
          <p:cNvSpPr/>
          <p:nvPr/>
        </p:nvSpPr>
        <p:spPr bwMode="auto">
          <a:xfrm>
            <a:off x="2286000" y="1600200"/>
            <a:ext cx="3048000"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bg1"/>
                </a:solidFill>
                <a:effectLst/>
                <a:latin typeface="Arial" charset="0"/>
                <a:cs typeface="Arial" charset="0"/>
              </a:rPr>
              <a:t>propagate_b</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6" name="Rectangle 5"/>
          <p:cNvSpPr/>
          <p:nvPr/>
        </p:nvSpPr>
        <p:spPr bwMode="auto">
          <a:xfrm>
            <a:off x="2286000" y="3204865"/>
            <a:ext cx="3048000"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bg1"/>
                </a:solidFill>
                <a:effectLst/>
                <a:latin typeface="Arial" charset="0"/>
                <a:cs typeface="Arial" charset="0"/>
              </a:rPr>
              <a:t>propagate_dl</a:t>
            </a: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7" name="Rectangle 6"/>
          <p:cNvSpPr/>
          <p:nvPr/>
        </p:nvSpPr>
        <p:spPr bwMode="auto">
          <a:xfrm>
            <a:off x="2286000" y="4805065"/>
            <a:ext cx="3048000"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bg1"/>
                </a:solidFill>
                <a:effectLst/>
                <a:latin typeface="Arial" charset="0"/>
                <a:cs typeface="Arial" charset="0"/>
              </a:rPr>
              <a:t>propagate_dyn</a:t>
            </a:r>
            <a:endParaRPr kumimoji="0" lang="en-US" sz="3200" b="0" i="0" u="none" strike="noStrike" cap="none" normalizeH="0" baseline="0" dirty="0" smtClean="0">
              <a:ln>
                <a:noFill/>
              </a:ln>
              <a:solidFill>
                <a:schemeClr val="bg1"/>
              </a:solidFill>
              <a:effectLst/>
              <a:latin typeface="Arial" charset="0"/>
              <a:cs typeface="Arial" charset="0"/>
            </a:endParaRPr>
          </a:p>
        </p:txBody>
      </p:sp>
      <p:cxnSp>
        <p:nvCxnSpPr>
          <p:cNvPr id="8" name="Straight Arrow Connector 7"/>
          <p:cNvCxnSpPr/>
          <p:nvPr/>
        </p:nvCxnSpPr>
        <p:spPr>
          <a:xfrm>
            <a:off x="5334000" y="2061865"/>
            <a:ext cx="1981200" cy="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5791200" y="1600200"/>
            <a:ext cx="1143262" cy="461665"/>
          </a:xfrm>
          <a:prstGeom prst="rect">
            <a:avLst/>
          </a:prstGeom>
          <a:noFill/>
        </p:spPr>
        <p:txBody>
          <a:bodyPr wrap="none" rtlCol="0">
            <a:spAutoFit/>
          </a:bodyPr>
          <a:lstStyle/>
          <a:p>
            <a:r>
              <a:rPr lang="en-US" sz="2400" dirty="0" smtClean="0"/>
              <a:t>conflict</a:t>
            </a:r>
            <a:endParaRPr lang="en-US" sz="2400" dirty="0"/>
          </a:p>
        </p:txBody>
      </p:sp>
      <p:cxnSp>
        <p:nvCxnSpPr>
          <p:cNvPr id="10" name="Straight Arrow Connector 9"/>
          <p:cNvCxnSpPr/>
          <p:nvPr/>
        </p:nvCxnSpPr>
        <p:spPr>
          <a:xfrm>
            <a:off x="5334000" y="3662065"/>
            <a:ext cx="1981200" cy="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791200" y="3200400"/>
            <a:ext cx="1143262" cy="461665"/>
          </a:xfrm>
          <a:prstGeom prst="rect">
            <a:avLst/>
          </a:prstGeom>
          <a:noFill/>
        </p:spPr>
        <p:txBody>
          <a:bodyPr wrap="none" rtlCol="0">
            <a:spAutoFit/>
          </a:bodyPr>
          <a:lstStyle/>
          <a:p>
            <a:r>
              <a:rPr lang="en-US" sz="2400" dirty="0" smtClean="0"/>
              <a:t>conflict</a:t>
            </a:r>
            <a:endParaRPr lang="en-US" sz="2400" dirty="0"/>
          </a:p>
        </p:txBody>
      </p:sp>
      <p:cxnSp>
        <p:nvCxnSpPr>
          <p:cNvPr id="12" name="Straight Arrow Connector 11"/>
          <p:cNvCxnSpPr/>
          <p:nvPr/>
        </p:nvCxnSpPr>
        <p:spPr>
          <a:xfrm>
            <a:off x="5334000" y="5262265"/>
            <a:ext cx="1981200" cy="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5791200" y="4800600"/>
            <a:ext cx="1143262" cy="461665"/>
          </a:xfrm>
          <a:prstGeom prst="rect">
            <a:avLst/>
          </a:prstGeom>
          <a:noFill/>
        </p:spPr>
        <p:txBody>
          <a:bodyPr wrap="none" rtlCol="0">
            <a:spAutoFit/>
          </a:bodyPr>
          <a:lstStyle/>
          <a:p>
            <a:r>
              <a:rPr lang="en-US" sz="2400" dirty="0" smtClean="0"/>
              <a:t>conflict</a:t>
            </a:r>
            <a:endParaRPr lang="en-US" sz="2400" dirty="0"/>
          </a:p>
        </p:txBody>
      </p:sp>
      <p:cxnSp>
        <p:nvCxnSpPr>
          <p:cNvPr id="14" name="Straight Arrow Connector 13"/>
          <p:cNvCxnSpPr>
            <a:stCxn id="5" idx="2"/>
            <a:endCxn id="6" idx="0"/>
          </p:cNvCxnSpPr>
          <p:nvPr/>
        </p:nvCxnSpPr>
        <p:spPr>
          <a:xfrm>
            <a:off x="3810000" y="2514600"/>
            <a:ext cx="0" cy="690265"/>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stCxn id="6" idx="2"/>
            <a:endCxn id="7" idx="0"/>
          </p:cNvCxnSpPr>
          <p:nvPr/>
        </p:nvCxnSpPr>
        <p:spPr>
          <a:xfrm>
            <a:off x="3810000" y="4119265"/>
            <a:ext cx="0" cy="6858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a:stCxn id="7" idx="2"/>
          </p:cNvCxnSpPr>
          <p:nvPr/>
        </p:nvCxnSpPr>
        <p:spPr>
          <a:xfrm>
            <a:off x="3810000" y="5719465"/>
            <a:ext cx="0" cy="681335"/>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3" name="Elbow Connector 22"/>
          <p:cNvCxnSpPr>
            <a:stCxn id="6" idx="1"/>
            <a:endCxn id="5" idx="1"/>
          </p:cNvCxnSpPr>
          <p:nvPr/>
        </p:nvCxnSpPr>
        <p:spPr>
          <a:xfrm rot="10800000">
            <a:off x="2286000" y="2057401"/>
            <a:ext cx="12700" cy="1604665"/>
          </a:xfrm>
          <a:prstGeom prst="bentConnector3">
            <a:avLst>
              <a:gd name="adj1" fmla="val 211648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4" name="Elbow Connector 23"/>
          <p:cNvCxnSpPr>
            <a:stCxn id="7" idx="1"/>
            <a:endCxn id="5" idx="1"/>
          </p:cNvCxnSpPr>
          <p:nvPr/>
        </p:nvCxnSpPr>
        <p:spPr>
          <a:xfrm rot="10800000">
            <a:off x="2286000" y="2057401"/>
            <a:ext cx="12700" cy="3204865"/>
          </a:xfrm>
          <a:prstGeom prst="bentConnector3">
            <a:avLst>
              <a:gd name="adj1" fmla="val 4410994"/>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5" name="Straight Arrow Connector 24"/>
          <p:cNvCxnSpPr>
            <a:endCxn id="5" idx="0"/>
          </p:cNvCxnSpPr>
          <p:nvPr/>
        </p:nvCxnSpPr>
        <p:spPr>
          <a:xfrm>
            <a:off x="3810000" y="1219200"/>
            <a:ext cx="0" cy="381000"/>
          </a:xfrm>
          <a:prstGeom prst="straightConnector1">
            <a:avLst/>
          </a:prstGeom>
          <a:ln w="38100">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7848600" y="1831032"/>
            <a:ext cx="1005403" cy="584775"/>
          </a:xfrm>
          <a:prstGeom prst="rect">
            <a:avLst/>
          </a:prstGeom>
          <a:noFill/>
        </p:spPr>
        <p:txBody>
          <a:bodyPr wrap="none" rtlCol="0">
            <a:spAutoFit/>
          </a:bodyPr>
          <a:lstStyle/>
          <a:p>
            <a:r>
              <a:rPr lang="en-US" dirty="0"/>
              <a:t>2</a:t>
            </a:r>
            <a:r>
              <a:rPr lang="en-US" dirty="0" smtClean="0"/>
              <a:t>0%</a:t>
            </a:r>
            <a:endParaRPr lang="en-US" dirty="0"/>
          </a:p>
        </p:txBody>
      </p:sp>
      <p:sp>
        <p:nvSpPr>
          <p:cNvPr id="21" name="TextBox 20"/>
          <p:cNvSpPr txBox="1"/>
          <p:nvPr/>
        </p:nvSpPr>
        <p:spPr>
          <a:xfrm>
            <a:off x="7848600" y="3377625"/>
            <a:ext cx="777777" cy="584775"/>
          </a:xfrm>
          <a:prstGeom prst="rect">
            <a:avLst/>
          </a:prstGeom>
          <a:noFill/>
        </p:spPr>
        <p:txBody>
          <a:bodyPr wrap="none" rtlCol="0">
            <a:spAutoFit/>
          </a:bodyPr>
          <a:lstStyle/>
          <a:p>
            <a:r>
              <a:rPr lang="en-US" dirty="0" smtClean="0"/>
              <a:t>1%</a:t>
            </a:r>
            <a:endParaRPr lang="en-US" dirty="0"/>
          </a:p>
        </p:txBody>
      </p:sp>
      <p:sp>
        <p:nvSpPr>
          <p:cNvPr id="22" name="TextBox 21"/>
          <p:cNvSpPr txBox="1"/>
          <p:nvPr/>
        </p:nvSpPr>
        <p:spPr>
          <a:xfrm>
            <a:off x="7848600" y="4977825"/>
            <a:ext cx="1005403" cy="584775"/>
          </a:xfrm>
          <a:prstGeom prst="rect">
            <a:avLst/>
          </a:prstGeom>
          <a:noFill/>
        </p:spPr>
        <p:txBody>
          <a:bodyPr wrap="none" rtlCol="0">
            <a:spAutoFit/>
          </a:bodyPr>
          <a:lstStyle/>
          <a:p>
            <a:r>
              <a:rPr lang="en-US" dirty="0" smtClean="0"/>
              <a:t>50%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err="1" smtClean="0">
                <a:solidFill>
                  <a:srgbClr val="00B050"/>
                </a:solidFill>
              </a:rPr>
              <a:t>Arr</a:t>
            </a:r>
            <a:r>
              <a:rPr lang="en-US" baseline="-25000" dirty="0" err="1" smtClean="0">
                <a:solidFill>
                  <a:srgbClr val="00B050"/>
                </a:solidFill>
              </a:rPr>
              <a:t>A</a:t>
            </a:r>
            <a:r>
              <a:rPr lang="en-US" dirty="0" smtClean="0">
                <a:solidFill>
                  <a:srgbClr val="00B050"/>
                </a:solidFill>
              </a:rPr>
              <a:t> </a:t>
            </a:r>
            <a:r>
              <a:rPr lang="en-US" dirty="0" smtClean="0">
                <a:solidFill>
                  <a:srgbClr val="00B050"/>
                </a:solidFill>
                <a:sym typeface="Symbol"/>
              </a:rPr>
              <a:t> d</a:t>
            </a:r>
            <a:endParaRPr lang="en-US" dirty="0" smtClean="0"/>
          </a:p>
          <a:p>
            <a:r>
              <a:rPr lang="en-US" dirty="0" err="1" smtClean="0">
                <a:solidFill>
                  <a:schemeClr val="accent6"/>
                </a:solidFill>
              </a:rPr>
              <a:t>Req</a:t>
            </a:r>
            <a:r>
              <a:rPr lang="en-US" baseline="-25000" dirty="0" err="1" smtClean="0">
                <a:solidFill>
                  <a:schemeClr val="accent6"/>
                </a:solidFill>
              </a:rPr>
              <a:t>B</a:t>
            </a:r>
            <a:r>
              <a:rPr lang="en-US" dirty="0" smtClean="0">
                <a:solidFill>
                  <a:schemeClr val="accent6"/>
                </a:solidFill>
              </a:rPr>
              <a:t> </a:t>
            </a:r>
            <a:r>
              <a:rPr lang="en-US" dirty="0" smtClean="0">
                <a:solidFill>
                  <a:schemeClr val="accent6"/>
                </a:solidFill>
                <a:sym typeface="Symbol"/>
              </a:rPr>
              <a:t> d</a:t>
            </a:r>
            <a:endParaRPr lang="en-US" dirty="0" smtClean="0">
              <a:solidFill>
                <a:schemeClr val="accent6"/>
              </a:solidFill>
            </a:endParaRPr>
          </a:p>
          <a:p>
            <a:r>
              <a:rPr lang="en-US" dirty="0" err="1" smtClean="0">
                <a:solidFill>
                  <a:srgbClr val="00B050"/>
                </a:solidFill>
              </a:rPr>
              <a:t>Arr</a:t>
            </a:r>
            <a:r>
              <a:rPr lang="en-US" baseline="-25000" dirty="0" err="1" smtClean="0">
                <a:solidFill>
                  <a:srgbClr val="00B050"/>
                </a:solidFill>
              </a:rPr>
              <a:t>D</a:t>
            </a:r>
            <a:r>
              <a:rPr lang="en-US" dirty="0" smtClean="0">
                <a:solidFill>
                  <a:srgbClr val="00B050"/>
                </a:solidFill>
              </a:rPr>
              <a:t> – </a:t>
            </a:r>
            <a:r>
              <a:rPr lang="en-US" dirty="0" err="1" smtClean="0">
                <a:solidFill>
                  <a:srgbClr val="00B050"/>
                </a:solidFill>
              </a:rPr>
              <a:t>Arr</a:t>
            </a:r>
            <a:r>
              <a:rPr lang="en-US" baseline="-25000" dirty="0" err="1" smtClean="0">
                <a:solidFill>
                  <a:srgbClr val="00B050"/>
                </a:solidFill>
              </a:rPr>
              <a:t>C</a:t>
            </a:r>
            <a:r>
              <a:rPr lang="en-US" dirty="0" smtClean="0">
                <a:solidFill>
                  <a:srgbClr val="00B050"/>
                </a:solidFill>
              </a:rPr>
              <a:t> </a:t>
            </a:r>
            <a:r>
              <a:rPr lang="en-US" dirty="0" smtClean="0">
                <a:solidFill>
                  <a:srgbClr val="00B050"/>
                </a:solidFill>
                <a:sym typeface="Symbol"/>
              </a:rPr>
              <a:t> d</a:t>
            </a:r>
            <a:br>
              <a:rPr lang="en-US" dirty="0" smtClean="0">
                <a:solidFill>
                  <a:srgbClr val="00B050"/>
                </a:solidFill>
                <a:sym typeface="Symbol"/>
              </a:rPr>
            </a:br>
            <a:r>
              <a:rPr lang="en-US" dirty="0" err="1" smtClean="0">
                <a:solidFill>
                  <a:schemeClr val="accent6"/>
                </a:solidFill>
                <a:sym typeface="Symbol"/>
              </a:rPr>
              <a:t>Req</a:t>
            </a:r>
            <a:r>
              <a:rPr lang="en-US" baseline="-25000" dirty="0" err="1" smtClean="0">
                <a:solidFill>
                  <a:schemeClr val="accent6"/>
                </a:solidFill>
                <a:sym typeface="Symbol"/>
              </a:rPr>
              <a:t>C</a:t>
            </a:r>
            <a:r>
              <a:rPr lang="en-US" dirty="0" smtClean="0">
                <a:solidFill>
                  <a:schemeClr val="accent6"/>
                </a:solidFill>
                <a:sym typeface="Symbol"/>
              </a:rPr>
              <a:t> – </a:t>
            </a:r>
            <a:r>
              <a:rPr lang="en-US" dirty="0" err="1" smtClean="0">
                <a:solidFill>
                  <a:schemeClr val="accent6"/>
                </a:solidFill>
                <a:sym typeface="Symbol"/>
              </a:rPr>
              <a:t>Req</a:t>
            </a:r>
            <a:r>
              <a:rPr lang="en-US" baseline="-25000" dirty="0" err="1" smtClean="0">
                <a:solidFill>
                  <a:schemeClr val="accent6"/>
                </a:solidFill>
                <a:sym typeface="Symbol"/>
              </a:rPr>
              <a:t>D</a:t>
            </a:r>
            <a:r>
              <a:rPr lang="en-US" dirty="0" smtClean="0">
                <a:solidFill>
                  <a:schemeClr val="accent6"/>
                </a:solidFill>
                <a:sym typeface="Symbol"/>
              </a:rPr>
              <a:t>  -d</a:t>
            </a:r>
            <a:endParaRPr lang="en-US" dirty="0">
              <a:solidFill>
                <a:schemeClr val="accent6"/>
              </a:solidFill>
            </a:endParaRPr>
          </a:p>
        </p:txBody>
      </p:sp>
      <p:sp>
        <p:nvSpPr>
          <p:cNvPr id="2" name="Title 1"/>
          <p:cNvSpPr>
            <a:spLocks noGrp="1"/>
          </p:cNvSpPr>
          <p:nvPr>
            <p:ph type="title"/>
          </p:nvPr>
        </p:nvSpPr>
        <p:spPr/>
        <p:txBody>
          <a:bodyPr/>
          <a:lstStyle/>
          <a:p>
            <a:r>
              <a:rPr lang="en-US" dirty="0" smtClean="0"/>
              <a:t>Batch DL Propagation</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25</a:t>
            </a:fld>
            <a:endParaRPr lang="en-US" dirty="0"/>
          </a:p>
        </p:txBody>
      </p:sp>
      <p:sp>
        <p:nvSpPr>
          <p:cNvPr id="6" name="Rectangle 5"/>
          <p:cNvSpPr/>
          <p:nvPr/>
        </p:nvSpPr>
        <p:spPr bwMode="auto">
          <a:xfrm>
            <a:off x="1524000" y="34290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676400" y="4876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3048000" y="39624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4419600" y="39624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685800" y="4114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3048000" y="55626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6096000" y="35052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5181600" y="4876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4953000" y="59436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7772400" y="39624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6781800" y="4876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bwMode="auto">
          <a:xfrm>
            <a:off x="8229600" y="5257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7391400" y="60960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9" name="Rectangle 18"/>
          <p:cNvSpPr/>
          <p:nvPr/>
        </p:nvSpPr>
        <p:spPr bwMode="auto">
          <a:xfrm>
            <a:off x="609600" y="59436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cxnSp>
        <p:nvCxnSpPr>
          <p:cNvPr id="21" name="Straight Arrow Connector 20"/>
          <p:cNvCxnSpPr>
            <a:endCxn id="6" idx="1"/>
          </p:cNvCxnSpPr>
          <p:nvPr/>
        </p:nvCxnSpPr>
        <p:spPr>
          <a:xfrm flipV="1">
            <a:off x="1066800" y="3619500"/>
            <a:ext cx="457200" cy="4953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0" idx="3"/>
            <a:endCxn id="8" idx="1"/>
          </p:cNvCxnSpPr>
          <p:nvPr/>
        </p:nvCxnSpPr>
        <p:spPr>
          <a:xfrm flipV="1">
            <a:off x="1066800" y="4152900"/>
            <a:ext cx="1981200" cy="152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7" idx="3"/>
          </p:cNvCxnSpPr>
          <p:nvPr/>
        </p:nvCxnSpPr>
        <p:spPr>
          <a:xfrm flipV="1">
            <a:off x="2057400" y="4343400"/>
            <a:ext cx="990600" cy="7239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8" idx="2"/>
            <a:endCxn id="11" idx="0"/>
          </p:cNvCxnSpPr>
          <p:nvPr/>
        </p:nvCxnSpPr>
        <p:spPr>
          <a:xfrm>
            <a:off x="3238500" y="4343400"/>
            <a:ext cx="0" cy="1219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3"/>
            <a:endCxn id="9" idx="1"/>
          </p:cNvCxnSpPr>
          <p:nvPr/>
        </p:nvCxnSpPr>
        <p:spPr>
          <a:xfrm>
            <a:off x="3429000" y="4152900"/>
            <a:ext cx="99060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11" idx="1"/>
            <a:endCxn id="19" idx="3"/>
          </p:cNvCxnSpPr>
          <p:nvPr/>
        </p:nvCxnSpPr>
        <p:spPr>
          <a:xfrm flipH="1">
            <a:off x="990600" y="5753100"/>
            <a:ext cx="2057400" cy="3810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6" idx="3"/>
          </p:cNvCxnSpPr>
          <p:nvPr/>
        </p:nvCxnSpPr>
        <p:spPr>
          <a:xfrm>
            <a:off x="1905000" y="3619500"/>
            <a:ext cx="1143000" cy="3429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7" idx="1"/>
            <a:endCxn id="10" idx="2"/>
          </p:cNvCxnSpPr>
          <p:nvPr/>
        </p:nvCxnSpPr>
        <p:spPr>
          <a:xfrm flipH="1" flipV="1">
            <a:off x="876300" y="4495800"/>
            <a:ext cx="800100" cy="5715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19" idx="0"/>
            <a:endCxn id="7" idx="2"/>
          </p:cNvCxnSpPr>
          <p:nvPr/>
        </p:nvCxnSpPr>
        <p:spPr>
          <a:xfrm flipV="1">
            <a:off x="800100" y="5257800"/>
            <a:ext cx="1066800" cy="685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a:off x="2057400" y="5257800"/>
            <a:ext cx="990600" cy="304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2" name="Straight Arrow Connector 51"/>
          <p:cNvCxnSpPr>
            <a:stCxn id="9" idx="3"/>
            <a:endCxn id="12" idx="1"/>
          </p:cNvCxnSpPr>
          <p:nvPr/>
        </p:nvCxnSpPr>
        <p:spPr>
          <a:xfrm flipV="1">
            <a:off x="4800600" y="3695700"/>
            <a:ext cx="1295400" cy="457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12" idx="3"/>
            <a:endCxn id="15" idx="1"/>
          </p:cNvCxnSpPr>
          <p:nvPr/>
        </p:nvCxnSpPr>
        <p:spPr>
          <a:xfrm>
            <a:off x="6477000" y="3695700"/>
            <a:ext cx="1295400" cy="457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8" name="Straight Arrow Connector 57"/>
          <p:cNvCxnSpPr>
            <a:endCxn id="17" idx="0"/>
          </p:cNvCxnSpPr>
          <p:nvPr/>
        </p:nvCxnSpPr>
        <p:spPr>
          <a:xfrm>
            <a:off x="8153400" y="4343400"/>
            <a:ext cx="266700" cy="914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1" name="Straight Arrow Connector 60"/>
          <p:cNvCxnSpPr>
            <a:stCxn id="17" idx="2"/>
            <a:endCxn id="18" idx="3"/>
          </p:cNvCxnSpPr>
          <p:nvPr/>
        </p:nvCxnSpPr>
        <p:spPr>
          <a:xfrm flipH="1">
            <a:off x="7772400" y="5638800"/>
            <a:ext cx="647700" cy="6477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4" name="Straight Arrow Connector 63"/>
          <p:cNvCxnSpPr>
            <a:stCxn id="18" idx="1"/>
            <a:endCxn id="14" idx="3"/>
          </p:cNvCxnSpPr>
          <p:nvPr/>
        </p:nvCxnSpPr>
        <p:spPr>
          <a:xfrm flipH="1" flipV="1">
            <a:off x="5334000" y="6134100"/>
            <a:ext cx="2057400" cy="152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a:stCxn id="18" idx="0"/>
            <a:endCxn id="16" idx="2"/>
          </p:cNvCxnSpPr>
          <p:nvPr/>
        </p:nvCxnSpPr>
        <p:spPr>
          <a:xfrm flipH="1" flipV="1">
            <a:off x="6972300" y="5257800"/>
            <a:ext cx="609600" cy="838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0" name="Straight Arrow Connector 69"/>
          <p:cNvCxnSpPr>
            <a:stCxn id="18" idx="0"/>
            <a:endCxn id="15" idx="2"/>
          </p:cNvCxnSpPr>
          <p:nvPr/>
        </p:nvCxnSpPr>
        <p:spPr>
          <a:xfrm flipV="1">
            <a:off x="7581900" y="4343400"/>
            <a:ext cx="381000" cy="17526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4" name="Straight Arrow Connector 73"/>
          <p:cNvCxnSpPr>
            <a:stCxn id="16" idx="0"/>
          </p:cNvCxnSpPr>
          <p:nvPr/>
        </p:nvCxnSpPr>
        <p:spPr>
          <a:xfrm flipH="1" flipV="1">
            <a:off x="6400800" y="3886200"/>
            <a:ext cx="571500" cy="9906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7" name="Straight Arrow Connector 76"/>
          <p:cNvCxnSpPr>
            <a:stCxn id="13" idx="3"/>
            <a:endCxn id="16" idx="1"/>
          </p:cNvCxnSpPr>
          <p:nvPr/>
        </p:nvCxnSpPr>
        <p:spPr>
          <a:xfrm>
            <a:off x="5562600" y="5067300"/>
            <a:ext cx="121920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0" name="Straight Arrow Connector 79"/>
          <p:cNvCxnSpPr>
            <a:stCxn id="11" idx="3"/>
            <a:endCxn id="13" idx="1"/>
          </p:cNvCxnSpPr>
          <p:nvPr/>
        </p:nvCxnSpPr>
        <p:spPr>
          <a:xfrm flipV="1">
            <a:off x="3429000" y="5067300"/>
            <a:ext cx="1752600" cy="685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3" name="Straight Arrow Connector 82"/>
          <p:cNvCxnSpPr>
            <a:stCxn id="14" idx="1"/>
          </p:cNvCxnSpPr>
          <p:nvPr/>
        </p:nvCxnSpPr>
        <p:spPr>
          <a:xfrm flipH="1" flipV="1">
            <a:off x="3429000" y="5943600"/>
            <a:ext cx="1524000" cy="1905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6" name="Straight Arrow Connector 85"/>
          <p:cNvCxnSpPr>
            <a:stCxn id="13" idx="2"/>
            <a:endCxn id="14" idx="0"/>
          </p:cNvCxnSpPr>
          <p:nvPr/>
        </p:nvCxnSpPr>
        <p:spPr>
          <a:xfrm flipH="1">
            <a:off x="5143500" y="5257800"/>
            <a:ext cx="228600" cy="685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9" name="Straight Arrow Connector 88"/>
          <p:cNvCxnSpPr>
            <a:endCxn id="13" idx="0"/>
          </p:cNvCxnSpPr>
          <p:nvPr/>
        </p:nvCxnSpPr>
        <p:spPr>
          <a:xfrm>
            <a:off x="4800600" y="4343400"/>
            <a:ext cx="571500" cy="533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20" name="Group 95"/>
          <p:cNvGrpSpPr/>
          <p:nvPr/>
        </p:nvGrpSpPr>
        <p:grpSpPr>
          <a:xfrm>
            <a:off x="685800" y="3619500"/>
            <a:ext cx="2362200" cy="876300"/>
            <a:chOff x="838200" y="3771900"/>
            <a:chExt cx="2362200" cy="876300"/>
          </a:xfrm>
        </p:grpSpPr>
        <p:sp>
          <p:nvSpPr>
            <p:cNvPr id="93" name="Rectangle 92"/>
            <p:cNvSpPr/>
            <p:nvPr/>
          </p:nvSpPr>
          <p:spPr bwMode="auto">
            <a:xfrm>
              <a:off x="838200" y="4267200"/>
              <a:ext cx="381000" cy="381000"/>
            </a:xfrm>
            <a:prstGeom prst="rect">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a:t>
              </a:r>
            </a:p>
          </p:txBody>
        </p:sp>
        <p:cxnSp>
          <p:nvCxnSpPr>
            <p:cNvPr id="94" name="Straight Arrow Connector 93"/>
            <p:cNvCxnSpPr/>
            <p:nvPr/>
          </p:nvCxnSpPr>
          <p:spPr>
            <a:xfrm flipV="1">
              <a:off x="1219200" y="3771900"/>
              <a:ext cx="457200" cy="495300"/>
            </a:xfrm>
            <a:prstGeom prst="straightConnector1">
              <a:avLst/>
            </a:prstGeom>
            <a:ln>
              <a:solidFill>
                <a:srgbClr val="00B05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flipV="1">
              <a:off x="1219200" y="4305300"/>
              <a:ext cx="1981200" cy="152400"/>
            </a:xfrm>
            <a:prstGeom prst="straightConnector1">
              <a:avLst/>
            </a:prstGeom>
            <a:ln>
              <a:solidFill>
                <a:srgbClr val="00B050"/>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sp>
        <p:nvSpPr>
          <p:cNvPr id="97" name="TextBox 96"/>
          <p:cNvSpPr txBox="1"/>
          <p:nvPr/>
        </p:nvSpPr>
        <p:spPr>
          <a:xfrm>
            <a:off x="3429000" y="1595735"/>
            <a:ext cx="3929281" cy="461665"/>
          </a:xfrm>
          <a:prstGeom prst="rect">
            <a:avLst/>
          </a:prstGeom>
          <a:noFill/>
        </p:spPr>
        <p:txBody>
          <a:bodyPr wrap="none" rtlCol="0">
            <a:spAutoFit/>
          </a:bodyPr>
          <a:lstStyle/>
          <a:p>
            <a:r>
              <a:rPr lang="en-US" sz="2400" dirty="0" smtClean="0">
                <a:sym typeface="Symbol"/>
              </a:rPr>
              <a:t> schedule </a:t>
            </a:r>
            <a:r>
              <a:rPr lang="en-US" sz="2400" dirty="0" err="1" smtClean="0">
                <a:sym typeface="Symbol"/>
              </a:rPr>
              <a:t>fanout</a:t>
            </a:r>
            <a:r>
              <a:rPr lang="en-US" sz="2400" dirty="0" smtClean="0">
                <a:sym typeface="Symbol"/>
              </a:rPr>
              <a:t> updates</a:t>
            </a:r>
            <a:endParaRPr lang="en-US" sz="2400" dirty="0"/>
          </a:p>
        </p:txBody>
      </p:sp>
      <p:grpSp>
        <p:nvGrpSpPr>
          <p:cNvPr id="23" name="Group 99"/>
          <p:cNvGrpSpPr/>
          <p:nvPr/>
        </p:nvGrpSpPr>
        <p:grpSpPr>
          <a:xfrm>
            <a:off x="4800600" y="3505200"/>
            <a:ext cx="1676400" cy="647700"/>
            <a:chOff x="4953000" y="3657600"/>
            <a:chExt cx="1676400" cy="647700"/>
          </a:xfrm>
        </p:grpSpPr>
        <p:sp>
          <p:nvSpPr>
            <p:cNvPr id="98" name="Rectangle 97"/>
            <p:cNvSpPr/>
            <p:nvPr/>
          </p:nvSpPr>
          <p:spPr bwMode="auto">
            <a:xfrm>
              <a:off x="6248400" y="3657600"/>
              <a:ext cx="381000" cy="381000"/>
            </a:xfrm>
            <a:prstGeom prst="rect">
              <a:avLst/>
            </a:prstGeom>
            <a:solidFill>
              <a:schemeClr val="accent6"/>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p:txBody>
        </p:sp>
        <p:cxnSp>
          <p:nvCxnSpPr>
            <p:cNvPr id="99" name="Straight Arrow Connector 98"/>
            <p:cNvCxnSpPr/>
            <p:nvPr/>
          </p:nvCxnSpPr>
          <p:spPr>
            <a:xfrm flipV="1">
              <a:off x="4953000" y="3848100"/>
              <a:ext cx="1295400" cy="457200"/>
            </a:xfrm>
            <a:prstGeom prst="straightConnector1">
              <a:avLst/>
            </a:prstGeom>
            <a:ln>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sp>
        <p:nvSpPr>
          <p:cNvPr id="101" name="TextBox 100"/>
          <p:cNvSpPr txBox="1"/>
          <p:nvPr/>
        </p:nvSpPr>
        <p:spPr>
          <a:xfrm>
            <a:off x="3429000" y="2037163"/>
            <a:ext cx="3741730" cy="461665"/>
          </a:xfrm>
          <a:prstGeom prst="rect">
            <a:avLst/>
          </a:prstGeom>
          <a:noFill/>
        </p:spPr>
        <p:txBody>
          <a:bodyPr wrap="none" rtlCol="0">
            <a:spAutoFit/>
          </a:bodyPr>
          <a:lstStyle/>
          <a:p>
            <a:r>
              <a:rPr lang="en-US" sz="2400" dirty="0" smtClean="0">
                <a:sym typeface="Symbol"/>
              </a:rPr>
              <a:t> schedule </a:t>
            </a:r>
            <a:r>
              <a:rPr lang="en-US" sz="2400" dirty="0" err="1" smtClean="0">
                <a:sym typeface="Symbol"/>
              </a:rPr>
              <a:t>fanin</a:t>
            </a:r>
            <a:r>
              <a:rPr lang="en-US" sz="2400" dirty="0" smtClean="0">
                <a:sym typeface="Symbol"/>
              </a:rPr>
              <a:t> updates</a:t>
            </a:r>
            <a:endParaRPr lang="en-US" sz="2400" dirty="0"/>
          </a:p>
        </p:txBody>
      </p:sp>
      <p:grpSp>
        <p:nvGrpSpPr>
          <p:cNvPr id="24" name="Group 104"/>
          <p:cNvGrpSpPr/>
          <p:nvPr/>
        </p:nvGrpSpPr>
        <p:grpSpPr>
          <a:xfrm>
            <a:off x="3048000" y="4876800"/>
            <a:ext cx="2514600" cy="1066800"/>
            <a:chOff x="3200400" y="5029200"/>
            <a:chExt cx="2514600" cy="1066800"/>
          </a:xfrm>
        </p:grpSpPr>
        <p:cxnSp>
          <p:nvCxnSpPr>
            <p:cNvPr id="102" name="Straight Arrow Connector 101"/>
            <p:cNvCxnSpPr/>
            <p:nvPr/>
          </p:nvCxnSpPr>
          <p:spPr>
            <a:xfrm flipV="1">
              <a:off x="3581400" y="5219700"/>
              <a:ext cx="1752600" cy="685800"/>
            </a:xfrm>
            <a:prstGeom prst="straightConnector1">
              <a:avLst/>
            </a:prstGeom>
            <a:ln>
              <a:solidFill>
                <a:srgbClr val="00B05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03" name="Rectangle 102"/>
            <p:cNvSpPr/>
            <p:nvPr/>
          </p:nvSpPr>
          <p:spPr bwMode="auto">
            <a:xfrm>
              <a:off x="5334000" y="5029200"/>
              <a:ext cx="381000" cy="381000"/>
            </a:xfrm>
            <a:prstGeom prst="rect">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D</a:t>
              </a:r>
            </a:p>
          </p:txBody>
        </p:sp>
        <p:sp>
          <p:nvSpPr>
            <p:cNvPr id="104" name="Rectangle 103"/>
            <p:cNvSpPr/>
            <p:nvPr/>
          </p:nvSpPr>
          <p:spPr bwMode="auto">
            <a:xfrm>
              <a:off x="3200400" y="5715000"/>
              <a:ext cx="381000" cy="381000"/>
            </a:xfrm>
            <a:prstGeom prst="rect">
              <a:avLst/>
            </a:prstGeom>
            <a:solidFill>
              <a:schemeClr val="accent6"/>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a:t>
              </a:r>
            </a:p>
          </p:txBody>
        </p:sp>
      </p:grpSp>
      <p:sp>
        <p:nvSpPr>
          <p:cNvPr id="106" name="TextBox 105"/>
          <p:cNvSpPr txBox="1"/>
          <p:nvPr/>
        </p:nvSpPr>
        <p:spPr>
          <a:xfrm>
            <a:off x="3429000" y="2478592"/>
            <a:ext cx="4116833" cy="461665"/>
          </a:xfrm>
          <a:prstGeom prst="rect">
            <a:avLst/>
          </a:prstGeom>
          <a:noFill/>
        </p:spPr>
        <p:txBody>
          <a:bodyPr wrap="none" rtlCol="0">
            <a:spAutoFit/>
          </a:bodyPr>
          <a:lstStyle/>
          <a:p>
            <a:r>
              <a:rPr lang="en-US" sz="2400" dirty="0" smtClean="0">
                <a:sym typeface="Symbol"/>
              </a:rPr>
              <a:t> update </a:t>
            </a:r>
            <a:r>
              <a:rPr lang="en-US" sz="2400" dirty="0" err="1" smtClean="0">
                <a:sym typeface="Symbol"/>
              </a:rPr>
              <a:t>fanins</a:t>
            </a:r>
            <a:r>
              <a:rPr lang="en-US" sz="2400" dirty="0" smtClean="0">
                <a:sym typeface="Symbol"/>
              </a:rPr>
              <a:t> and </a:t>
            </a:r>
            <a:r>
              <a:rPr lang="en-US" sz="2400" dirty="0" err="1" smtClean="0">
                <a:sym typeface="Symbol"/>
              </a:rPr>
              <a:t>fanouts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7" grpId="0"/>
      <p:bldP spid="101"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Tighter consistent bounds</a:t>
            </a:r>
          </a:p>
          <a:p>
            <a:r>
              <a:rPr lang="en-US" dirty="0" smtClean="0"/>
              <a:t>Or a conflict: </a:t>
            </a:r>
            <a:r>
              <a:rPr lang="en-US" dirty="0" err="1" smtClean="0"/>
              <a:t>Arr</a:t>
            </a:r>
            <a:r>
              <a:rPr lang="en-US" baseline="-25000" dirty="0" err="1" smtClean="0"/>
              <a:t>A</a:t>
            </a:r>
            <a:r>
              <a:rPr lang="en-US" dirty="0" smtClean="0"/>
              <a:t> &gt; </a:t>
            </a:r>
            <a:r>
              <a:rPr lang="en-US" dirty="0" err="1" smtClean="0"/>
              <a:t>Req</a:t>
            </a:r>
            <a:r>
              <a:rPr lang="en-US" baseline="-25000" dirty="0" err="1" smtClean="0"/>
              <a:t>A</a:t>
            </a:r>
            <a:r>
              <a:rPr lang="en-US" dirty="0" smtClean="0"/>
              <a:t> </a:t>
            </a:r>
          </a:p>
          <a:p>
            <a:r>
              <a:rPr lang="en-US" dirty="0" smtClean="0"/>
              <a:t>Or a positive-weight cycle</a:t>
            </a:r>
            <a:endParaRPr lang="en-US" dirty="0"/>
          </a:p>
        </p:txBody>
      </p:sp>
      <p:sp>
        <p:nvSpPr>
          <p:cNvPr id="3" name="Title 2"/>
          <p:cNvSpPr>
            <a:spLocks noGrp="1"/>
          </p:cNvSpPr>
          <p:nvPr>
            <p:ph type="title"/>
          </p:nvPr>
        </p:nvSpPr>
        <p:spPr/>
        <p:txBody>
          <a:bodyPr/>
          <a:lstStyle/>
          <a:p>
            <a:r>
              <a:rPr lang="en-US" dirty="0" smtClean="0"/>
              <a:t>DL Propagation Results</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26</a:t>
            </a:fld>
            <a:endParaRPr lang="en-US" dirty="0"/>
          </a:p>
        </p:txBody>
      </p:sp>
      <p:sp>
        <p:nvSpPr>
          <p:cNvPr id="108" name="Rectangle 107"/>
          <p:cNvSpPr/>
          <p:nvPr/>
        </p:nvSpPr>
        <p:spPr bwMode="auto">
          <a:xfrm>
            <a:off x="1524000" y="34290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09" name="Rectangle 108"/>
          <p:cNvSpPr/>
          <p:nvPr/>
        </p:nvSpPr>
        <p:spPr bwMode="auto">
          <a:xfrm>
            <a:off x="1676400" y="4876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0" name="Rectangle 109"/>
          <p:cNvSpPr/>
          <p:nvPr/>
        </p:nvSpPr>
        <p:spPr bwMode="auto">
          <a:xfrm>
            <a:off x="3048000" y="39624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1" name="Rectangle 110"/>
          <p:cNvSpPr/>
          <p:nvPr/>
        </p:nvSpPr>
        <p:spPr bwMode="auto">
          <a:xfrm>
            <a:off x="4419600" y="39624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2" name="Rectangle 111"/>
          <p:cNvSpPr/>
          <p:nvPr/>
        </p:nvSpPr>
        <p:spPr bwMode="auto">
          <a:xfrm>
            <a:off x="685800" y="4114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3" name="Rectangle 112"/>
          <p:cNvSpPr/>
          <p:nvPr/>
        </p:nvSpPr>
        <p:spPr bwMode="auto">
          <a:xfrm>
            <a:off x="3048000" y="55626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4" name="Rectangle 113"/>
          <p:cNvSpPr/>
          <p:nvPr/>
        </p:nvSpPr>
        <p:spPr bwMode="auto">
          <a:xfrm>
            <a:off x="6096000" y="35052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5" name="Rectangle 114"/>
          <p:cNvSpPr/>
          <p:nvPr/>
        </p:nvSpPr>
        <p:spPr bwMode="auto">
          <a:xfrm>
            <a:off x="5181600" y="4876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6" name="Rectangle 115"/>
          <p:cNvSpPr/>
          <p:nvPr/>
        </p:nvSpPr>
        <p:spPr bwMode="auto">
          <a:xfrm>
            <a:off x="4953000" y="59436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7" name="Rectangle 116"/>
          <p:cNvSpPr/>
          <p:nvPr/>
        </p:nvSpPr>
        <p:spPr bwMode="auto">
          <a:xfrm>
            <a:off x="7772400" y="39624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8" name="Rectangle 117"/>
          <p:cNvSpPr/>
          <p:nvPr/>
        </p:nvSpPr>
        <p:spPr bwMode="auto">
          <a:xfrm>
            <a:off x="6781800" y="4876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9" name="Rectangle 118"/>
          <p:cNvSpPr/>
          <p:nvPr/>
        </p:nvSpPr>
        <p:spPr bwMode="auto">
          <a:xfrm>
            <a:off x="8229600" y="52578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20" name="Rectangle 119"/>
          <p:cNvSpPr/>
          <p:nvPr/>
        </p:nvSpPr>
        <p:spPr bwMode="auto">
          <a:xfrm>
            <a:off x="7391400" y="60960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21" name="Rectangle 120"/>
          <p:cNvSpPr/>
          <p:nvPr/>
        </p:nvSpPr>
        <p:spPr bwMode="auto">
          <a:xfrm>
            <a:off x="609600" y="5943600"/>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cxnSp>
        <p:nvCxnSpPr>
          <p:cNvPr id="122" name="Straight Arrow Connector 121"/>
          <p:cNvCxnSpPr>
            <a:endCxn id="108" idx="1"/>
          </p:cNvCxnSpPr>
          <p:nvPr/>
        </p:nvCxnSpPr>
        <p:spPr>
          <a:xfrm flipV="1">
            <a:off x="1066800" y="3619500"/>
            <a:ext cx="457200" cy="4953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10" idx="1"/>
          </p:cNvCxnSpPr>
          <p:nvPr/>
        </p:nvCxnSpPr>
        <p:spPr>
          <a:xfrm flipV="1">
            <a:off x="1066800" y="4152900"/>
            <a:ext cx="1981200" cy="152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09" idx="3"/>
          </p:cNvCxnSpPr>
          <p:nvPr/>
        </p:nvCxnSpPr>
        <p:spPr>
          <a:xfrm flipV="1">
            <a:off x="2057400" y="4343400"/>
            <a:ext cx="990600" cy="7239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0" idx="2"/>
            <a:endCxn id="113" idx="0"/>
          </p:cNvCxnSpPr>
          <p:nvPr/>
        </p:nvCxnSpPr>
        <p:spPr>
          <a:xfrm>
            <a:off x="3238500" y="4343400"/>
            <a:ext cx="0" cy="1219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0" idx="3"/>
            <a:endCxn id="111" idx="1"/>
          </p:cNvCxnSpPr>
          <p:nvPr/>
        </p:nvCxnSpPr>
        <p:spPr>
          <a:xfrm>
            <a:off x="3429000" y="4152900"/>
            <a:ext cx="99060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3" idx="1"/>
            <a:endCxn id="121" idx="3"/>
          </p:cNvCxnSpPr>
          <p:nvPr/>
        </p:nvCxnSpPr>
        <p:spPr>
          <a:xfrm flipH="1">
            <a:off x="990600" y="5753100"/>
            <a:ext cx="2057400" cy="3810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08" idx="3"/>
          </p:cNvCxnSpPr>
          <p:nvPr/>
        </p:nvCxnSpPr>
        <p:spPr>
          <a:xfrm>
            <a:off x="1905000" y="3619500"/>
            <a:ext cx="1143000" cy="3429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29" name="Straight Arrow Connector 128"/>
          <p:cNvCxnSpPr>
            <a:stCxn id="109" idx="1"/>
            <a:endCxn id="112" idx="2"/>
          </p:cNvCxnSpPr>
          <p:nvPr/>
        </p:nvCxnSpPr>
        <p:spPr>
          <a:xfrm flipH="1" flipV="1">
            <a:off x="876300" y="4495800"/>
            <a:ext cx="800100" cy="5715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0" name="Straight Arrow Connector 129"/>
          <p:cNvCxnSpPr>
            <a:stCxn id="121" idx="0"/>
            <a:endCxn id="109" idx="2"/>
          </p:cNvCxnSpPr>
          <p:nvPr/>
        </p:nvCxnSpPr>
        <p:spPr>
          <a:xfrm flipV="1">
            <a:off x="800100" y="5257800"/>
            <a:ext cx="1066800" cy="685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1" name="Straight Arrow Connector 130"/>
          <p:cNvCxnSpPr/>
          <p:nvPr/>
        </p:nvCxnSpPr>
        <p:spPr>
          <a:xfrm>
            <a:off x="2057400" y="5257800"/>
            <a:ext cx="990600" cy="304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2" name="Straight Arrow Connector 131"/>
          <p:cNvCxnSpPr>
            <a:stCxn id="111" idx="3"/>
            <a:endCxn id="114" idx="1"/>
          </p:cNvCxnSpPr>
          <p:nvPr/>
        </p:nvCxnSpPr>
        <p:spPr>
          <a:xfrm flipV="1">
            <a:off x="4800600" y="3695700"/>
            <a:ext cx="1295400" cy="457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3" name="Straight Arrow Connector 132"/>
          <p:cNvCxnSpPr>
            <a:stCxn id="114" idx="3"/>
            <a:endCxn id="117" idx="1"/>
          </p:cNvCxnSpPr>
          <p:nvPr/>
        </p:nvCxnSpPr>
        <p:spPr>
          <a:xfrm>
            <a:off x="6477000" y="3695700"/>
            <a:ext cx="1295400" cy="457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4" name="Straight Arrow Connector 133"/>
          <p:cNvCxnSpPr>
            <a:endCxn id="119" idx="0"/>
          </p:cNvCxnSpPr>
          <p:nvPr/>
        </p:nvCxnSpPr>
        <p:spPr>
          <a:xfrm>
            <a:off x="8153400" y="4343400"/>
            <a:ext cx="266700" cy="914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5" name="Straight Arrow Connector 134"/>
          <p:cNvCxnSpPr>
            <a:stCxn id="119" idx="2"/>
            <a:endCxn id="120" idx="3"/>
          </p:cNvCxnSpPr>
          <p:nvPr/>
        </p:nvCxnSpPr>
        <p:spPr>
          <a:xfrm flipH="1">
            <a:off x="7772400" y="5638800"/>
            <a:ext cx="647700" cy="6477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6" name="Straight Arrow Connector 135"/>
          <p:cNvCxnSpPr>
            <a:stCxn id="120" idx="1"/>
            <a:endCxn id="116" idx="3"/>
          </p:cNvCxnSpPr>
          <p:nvPr/>
        </p:nvCxnSpPr>
        <p:spPr>
          <a:xfrm flipH="1" flipV="1">
            <a:off x="5334000" y="6134100"/>
            <a:ext cx="2057400" cy="152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7" name="Straight Arrow Connector 136"/>
          <p:cNvCxnSpPr>
            <a:stCxn id="120" idx="0"/>
            <a:endCxn id="118" idx="2"/>
          </p:cNvCxnSpPr>
          <p:nvPr/>
        </p:nvCxnSpPr>
        <p:spPr>
          <a:xfrm flipH="1" flipV="1">
            <a:off x="6972300" y="5257800"/>
            <a:ext cx="609600" cy="838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8" name="Straight Arrow Connector 137"/>
          <p:cNvCxnSpPr>
            <a:stCxn id="120" idx="0"/>
            <a:endCxn id="117" idx="2"/>
          </p:cNvCxnSpPr>
          <p:nvPr/>
        </p:nvCxnSpPr>
        <p:spPr>
          <a:xfrm flipV="1">
            <a:off x="7581900" y="4343400"/>
            <a:ext cx="381000" cy="17526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9" name="Straight Arrow Connector 138"/>
          <p:cNvCxnSpPr>
            <a:stCxn id="118" idx="0"/>
          </p:cNvCxnSpPr>
          <p:nvPr/>
        </p:nvCxnSpPr>
        <p:spPr>
          <a:xfrm flipH="1" flipV="1">
            <a:off x="6400800" y="3886200"/>
            <a:ext cx="571500" cy="9906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40" name="Straight Arrow Connector 139"/>
          <p:cNvCxnSpPr>
            <a:stCxn id="115" idx="3"/>
            <a:endCxn id="118" idx="1"/>
          </p:cNvCxnSpPr>
          <p:nvPr/>
        </p:nvCxnSpPr>
        <p:spPr>
          <a:xfrm>
            <a:off x="5562600" y="5067300"/>
            <a:ext cx="121920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41" name="Straight Arrow Connector 140"/>
          <p:cNvCxnSpPr>
            <a:stCxn id="113" idx="3"/>
            <a:endCxn id="115" idx="1"/>
          </p:cNvCxnSpPr>
          <p:nvPr/>
        </p:nvCxnSpPr>
        <p:spPr>
          <a:xfrm flipV="1">
            <a:off x="3429000" y="5067300"/>
            <a:ext cx="1752600" cy="685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42" name="Straight Arrow Connector 141"/>
          <p:cNvCxnSpPr>
            <a:stCxn id="116" idx="1"/>
          </p:cNvCxnSpPr>
          <p:nvPr/>
        </p:nvCxnSpPr>
        <p:spPr>
          <a:xfrm flipH="1" flipV="1">
            <a:off x="3429000" y="5943600"/>
            <a:ext cx="1524000" cy="1905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43" name="Straight Arrow Connector 142"/>
          <p:cNvCxnSpPr>
            <a:stCxn id="115" idx="2"/>
            <a:endCxn id="116" idx="0"/>
          </p:cNvCxnSpPr>
          <p:nvPr/>
        </p:nvCxnSpPr>
        <p:spPr>
          <a:xfrm flipH="1">
            <a:off x="5143500" y="5257800"/>
            <a:ext cx="228600" cy="6858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15" idx="0"/>
          </p:cNvCxnSpPr>
          <p:nvPr/>
        </p:nvCxnSpPr>
        <p:spPr>
          <a:xfrm>
            <a:off x="4800600" y="4343400"/>
            <a:ext cx="571500" cy="5334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6" name="Group 144"/>
          <p:cNvGrpSpPr/>
          <p:nvPr/>
        </p:nvGrpSpPr>
        <p:grpSpPr>
          <a:xfrm>
            <a:off x="685800" y="3619500"/>
            <a:ext cx="2362200" cy="876300"/>
            <a:chOff x="838200" y="3771900"/>
            <a:chExt cx="2362200" cy="876300"/>
          </a:xfrm>
        </p:grpSpPr>
        <p:sp>
          <p:nvSpPr>
            <p:cNvPr id="146" name="Rectangle 145"/>
            <p:cNvSpPr/>
            <p:nvPr/>
          </p:nvSpPr>
          <p:spPr bwMode="auto">
            <a:xfrm>
              <a:off x="838200" y="4267200"/>
              <a:ext cx="381000" cy="381000"/>
            </a:xfrm>
            <a:prstGeom prst="rect">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cxnSp>
          <p:nvCxnSpPr>
            <p:cNvPr id="147" name="Straight Arrow Connector 146"/>
            <p:cNvCxnSpPr/>
            <p:nvPr/>
          </p:nvCxnSpPr>
          <p:spPr>
            <a:xfrm flipV="1">
              <a:off x="1219200" y="3771900"/>
              <a:ext cx="457200" cy="495300"/>
            </a:xfrm>
            <a:prstGeom prst="straightConnector1">
              <a:avLst/>
            </a:prstGeom>
            <a:ln>
              <a:solidFill>
                <a:srgbClr val="00B05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48" name="Straight Arrow Connector 147"/>
            <p:cNvCxnSpPr/>
            <p:nvPr/>
          </p:nvCxnSpPr>
          <p:spPr>
            <a:xfrm flipV="1">
              <a:off x="1219200" y="4305300"/>
              <a:ext cx="1981200" cy="152400"/>
            </a:xfrm>
            <a:prstGeom prst="straightConnector1">
              <a:avLst/>
            </a:prstGeom>
            <a:ln>
              <a:solidFill>
                <a:srgbClr val="00B050"/>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cxnSp>
        <p:nvCxnSpPr>
          <p:cNvPr id="159" name="Straight Connector 158"/>
          <p:cNvCxnSpPr/>
          <p:nvPr/>
        </p:nvCxnSpPr>
        <p:spPr>
          <a:xfrm>
            <a:off x="1981200" y="3733800"/>
            <a:ext cx="1524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0" name="Straight Arrow Connector 159"/>
          <p:cNvCxnSpPr/>
          <p:nvPr/>
        </p:nvCxnSpPr>
        <p:spPr>
          <a:xfrm flipV="1">
            <a:off x="2057400" y="3733800"/>
            <a:ext cx="0" cy="228600"/>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grpSp>
        <p:nvGrpSpPr>
          <p:cNvPr id="8" name="Group 163"/>
          <p:cNvGrpSpPr/>
          <p:nvPr/>
        </p:nvGrpSpPr>
        <p:grpSpPr>
          <a:xfrm>
            <a:off x="3505200" y="4267200"/>
            <a:ext cx="152400" cy="228600"/>
            <a:chOff x="8458200" y="1905000"/>
            <a:chExt cx="152400" cy="228600"/>
          </a:xfrm>
        </p:grpSpPr>
        <p:cxnSp>
          <p:nvCxnSpPr>
            <p:cNvPr id="66" name="Straight Connector 65"/>
            <p:cNvCxnSpPr/>
            <p:nvPr/>
          </p:nvCxnSpPr>
          <p:spPr>
            <a:xfrm>
              <a:off x="8458200" y="1905000"/>
              <a:ext cx="1524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flipV="1">
              <a:off x="8534400" y="1905000"/>
              <a:ext cx="0" cy="228600"/>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grpSp>
      <p:grpSp>
        <p:nvGrpSpPr>
          <p:cNvPr id="9" name="Group 164"/>
          <p:cNvGrpSpPr/>
          <p:nvPr/>
        </p:nvGrpSpPr>
        <p:grpSpPr>
          <a:xfrm>
            <a:off x="4953000" y="4191000"/>
            <a:ext cx="152400" cy="228600"/>
            <a:chOff x="8458200" y="1905000"/>
            <a:chExt cx="152400" cy="228600"/>
          </a:xfrm>
        </p:grpSpPr>
        <p:cxnSp>
          <p:nvCxnSpPr>
            <p:cNvPr id="166" name="Straight Connector 165"/>
            <p:cNvCxnSpPr/>
            <p:nvPr/>
          </p:nvCxnSpPr>
          <p:spPr>
            <a:xfrm>
              <a:off x="8458200" y="1905000"/>
              <a:ext cx="1524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7" name="Straight Arrow Connector 166"/>
            <p:cNvCxnSpPr/>
            <p:nvPr/>
          </p:nvCxnSpPr>
          <p:spPr>
            <a:xfrm flipV="1">
              <a:off x="8534400" y="1905000"/>
              <a:ext cx="0" cy="228600"/>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grpSp>
      <p:grpSp>
        <p:nvGrpSpPr>
          <p:cNvPr id="11" name="Group 168"/>
          <p:cNvGrpSpPr/>
          <p:nvPr/>
        </p:nvGrpSpPr>
        <p:grpSpPr>
          <a:xfrm>
            <a:off x="4953000" y="3657600"/>
            <a:ext cx="152400" cy="228600"/>
            <a:chOff x="8458200" y="1371600"/>
            <a:chExt cx="152400" cy="228600"/>
          </a:xfrm>
        </p:grpSpPr>
        <p:cxnSp>
          <p:nvCxnSpPr>
            <p:cNvPr id="170" name="Straight Arrow Connector 169"/>
            <p:cNvCxnSpPr/>
            <p:nvPr/>
          </p:nvCxnSpPr>
          <p:spPr>
            <a:xfrm>
              <a:off x="8534400" y="1371600"/>
              <a:ext cx="0" cy="228600"/>
            </a:xfrm>
            <a:prstGeom prst="straightConnector1">
              <a:avLst/>
            </a:prstGeom>
            <a:ln>
              <a:solidFill>
                <a:schemeClr val="accent6"/>
              </a:solidFill>
              <a:tailEnd type="arrow"/>
            </a:ln>
          </p:spPr>
          <p:style>
            <a:lnRef idx="2">
              <a:schemeClr val="dk1"/>
            </a:lnRef>
            <a:fillRef idx="0">
              <a:schemeClr val="dk1"/>
            </a:fillRef>
            <a:effectRef idx="1">
              <a:schemeClr val="dk1"/>
            </a:effectRef>
            <a:fontRef idx="minor">
              <a:schemeClr val="tx1"/>
            </a:fontRef>
          </p:style>
        </p:cxnSp>
        <p:cxnSp>
          <p:nvCxnSpPr>
            <p:cNvPr id="171" name="Straight Connector 170"/>
            <p:cNvCxnSpPr/>
            <p:nvPr/>
          </p:nvCxnSpPr>
          <p:spPr>
            <a:xfrm>
              <a:off x="8458200" y="1600200"/>
              <a:ext cx="152400" cy="0"/>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grpSp>
      <p:grpSp>
        <p:nvGrpSpPr>
          <p:cNvPr id="13" name="Group 174"/>
          <p:cNvGrpSpPr/>
          <p:nvPr/>
        </p:nvGrpSpPr>
        <p:grpSpPr>
          <a:xfrm>
            <a:off x="3505200" y="3810000"/>
            <a:ext cx="152400" cy="228600"/>
            <a:chOff x="8458200" y="1371600"/>
            <a:chExt cx="152400" cy="228600"/>
          </a:xfrm>
        </p:grpSpPr>
        <p:cxnSp>
          <p:nvCxnSpPr>
            <p:cNvPr id="176" name="Straight Arrow Connector 175"/>
            <p:cNvCxnSpPr/>
            <p:nvPr/>
          </p:nvCxnSpPr>
          <p:spPr>
            <a:xfrm>
              <a:off x="8534400" y="1371600"/>
              <a:ext cx="0" cy="228600"/>
            </a:xfrm>
            <a:prstGeom prst="straightConnector1">
              <a:avLst/>
            </a:prstGeom>
            <a:ln>
              <a:solidFill>
                <a:schemeClr val="accent6"/>
              </a:solidFill>
              <a:tailEnd type="arrow"/>
            </a:ln>
          </p:spPr>
          <p:style>
            <a:lnRef idx="2">
              <a:schemeClr val="dk1"/>
            </a:lnRef>
            <a:fillRef idx="0">
              <a:schemeClr val="dk1"/>
            </a:fillRef>
            <a:effectRef idx="1">
              <a:schemeClr val="dk1"/>
            </a:effectRef>
            <a:fontRef idx="minor">
              <a:schemeClr val="tx1"/>
            </a:fontRef>
          </p:style>
        </p:cxnSp>
        <p:cxnSp>
          <p:nvCxnSpPr>
            <p:cNvPr id="177" name="Straight Connector 176"/>
            <p:cNvCxnSpPr/>
            <p:nvPr/>
          </p:nvCxnSpPr>
          <p:spPr>
            <a:xfrm>
              <a:off x="8458200" y="1600200"/>
              <a:ext cx="152400" cy="0"/>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grpSp>
      <p:grpSp>
        <p:nvGrpSpPr>
          <p:cNvPr id="14" name="Group 178"/>
          <p:cNvGrpSpPr/>
          <p:nvPr/>
        </p:nvGrpSpPr>
        <p:grpSpPr>
          <a:xfrm>
            <a:off x="1981200" y="3276600"/>
            <a:ext cx="152400" cy="228600"/>
            <a:chOff x="8458200" y="1371600"/>
            <a:chExt cx="152400" cy="228600"/>
          </a:xfrm>
        </p:grpSpPr>
        <p:cxnSp>
          <p:nvCxnSpPr>
            <p:cNvPr id="180" name="Straight Arrow Connector 179"/>
            <p:cNvCxnSpPr/>
            <p:nvPr/>
          </p:nvCxnSpPr>
          <p:spPr>
            <a:xfrm>
              <a:off x="8534400" y="1371600"/>
              <a:ext cx="0" cy="228600"/>
            </a:xfrm>
            <a:prstGeom prst="straightConnector1">
              <a:avLst/>
            </a:prstGeom>
            <a:ln>
              <a:solidFill>
                <a:schemeClr val="accent6"/>
              </a:solidFill>
              <a:tailEnd type="arrow"/>
            </a:ln>
          </p:spPr>
          <p:style>
            <a:lnRef idx="2">
              <a:schemeClr val="dk1"/>
            </a:lnRef>
            <a:fillRef idx="0">
              <a:schemeClr val="dk1"/>
            </a:fillRef>
            <a:effectRef idx="1">
              <a:schemeClr val="dk1"/>
            </a:effectRef>
            <a:fontRef idx="minor">
              <a:schemeClr val="tx1"/>
            </a:fontRef>
          </p:style>
        </p:cxnSp>
        <p:cxnSp>
          <p:nvCxnSpPr>
            <p:cNvPr id="181" name="Straight Connector 180"/>
            <p:cNvCxnSpPr/>
            <p:nvPr/>
          </p:nvCxnSpPr>
          <p:spPr>
            <a:xfrm>
              <a:off x="8458200" y="1600200"/>
              <a:ext cx="152400" cy="0"/>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grpSp>
      <p:grpSp>
        <p:nvGrpSpPr>
          <p:cNvPr id="15" name="Group 205"/>
          <p:cNvGrpSpPr/>
          <p:nvPr/>
        </p:nvGrpSpPr>
        <p:grpSpPr>
          <a:xfrm>
            <a:off x="6629400" y="3276600"/>
            <a:ext cx="304800" cy="381000"/>
            <a:chOff x="7010400" y="3429000"/>
            <a:chExt cx="304800" cy="381000"/>
          </a:xfrm>
        </p:grpSpPr>
        <p:grpSp>
          <p:nvGrpSpPr>
            <p:cNvPr id="16" name="Group 168"/>
            <p:cNvGrpSpPr/>
            <p:nvPr/>
          </p:nvGrpSpPr>
          <p:grpSpPr>
            <a:xfrm>
              <a:off x="7162800" y="3429000"/>
              <a:ext cx="152400" cy="228600"/>
              <a:chOff x="8458200" y="1371600"/>
              <a:chExt cx="152400" cy="228600"/>
            </a:xfrm>
          </p:grpSpPr>
          <p:cxnSp>
            <p:nvCxnSpPr>
              <p:cNvPr id="194" name="Straight Arrow Connector 193"/>
              <p:cNvCxnSpPr/>
              <p:nvPr/>
            </p:nvCxnSpPr>
            <p:spPr>
              <a:xfrm>
                <a:off x="8534400" y="1371600"/>
                <a:ext cx="0" cy="228600"/>
              </a:xfrm>
              <a:prstGeom prst="straightConnector1">
                <a:avLst/>
              </a:prstGeom>
              <a:ln>
                <a:solidFill>
                  <a:schemeClr val="accent6"/>
                </a:solidFill>
                <a:tailEnd type="arrow"/>
              </a:ln>
            </p:spPr>
            <p:style>
              <a:lnRef idx="2">
                <a:schemeClr val="dk1"/>
              </a:lnRef>
              <a:fillRef idx="0">
                <a:schemeClr val="dk1"/>
              </a:fillRef>
              <a:effectRef idx="1">
                <a:schemeClr val="dk1"/>
              </a:effectRef>
              <a:fontRef idx="minor">
                <a:schemeClr val="tx1"/>
              </a:fontRef>
            </p:style>
          </p:cxnSp>
          <p:cxnSp>
            <p:nvCxnSpPr>
              <p:cNvPr id="195" name="Straight Connector 194"/>
              <p:cNvCxnSpPr/>
              <p:nvPr/>
            </p:nvCxnSpPr>
            <p:spPr>
              <a:xfrm>
                <a:off x="8458200" y="1600200"/>
                <a:ext cx="152400" cy="0"/>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grpSp>
        <p:grpSp>
          <p:nvGrpSpPr>
            <p:cNvPr id="17" name="Group 204"/>
            <p:cNvGrpSpPr/>
            <p:nvPr/>
          </p:nvGrpSpPr>
          <p:grpSpPr>
            <a:xfrm>
              <a:off x="7010400" y="3581400"/>
              <a:ext cx="152400" cy="228600"/>
              <a:chOff x="5715000" y="1219200"/>
              <a:chExt cx="152400" cy="228600"/>
            </a:xfrm>
          </p:grpSpPr>
          <p:cxnSp>
            <p:nvCxnSpPr>
              <p:cNvPr id="197" name="Straight Connector 196"/>
              <p:cNvCxnSpPr/>
              <p:nvPr/>
            </p:nvCxnSpPr>
            <p:spPr>
              <a:xfrm>
                <a:off x="5715000" y="1219200"/>
                <a:ext cx="1524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8" name="Straight Arrow Connector 197"/>
              <p:cNvCxnSpPr/>
              <p:nvPr/>
            </p:nvCxnSpPr>
            <p:spPr>
              <a:xfrm flipV="1">
                <a:off x="5791200" y="1219200"/>
                <a:ext cx="0" cy="228600"/>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grpSp>
      </p:grpSp>
      <p:grpSp>
        <p:nvGrpSpPr>
          <p:cNvPr id="18" name="Group 209"/>
          <p:cNvGrpSpPr/>
          <p:nvPr/>
        </p:nvGrpSpPr>
        <p:grpSpPr>
          <a:xfrm>
            <a:off x="3429000" y="5065208"/>
            <a:ext cx="1943100" cy="1066800"/>
            <a:chOff x="3581400" y="5219700"/>
            <a:chExt cx="1943100" cy="1066800"/>
          </a:xfrm>
        </p:grpSpPr>
        <p:cxnSp>
          <p:nvCxnSpPr>
            <p:cNvPr id="207" name="Straight Arrow Connector 206"/>
            <p:cNvCxnSpPr/>
            <p:nvPr/>
          </p:nvCxnSpPr>
          <p:spPr>
            <a:xfrm flipV="1">
              <a:off x="3581400" y="5219700"/>
              <a:ext cx="1752600" cy="685800"/>
            </a:xfrm>
            <a:prstGeom prst="straightConnector1">
              <a:avLst/>
            </a:prstGeom>
            <a:ln w="57150">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08" name="Straight Arrow Connector 207"/>
            <p:cNvCxnSpPr/>
            <p:nvPr/>
          </p:nvCxnSpPr>
          <p:spPr>
            <a:xfrm flipH="1" flipV="1">
              <a:off x="3581400" y="6096000"/>
              <a:ext cx="1524000" cy="190500"/>
            </a:xfrm>
            <a:prstGeom prst="straightConnector1">
              <a:avLst/>
            </a:prstGeom>
            <a:ln w="57150">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09" name="Straight Arrow Connector 208"/>
            <p:cNvCxnSpPr/>
            <p:nvPr/>
          </p:nvCxnSpPr>
          <p:spPr>
            <a:xfrm flipH="1">
              <a:off x="5295900" y="5410200"/>
              <a:ext cx="228600" cy="685800"/>
            </a:xfrm>
            <a:prstGeom prst="straightConnector1">
              <a:avLst/>
            </a:prstGeom>
            <a:ln w="57150">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Search-and-Repair Strategy</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27</a:t>
            </a:fld>
            <a:endParaRPr lang="en-US" dirty="0"/>
          </a:p>
        </p:txBody>
      </p:sp>
      <p:sp>
        <p:nvSpPr>
          <p:cNvPr id="6" name="Rectangle 5"/>
          <p:cNvSpPr/>
          <p:nvPr/>
        </p:nvSpPr>
        <p:spPr bwMode="auto">
          <a:xfrm>
            <a:off x="1981200" y="2209800"/>
            <a:ext cx="25908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Select Window</a:t>
            </a:r>
          </a:p>
        </p:txBody>
      </p:sp>
      <p:sp>
        <p:nvSpPr>
          <p:cNvPr id="7" name="Rectangle 6"/>
          <p:cNvSpPr/>
          <p:nvPr/>
        </p:nvSpPr>
        <p:spPr bwMode="auto">
          <a:xfrm>
            <a:off x="1981200" y="3276600"/>
            <a:ext cx="25908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tab pos="1255713" algn="l"/>
              </a:tabLst>
            </a:pPr>
            <a:r>
              <a:rPr kumimoji="0" lang="en-US" sz="2400" b="0" i="0" u="none" strike="noStrike" cap="none" normalizeH="0" baseline="0" dirty="0" smtClean="0">
                <a:ln>
                  <a:noFill/>
                </a:ln>
                <a:solidFill>
                  <a:schemeClr val="tx1"/>
                </a:solidFill>
                <a:effectLst/>
                <a:latin typeface="Arial" charset="0"/>
                <a:cs typeface="Arial" charset="0"/>
              </a:rPr>
              <a:t>      Build	SMT</a:t>
            </a:r>
            <a:r>
              <a:rPr lang="en-US" sz="2400" dirty="0" smtClean="0">
                <a:solidFill>
                  <a:schemeClr val="tx1"/>
                </a:solidFill>
                <a:latin typeface="Arial" charset="0"/>
                <a:cs typeface="Arial" charset="0"/>
              </a:rPr>
              <a:t/>
            </a:r>
            <a:br>
              <a:rPr lang="en-US" sz="2400" dirty="0" smtClean="0">
                <a:solidFill>
                  <a:schemeClr val="tx1"/>
                </a:solidFill>
                <a:latin typeface="Arial" charset="0"/>
                <a:cs typeface="Arial" charset="0"/>
              </a:rPr>
            </a:br>
            <a:r>
              <a:rPr lang="en-US" sz="2400" dirty="0" smtClean="0">
                <a:solidFill>
                  <a:schemeClr val="tx1"/>
                </a:solidFill>
                <a:latin typeface="Arial" charset="0"/>
                <a:cs typeface="Arial" charset="0"/>
              </a:rPr>
              <a:t>       </a:t>
            </a:r>
            <a:r>
              <a:rPr kumimoji="0" lang="en-US" sz="2400" b="0" i="0" u="none" strike="noStrike" cap="none" normalizeH="0" dirty="0" smtClean="0">
                <a:ln>
                  <a:noFill/>
                </a:ln>
                <a:solidFill>
                  <a:schemeClr val="tx1"/>
                </a:solidFill>
                <a:effectLst/>
                <a:latin typeface="Arial" charset="0"/>
                <a:cs typeface="Arial" charset="0"/>
              </a:rPr>
              <a:t>Instance</a:t>
            </a: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 name="Rectangle 7"/>
          <p:cNvSpPr/>
          <p:nvPr/>
        </p:nvSpPr>
        <p:spPr bwMode="auto">
          <a:xfrm>
            <a:off x="5334000" y="3810000"/>
            <a:ext cx="2286000" cy="838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tab pos="1030288" algn="l"/>
                <a:tab pos="1084263" algn="l"/>
              </a:tabLst>
            </a:pP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chemeClr val="bg1"/>
                </a:solidFill>
                <a:effectLst/>
                <a:latin typeface="Arial" charset="0"/>
                <a:cs typeface="Arial" charset="0"/>
              </a:rPr>
              <a:t>Custom</a:t>
            </a:r>
            <a:br>
              <a:rPr kumimoji="0" lang="en-US" sz="2400" b="0" i="0" u="none" strike="noStrike" cap="none" normalizeH="0" baseline="0" dirty="0" smtClean="0">
                <a:ln>
                  <a:noFill/>
                </a:ln>
                <a:solidFill>
                  <a:schemeClr val="bg1"/>
                </a:solidFill>
                <a:effectLst/>
                <a:latin typeface="Arial" charset="0"/>
                <a:cs typeface="Arial" charset="0"/>
              </a:rPr>
            </a:br>
            <a:r>
              <a:rPr kumimoji="0" lang="en-US" sz="2400" b="0" i="0" u="none" strike="noStrike" cap="none" normalizeH="0" dirty="0" smtClean="0">
                <a:ln>
                  <a:noFill/>
                </a:ln>
                <a:solidFill>
                  <a:schemeClr val="bg1"/>
                </a:solidFill>
                <a:effectLst/>
                <a:latin typeface="Arial" charset="0"/>
                <a:cs typeface="Arial" charset="0"/>
              </a:rPr>
              <a:t>    </a:t>
            </a:r>
            <a:r>
              <a:rPr lang="en-US" sz="2400" dirty="0" smtClean="0">
                <a:solidFill>
                  <a:schemeClr val="bg1"/>
                </a:solidFill>
                <a:latin typeface="Arial" charset="0"/>
                <a:cs typeface="Arial" charset="0"/>
              </a:rPr>
              <a:t>SMT	Solver</a:t>
            </a:r>
            <a:endParaRPr kumimoji="0" lang="en-US" sz="2400" b="0" i="0" u="none" strike="noStrike" cap="none" normalizeH="0" baseline="0" dirty="0" smtClean="0">
              <a:ln>
                <a:noFill/>
              </a:ln>
              <a:solidFill>
                <a:schemeClr val="bg1"/>
              </a:solidFill>
              <a:effectLst/>
              <a:latin typeface="Arial" charset="0"/>
              <a:cs typeface="Arial" charset="0"/>
            </a:endParaRPr>
          </a:p>
        </p:txBody>
      </p:sp>
      <p:sp>
        <p:nvSpPr>
          <p:cNvPr id="9" name="Rectangle 8"/>
          <p:cNvSpPr/>
          <p:nvPr/>
        </p:nvSpPr>
        <p:spPr bwMode="auto">
          <a:xfrm>
            <a:off x="1981200" y="4572000"/>
            <a:ext cx="25908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Apply</a:t>
            </a:r>
            <a:r>
              <a:rPr kumimoji="0" lang="en-US" sz="2400" b="0" i="0" u="none" strike="noStrike" cap="none" normalizeH="0" dirty="0" smtClean="0">
                <a:ln>
                  <a:noFill/>
                </a:ln>
                <a:solidFill>
                  <a:schemeClr val="tx1"/>
                </a:solidFill>
                <a:effectLst/>
                <a:latin typeface="Arial" charset="0"/>
                <a:cs typeface="Arial" charset="0"/>
              </a:rPr>
              <a:t> Solution</a:t>
            </a: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bwMode="auto">
          <a:xfrm>
            <a:off x="1981200" y="1143000"/>
            <a:ext cx="25908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Arial" charset="0"/>
                <a:cs typeface="Arial" charset="0"/>
              </a:rPr>
              <a:t>Select a</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smtClean="0">
                <a:ln>
                  <a:noFill/>
                </a:ln>
                <a:solidFill>
                  <a:schemeClr val="tx1"/>
                </a:solidFill>
                <a:effectLst/>
                <a:latin typeface="Arial" charset="0"/>
                <a:cs typeface="Arial" charset="0"/>
              </a:rPr>
              <a:t>Problem</a:t>
            </a: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11" name="Straight Arrow Connector 10"/>
          <p:cNvCxnSpPr>
            <a:stCxn id="10" idx="2"/>
            <a:endCxn id="6" idx="0"/>
          </p:cNvCxnSpPr>
          <p:nvPr/>
        </p:nvCxnSpPr>
        <p:spPr>
          <a:xfrm>
            <a:off x="3276600" y="1905000"/>
            <a:ext cx="0" cy="304800"/>
          </a:xfrm>
          <a:prstGeom prst="straightConnector1">
            <a:avLst/>
          </a:prstGeom>
          <a:ln w="57150">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a:stCxn id="6" idx="2"/>
            <a:endCxn id="7" idx="0"/>
          </p:cNvCxnSpPr>
          <p:nvPr/>
        </p:nvCxnSpPr>
        <p:spPr>
          <a:xfrm>
            <a:off x="3276600" y="2971800"/>
            <a:ext cx="0" cy="304800"/>
          </a:xfrm>
          <a:prstGeom prst="straightConnector1">
            <a:avLst/>
          </a:prstGeom>
          <a:ln w="57150">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3" name="Straight Arrow Connector 12"/>
          <p:cNvCxnSpPr>
            <a:stCxn id="9" idx="2"/>
            <a:endCxn id="17" idx="0"/>
          </p:cNvCxnSpPr>
          <p:nvPr/>
        </p:nvCxnSpPr>
        <p:spPr>
          <a:xfrm>
            <a:off x="3276600" y="5334000"/>
            <a:ext cx="0" cy="304800"/>
          </a:xfrm>
          <a:prstGeom prst="straightConnector1">
            <a:avLst/>
          </a:prstGeom>
          <a:ln w="57150">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4" name="Shape 24"/>
          <p:cNvCxnSpPr>
            <a:stCxn id="7" idx="3"/>
          </p:cNvCxnSpPr>
          <p:nvPr/>
        </p:nvCxnSpPr>
        <p:spPr>
          <a:xfrm>
            <a:off x="4572000" y="3657600"/>
            <a:ext cx="762000" cy="381000"/>
          </a:xfrm>
          <a:prstGeom prst="bentConnector3">
            <a:avLst>
              <a:gd name="adj1" fmla="val 50000"/>
            </a:avLst>
          </a:prstGeom>
          <a:ln w="5715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5" name="Shape 24"/>
          <p:cNvCxnSpPr>
            <a:endCxn id="9" idx="3"/>
          </p:cNvCxnSpPr>
          <p:nvPr/>
        </p:nvCxnSpPr>
        <p:spPr>
          <a:xfrm rot="10800000" flipV="1">
            <a:off x="4572000" y="4419600"/>
            <a:ext cx="762000" cy="533400"/>
          </a:xfrm>
          <a:prstGeom prst="bentConnector3">
            <a:avLst>
              <a:gd name="adj1" fmla="val 50000"/>
            </a:avLst>
          </a:prstGeom>
          <a:ln w="5715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6" name="Elbow Connector 15"/>
          <p:cNvCxnSpPr>
            <a:stCxn id="17" idx="1"/>
            <a:endCxn id="10" idx="1"/>
          </p:cNvCxnSpPr>
          <p:nvPr/>
        </p:nvCxnSpPr>
        <p:spPr>
          <a:xfrm rot="10800000">
            <a:off x="1981200" y="1524000"/>
            <a:ext cx="12700" cy="4495800"/>
          </a:xfrm>
          <a:prstGeom prst="bentConnector3">
            <a:avLst>
              <a:gd name="adj1" fmla="val 3193544"/>
            </a:avLst>
          </a:prstGeom>
          <a:ln w="57150">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7" name="Flowchart: Decision 16"/>
          <p:cNvSpPr/>
          <p:nvPr/>
        </p:nvSpPr>
        <p:spPr bwMode="auto">
          <a:xfrm>
            <a:off x="1981200" y="5638800"/>
            <a:ext cx="2590800" cy="762000"/>
          </a:xfrm>
          <a:prstGeom prst="flowChartDecision">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Done?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Annealing vs. SAT and SAT vs. SMT</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090881793"/>
              </p:ext>
            </p:extLst>
          </p:nvPr>
        </p:nvGraphicFramePr>
        <p:xfrm>
          <a:off x="152403" y="1386840"/>
          <a:ext cx="7576452" cy="2225040"/>
        </p:xfrm>
        <a:graphic>
          <a:graphicData uri="http://schemas.openxmlformats.org/drawingml/2006/table">
            <a:tbl>
              <a:tblPr firstRow="1" bandRow="1">
                <a:tableStyleId>{5C22544A-7EE6-4342-B048-85BDC9FD1C3A}</a:tableStyleId>
              </a:tblPr>
              <a:tblGrid>
                <a:gridCol w="1447797"/>
                <a:gridCol w="1077687"/>
                <a:gridCol w="1262742"/>
                <a:gridCol w="1262742"/>
                <a:gridCol w="1262742"/>
                <a:gridCol w="1262742"/>
              </a:tblGrid>
              <a:tr h="370840">
                <a:tc>
                  <a:txBody>
                    <a:bodyPr/>
                    <a:lstStyle/>
                    <a:p>
                      <a:endParaRPr lang="en-US" dirty="0"/>
                    </a:p>
                  </a:txBody>
                  <a:tcPr/>
                </a:tc>
                <a:tc>
                  <a:txBody>
                    <a:bodyPr/>
                    <a:lstStyle/>
                    <a:p>
                      <a:endParaRPr lang="en-US" dirty="0"/>
                    </a:p>
                  </a:txBody>
                  <a:tcPr/>
                </a:tc>
                <a:tc gridSpan="2">
                  <a:txBody>
                    <a:bodyPr/>
                    <a:lstStyle/>
                    <a:p>
                      <a:r>
                        <a:rPr lang="en-US" dirty="0" smtClean="0"/>
                        <a:t>Annealing</a:t>
                      </a:r>
                      <a:endParaRPr lang="en-US" dirty="0"/>
                    </a:p>
                  </a:txBody>
                  <a:tcPr/>
                </a:tc>
                <a:tc hMerge="1">
                  <a:txBody>
                    <a:bodyPr/>
                    <a:lstStyle/>
                    <a:p>
                      <a:endParaRPr lang="en-US" dirty="0"/>
                    </a:p>
                  </a:txBody>
                  <a:tcPr/>
                </a:tc>
                <a:tc gridSpan="2">
                  <a:txBody>
                    <a:bodyPr/>
                    <a:lstStyle/>
                    <a:p>
                      <a:pPr algn="ctr"/>
                      <a:r>
                        <a:rPr lang="en-US" dirty="0" smtClean="0"/>
                        <a:t>Boolean Formulation</a:t>
                      </a:r>
                      <a:endParaRPr lang="en-US" dirty="0"/>
                    </a:p>
                  </a:txBody>
                  <a:tcPr/>
                </a:tc>
                <a:tc hMerge="1">
                  <a:txBody>
                    <a:bodyPr/>
                    <a:lstStyle/>
                    <a:p>
                      <a:endParaRPr lang="en-US" dirty="0"/>
                    </a:p>
                  </a:txBody>
                  <a:tcPr/>
                </a:tc>
              </a:tr>
              <a:tr h="370840">
                <a:tc>
                  <a:txBody>
                    <a:bodyPr/>
                    <a:lstStyle/>
                    <a:p>
                      <a:r>
                        <a:rPr lang="en-US" b="1" dirty="0" smtClean="0">
                          <a:solidFill>
                            <a:schemeClr val="bg1"/>
                          </a:solidFill>
                        </a:rPr>
                        <a:t>Design</a:t>
                      </a:r>
                      <a:endParaRPr lang="en-US" b="1" dirty="0">
                        <a:solidFill>
                          <a:schemeClr val="bg1"/>
                        </a:solidFill>
                      </a:endParaRPr>
                    </a:p>
                  </a:txBody>
                  <a:tcPr>
                    <a:solidFill>
                      <a:schemeClr val="accent1"/>
                    </a:solidFill>
                  </a:tcPr>
                </a:tc>
                <a:tc>
                  <a:txBody>
                    <a:bodyPr/>
                    <a:lstStyle/>
                    <a:p>
                      <a:r>
                        <a:rPr lang="en-US" b="1" dirty="0" smtClean="0">
                          <a:solidFill>
                            <a:schemeClr val="bg1"/>
                          </a:solidFill>
                        </a:rPr>
                        <a:t>LUTs</a:t>
                      </a:r>
                      <a:endParaRPr lang="en-US" b="1" dirty="0">
                        <a:solidFill>
                          <a:schemeClr val="bg1"/>
                        </a:solidFill>
                      </a:endParaRPr>
                    </a:p>
                  </a:txBody>
                  <a:tcPr>
                    <a:solidFill>
                      <a:schemeClr val="accent1"/>
                    </a:solidFill>
                  </a:tcPr>
                </a:tc>
                <a:tc>
                  <a:txBody>
                    <a:bodyPr/>
                    <a:lstStyle/>
                    <a:p>
                      <a:r>
                        <a:rPr lang="en-US" b="1" dirty="0" smtClean="0">
                          <a:solidFill>
                            <a:schemeClr val="bg1"/>
                          </a:solidFill>
                        </a:rPr>
                        <a:t>Runtime</a:t>
                      </a:r>
                      <a:endParaRPr lang="en-US" b="1" dirty="0">
                        <a:solidFill>
                          <a:schemeClr val="bg1"/>
                        </a:solidFill>
                      </a:endParaRPr>
                    </a:p>
                  </a:txBody>
                  <a:tcPr>
                    <a:solidFill>
                      <a:schemeClr val="accent1"/>
                    </a:solidFill>
                  </a:tcPr>
                </a:tc>
                <a:tc>
                  <a:txBody>
                    <a:bodyPr/>
                    <a:lstStyle/>
                    <a:p>
                      <a:r>
                        <a:rPr lang="en-US" b="1" dirty="0" smtClean="0">
                          <a:solidFill>
                            <a:schemeClr val="bg1"/>
                          </a:solidFill>
                        </a:rPr>
                        <a:t>Freq</a:t>
                      </a:r>
                      <a:endParaRPr lang="en-US" b="1" dirty="0">
                        <a:solidFill>
                          <a:schemeClr val="bg1"/>
                        </a:solidFill>
                      </a:endParaRPr>
                    </a:p>
                  </a:txBody>
                  <a:tcPr>
                    <a:solidFill>
                      <a:schemeClr val="accent1"/>
                    </a:solidFill>
                  </a:tcPr>
                </a:tc>
                <a:tc>
                  <a:txBody>
                    <a:bodyPr/>
                    <a:lstStyle/>
                    <a:p>
                      <a:r>
                        <a:rPr lang="en-US" b="1" dirty="0" smtClean="0">
                          <a:solidFill>
                            <a:schemeClr val="bg1"/>
                          </a:solidFill>
                        </a:rPr>
                        <a:t>Runtime</a:t>
                      </a:r>
                      <a:endParaRPr lang="en-US" b="1" dirty="0">
                        <a:solidFill>
                          <a:schemeClr val="bg1"/>
                        </a:solidFill>
                      </a:endParaRPr>
                    </a:p>
                  </a:txBody>
                  <a:tcPr>
                    <a:solidFill>
                      <a:schemeClr val="accent1"/>
                    </a:solidFill>
                  </a:tcPr>
                </a:tc>
                <a:tc>
                  <a:txBody>
                    <a:bodyPr/>
                    <a:lstStyle/>
                    <a:p>
                      <a:r>
                        <a:rPr lang="en-US" b="1" dirty="0" smtClean="0">
                          <a:solidFill>
                            <a:schemeClr val="bg1"/>
                          </a:solidFill>
                        </a:rPr>
                        <a:t>Freq</a:t>
                      </a:r>
                      <a:endParaRPr lang="en-US" b="1" dirty="0">
                        <a:solidFill>
                          <a:schemeClr val="bg1"/>
                        </a:solidFill>
                      </a:endParaRPr>
                    </a:p>
                  </a:txBody>
                  <a:tcPr>
                    <a:solidFill>
                      <a:schemeClr val="accent1"/>
                    </a:solidFill>
                  </a:tcPr>
                </a:tc>
              </a:tr>
              <a:tr h="370840">
                <a:tc>
                  <a:txBody>
                    <a:bodyPr/>
                    <a:lstStyle/>
                    <a:p>
                      <a:r>
                        <a:rPr lang="en-US" dirty="0" smtClean="0"/>
                        <a:t>camellia256</a:t>
                      </a:r>
                      <a:endParaRPr lang="en-US" dirty="0"/>
                    </a:p>
                  </a:txBody>
                  <a:tcPr/>
                </a:tc>
                <a:tc>
                  <a:txBody>
                    <a:bodyPr/>
                    <a:lstStyle/>
                    <a:p>
                      <a:pPr algn="r"/>
                      <a:r>
                        <a:rPr lang="en-US" dirty="0" smtClean="0"/>
                        <a:t>89341</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0.054</a:t>
                      </a:r>
                      <a:endParaRPr lang="en-US" dirty="0"/>
                    </a:p>
                  </a:txBody>
                  <a:tcPr/>
                </a:tc>
                <a:tc>
                  <a:txBody>
                    <a:bodyPr/>
                    <a:lstStyle/>
                    <a:p>
                      <a:pPr algn="r"/>
                      <a:r>
                        <a:rPr lang="en-US" dirty="0" smtClean="0"/>
                        <a:t>1.14</a:t>
                      </a:r>
                      <a:endParaRPr lang="en-US" dirty="0"/>
                    </a:p>
                  </a:txBody>
                  <a:tcPr/>
                </a:tc>
              </a:tr>
              <a:tr h="370840">
                <a:tc>
                  <a:txBody>
                    <a:bodyPr/>
                    <a:lstStyle/>
                    <a:p>
                      <a:r>
                        <a:rPr lang="en-US" dirty="0" err="1" smtClean="0"/>
                        <a:t>sudoku</a:t>
                      </a:r>
                      <a:endParaRPr lang="en-US" dirty="0"/>
                    </a:p>
                  </a:txBody>
                  <a:tcPr/>
                </a:tc>
                <a:tc>
                  <a:txBody>
                    <a:bodyPr/>
                    <a:lstStyle/>
                    <a:p>
                      <a:pPr algn="r"/>
                      <a:r>
                        <a:rPr lang="en-US" dirty="0" smtClean="0"/>
                        <a:t>17784</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0.266</a:t>
                      </a:r>
                      <a:endParaRPr lang="en-US" dirty="0"/>
                    </a:p>
                  </a:txBody>
                  <a:tcPr/>
                </a:tc>
                <a:tc>
                  <a:txBody>
                    <a:bodyPr/>
                    <a:lstStyle/>
                    <a:p>
                      <a:pPr algn="r"/>
                      <a:r>
                        <a:rPr lang="en-US" dirty="0" smtClean="0"/>
                        <a:t>1.49</a:t>
                      </a:r>
                      <a:endParaRPr lang="en-US" dirty="0"/>
                    </a:p>
                  </a:txBody>
                  <a:tcPr/>
                </a:tc>
              </a:tr>
              <a:tr h="370840">
                <a:tc>
                  <a:txBody>
                    <a:bodyPr/>
                    <a:lstStyle/>
                    <a:p>
                      <a:r>
                        <a:rPr lang="en-US" dirty="0" err="1" smtClean="0"/>
                        <a:t>dct</a:t>
                      </a:r>
                      <a:endParaRPr lang="en-US" dirty="0"/>
                    </a:p>
                  </a:txBody>
                  <a:tcPr/>
                </a:tc>
                <a:tc>
                  <a:txBody>
                    <a:bodyPr/>
                    <a:lstStyle/>
                    <a:p>
                      <a:pPr algn="r"/>
                      <a:r>
                        <a:rPr lang="en-US" dirty="0" smtClean="0"/>
                        <a:t>17199</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2.526</a:t>
                      </a:r>
                      <a:endParaRPr lang="en-US" dirty="0"/>
                    </a:p>
                  </a:txBody>
                  <a:tcPr/>
                </a:tc>
                <a:tc>
                  <a:txBody>
                    <a:bodyPr/>
                    <a:lstStyle/>
                    <a:p>
                      <a:pPr algn="r"/>
                      <a:r>
                        <a:rPr lang="en-US" dirty="0" smtClean="0"/>
                        <a:t>1.52</a:t>
                      </a:r>
                      <a:endParaRPr lang="en-US" dirty="0"/>
                    </a:p>
                  </a:txBody>
                  <a:tcPr/>
                </a:tc>
              </a:tr>
              <a:tr h="370840">
                <a:tc>
                  <a:txBody>
                    <a:bodyPr/>
                    <a:lstStyle/>
                    <a:p>
                      <a:r>
                        <a:rPr lang="en-US" dirty="0" smtClean="0"/>
                        <a:t>wishbone</a:t>
                      </a:r>
                      <a:endParaRPr lang="en-US" dirty="0"/>
                    </a:p>
                  </a:txBody>
                  <a:tcPr/>
                </a:tc>
                <a:tc>
                  <a:txBody>
                    <a:bodyPr/>
                    <a:lstStyle/>
                    <a:p>
                      <a:pPr algn="r"/>
                      <a:r>
                        <a:rPr lang="en-US" dirty="0" smtClean="0"/>
                        <a:t>12775</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0.028</a:t>
                      </a:r>
                      <a:endParaRPr lang="en-US" dirty="0"/>
                    </a:p>
                  </a:txBody>
                  <a:tcPr/>
                </a:tc>
                <a:tc>
                  <a:txBody>
                    <a:bodyPr/>
                    <a:lstStyle/>
                    <a:p>
                      <a:pPr algn="r"/>
                      <a:r>
                        <a:rPr lang="en-US" dirty="0" smtClean="0"/>
                        <a:t>1.03</a:t>
                      </a:r>
                      <a:endParaRPr lang="en-US" dirty="0"/>
                    </a:p>
                  </a:txBody>
                  <a:tcPr/>
                </a:tc>
              </a:tr>
            </a:tbl>
          </a:graphicData>
        </a:graphic>
      </p:graphicFrame>
      <p:graphicFrame>
        <p:nvGraphicFramePr>
          <p:cNvPr id="8" name="Table 7"/>
          <p:cNvGraphicFramePr>
            <a:graphicFrameLocks noGrp="1"/>
          </p:cNvGraphicFramePr>
          <p:nvPr/>
        </p:nvGraphicFramePr>
        <p:xfrm>
          <a:off x="152400" y="4175760"/>
          <a:ext cx="8839194" cy="2225040"/>
        </p:xfrm>
        <a:graphic>
          <a:graphicData uri="http://schemas.openxmlformats.org/drawingml/2006/table">
            <a:tbl>
              <a:tblPr firstRow="1" bandRow="1">
                <a:tableStyleId>{5C22544A-7EE6-4342-B048-85BDC9FD1C3A}</a:tableStyleId>
              </a:tblPr>
              <a:tblGrid>
                <a:gridCol w="1262742"/>
                <a:gridCol w="1262742"/>
                <a:gridCol w="1262742"/>
                <a:gridCol w="1262742"/>
                <a:gridCol w="1262742"/>
                <a:gridCol w="1262742"/>
                <a:gridCol w="1262742"/>
              </a:tblGrid>
              <a:tr h="370840">
                <a:tc>
                  <a:txBody>
                    <a:bodyPr/>
                    <a:lstStyle/>
                    <a:p>
                      <a:endParaRPr lang="en-US" dirty="0"/>
                    </a:p>
                  </a:txBody>
                  <a:tcPr/>
                </a:tc>
                <a:tc>
                  <a:txBody>
                    <a:bodyPr/>
                    <a:lstStyle/>
                    <a:p>
                      <a:endParaRPr lang="en-US" dirty="0"/>
                    </a:p>
                  </a:txBody>
                  <a:tcPr/>
                </a:tc>
                <a:tc gridSpan="2">
                  <a:txBody>
                    <a:bodyPr/>
                    <a:lstStyle/>
                    <a:p>
                      <a:r>
                        <a:rPr lang="en-US" dirty="0" smtClean="0"/>
                        <a:t>Boolean Formulation</a:t>
                      </a:r>
                      <a:endParaRPr lang="en-US" dirty="0"/>
                    </a:p>
                  </a:txBody>
                  <a:tcPr/>
                </a:tc>
                <a:tc hMerge="1">
                  <a:txBody>
                    <a:bodyPr/>
                    <a:lstStyle/>
                    <a:p>
                      <a:endParaRPr lang="en-US" dirty="0"/>
                    </a:p>
                  </a:txBody>
                  <a:tcPr/>
                </a:tc>
                <a:tc gridSpan="3">
                  <a:txBody>
                    <a:bodyPr/>
                    <a:lstStyle/>
                    <a:p>
                      <a:pPr algn="ctr"/>
                      <a:r>
                        <a:rPr lang="en-US" dirty="0" smtClean="0"/>
                        <a:t>SMT Formulation</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solidFill>
                            <a:schemeClr val="bg1"/>
                          </a:solidFill>
                        </a:rPr>
                        <a:t>Design</a:t>
                      </a:r>
                      <a:endParaRPr lang="en-US" b="1" dirty="0">
                        <a:solidFill>
                          <a:schemeClr val="bg1"/>
                        </a:solidFill>
                      </a:endParaRPr>
                    </a:p>
                  </a:txBody>
                  <a:tcPr>
                    <a:solidFill>
                      <a:schemeClr val="accent1"/>
                    </a:solidFill>
                  </a:tcPr>
                </a:tc>
                <a:tc>
                  <a:txBody>
                    <a:bodyPr/>
                    <a:lstStyle/>
                    <a:p>
                      <a:r>
                        <a:rPr lang="en-US" b="1" dirty="0" smtClean="0">
                          <a:solidFill>
                            <a:schemeClr val="bg1"/>
                          </a:solidFill>
                        </a:rPr>
                        <a:t>LUTs</a:t>
                      </a:r>
                      <a:endParaRPr lang="en-US" b="1" dirty="0">
                        <a:solidFill>
                          <a:schemeClr val="bg1"/>
                        </a:solidFill>
                      </a:endParaRPr>
                    </a:p>
                  </a:txBody>
                  <a:tcPr>
                    <a:solidFill>
                      <a:schemeClr val="accent1"/>
                    </a:solidFill>
                  </a:tcPr>
                </a:tc>
                <a:tc>
                  <a:txBody>
                    <a:bodyPr/>
                    <a:lstStyle/>
                    <a:p>
                      <a:r>
                        <a:rPr lang="en-US" b="1" dirty="0" smtClean="0">
                          <a:solidFill>
                            <a:schemeClr val="bg1"/>
                          </a:solidFill>
                        </a:rPr>
                        <a:t>Runtime</a:t>
                      </a:r>
                      <a:endParaRPr lang="en-US" b="1" dirty="0">
                        <a:solidFill>
                          <a:schemeClr val="bg1"/>
                        </a:solidFill>
                      </a:endParaRPr>
                    </a:p>
                  </a:txBody>
                  <a:tcPr>
                    <a:solidFill>
                      <a:schemeClr val="accent1"/>
                    </a:solidFill>
                  </a:tcPr>
                </a:tc>
                <a:tc>
                  <a:txBody>
                    <a:bodyPr/>
                    <a:lstStyle/>
                    <a:p>
                      <a:r>
                        <a:rPr lang="en-US" b="1" dirty="0" smtClean="0">
                          <a:solidFill>
                            <a:schemeClr val="bg1"/>
                          </a:solidFill>
                        </a:rPr>
                        <a:t>Freq</a:t>
                      </a:r>
                      <a:endParaRPr lang="en-US" b="1" dirty="0">
                        <a:solidFill>
                          <a:schemeClr val="bg1"/>
                        </a:solidFill>
                      </a:endParaRPr>
                    </a:p>
                  </a:txBody>
                  <a:tcPr>
                    <a:solidFill>
                      <a:schemeClr val="accent1"/>
                    </a:solidFill>
                  </a:tcPr>
                </a:tc>
                <a:tc>
                  <a:txBody>
                    <a:bodyPr/>
                    <a:lstStyle/>
                    <a:p>
                      <a:r>
                        <a:rPr lang="en-US" b="1" dirty="0" smtClean="0">
                          <a:solidFill>
                            <a:schemeClr val="bg1"/>
                          </a:solidFill>
                        </a:rPr>
                        <a:t>Match</a:t>
                      </a:r>
                      <a:endParaRPr lang="en-US" b="1" dirty="0">
                        <a:solidFill>
                          <a:schemeClr val="bg1"/>
                        </a:solidFill>
                      </a:endParaRPr>
                    </a:p>
                  </a:txBody>
                  <a:tcPr>
                    <a:solidFill>
                      <a:schemeClr val="accent1"/>
                    </a:solidFill>
                  </a:tcPr>
                </a:tc>
                <a:tc>
                  <a:txBody>
                    <a:bodyPr/>
                    <a:lstStyle/>
                    <a:p>
                      <a:r>
                        <a:rPr lang="en-US" b="1" dirty="0" smtClean="0">
                          <a:solidFill>
                            <a:schemeClr val="bg1"/>
                          </a:solidFill>
                        </a:rPr>
                        <a:t>Best</a:t>
                      </a:r>
                      <a:endParaRPr lang="en-US" b="1" dirty="0">
                        <a:solidFill>
                          <a:schemeClr val="bg1"/>
                        </a:solidFill>
                      </a:endParaRPr>
                    </a:p>
                  </a:txBody>
                  <a:tcPr>
                    <a:solidFill>
                      <a:schemeClr val="accent1"/>
                    </a:solidFill>
                  </a:tcPr>
                </a:tc>
                <a:tc>
                  <a:txBody>
                    <a:bodyPr/>
                    <a:lstStyle/>
                    <a:p>
                      <a:r>
                        <a:rPr lang="en-US" b="1" dirty="0" smtClean="0">
                          <a:solidFill>
                            <a:schemeClr val="bg1"/>
                          </a:solidFill>
                        </a:rPr>
                        <a:t>Freq</a:t>
                      </a:r>
                      <a:endParaRPr lang="en-US" b="1" dirty="0">
                        <a:solidFill>
                          <a:schemeClr val="bg1"/>
                        </a:solidFill>
                      </a:endParaRPr>
                    </a:p>
                  </a:txBody>
                  <a:tcPr>
                    <a:solidFill>
                      <a:schemeClr val="accent1"/>
                    </a:solidFill>
                  </a:tcPr>
                </a:tc>
              </a:tr>
              <a:tr h="370840">
                <a:tc>
                  <a:txBody>
                    <a:bodyPr/>
                    <a:lstStyle/>
                    <a:p>
                      <a:r>
                        <a:rPr lang="en-US" dirty="0" smtClean="0"/>
                        <a:t>sha256</a:t>
                      </a:r>
                      <a:endParaRPr lang="en-US" dirty="0"/>
                    </a:p>
                  </a:txBody>
                  <a:tcPr/>
                </a:tc>
                <a:tc>
                  <a:txBody>
                    <a:bodyPr/>
                    <a:lstStyle/>
                    <a:p>
                      <a:pPr algn="r"/>
                      <a:r>
                        <a:rPr lang="en-US" dirty="0" smtClean="0"/>
                        <a:t>3283</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0.71</a:t>
                      </a:r>
                      <a:endParaRPr lang="en-US" dirty="0"/>
                    </a:p>
                  </a:txBody>
                  <a:tcPr/>
                </a:tc>
                <a:tc>
                  <a:txBody>
                    <a:bodyPr/>
                    <a:lstStyle/>
                    <a:p>
                      <a:pPr algn="r"/>
                      <a:r>
                        <a:rPr lang="en-US" dirty="0" smtClean="0"/>
                        <a:t>1.01</a:t>
                      </a:r>
                      <a:endParaRPr lang="en-US" dirty="0"/>
                    </a:p>
                  </a:txBody>
                  <a:tcPr/>
                </a:tc>
                <a:tc>
                  <a:txBody>
                    <a:bodyPr/>
                    <a:lstStyle/>
                    <a:p>
                      <a:pPr algn="r"/>
                      <a:r>
                        <a:rPr lang="en-US" dirty="0" smtClean="0"/>
                        <a:t>1.03</a:t>
                      </a:r>
                      <a:endParaRPr lang="en-US" dirty="0"/>
                    </a:p>
                  </a:txBody>
                  <a:tcPr/>
                </a:tc>
              </a:tr>
              <a:tr h="370840">
                <a:tc>
                  <a:txBody>
                    <a:bodyPr/>
                    <a:lstStyle/>
                    <a:p>
                      <a:r>
                        <a:rPr lang="en-US" dirty="0" err="1" smtClean="0"/>
                        <a:t>aes</a:t>
                      </a:r>
                      <a:endParaRPr lang="en-US" dirty="0"/>
                    </a:p>
                  </a:txBody>
                  <a:tcPr/>
                </a:tc>
                <a:tc>
                  <a:txBody>
                    <a:bodyPr/>
                    <a:lstStyle/>
                    <a:p>
                      <a:pPr algn="r"/>
                      <a:r>
                        <a:rPr lang="en-US" dirty="0" smtClean="0"/>
                        <a:t>5236</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0.57</a:t>
                      </a:r>
                      <a:endParaRPr lang="en-US" dirty="0"/>
                    </a:p>
                  </a:txBody>
                  <a:tcPr/>
                </a:tc>
                <a:tc>
                  <a:txBody>
                    <a:bodyPr/>
                    <a:lstStyle/>
                    <a:p>
                      <a:pPr algn="r"/>
                      <a:r>
                        <a:rPr lang="en-US" dirty="0" smtClean="0"/>
                        <a:t>0.79</a:t>
                      </a:r>
                      <a:endParaRPr lang="en-US" dirty="0"/>
                    </a:p>
                  </a:txBody>
                  <a:tcPr/>
                </a:tc>
                <a:tc>
                  <a:txBody>
                    <a:bodyPr/>
                    <a:lstStyle/>
                    <a:p>
                      <a:pPr algn="r"/>
                      <a:r>
                        <a:rPr lang="en-US" dirty="0" smtClean="0"/>
                        <a:t>1.03</a:t>
                      </a:r>
                      <a:endParaRPr lang="en-US" dirty="0"/>
                    </a:p>
                  </a:txBody>
                  <a:tcPr/>
                </a:tc>
              </a:tr>
              <a:tr h="370840">
                <a:tc>
                  <a:txBody>
                    <a:bodyPr/>
                    <a:lstStyle/>
                    <a:p>
                      <a:r>
                        <a:rPr lang="en-US" dirty="0" smtClean="0"/>
                        <a:t>r2000sc</a:t>
                      </a:r>
                      <a:endParaRPr lang="en-US" dirty="0"/>
                    </a:p>
                  </a:txBody>
                  <a:tcPr/>
                </a:tc>
                <a:tc>
                  <a:txBody>
                    <a:bodyPr/>
                    <a:lstStyle/>
                    <a:p>
                      <a:pPr algn="r"/>
                      <a:r>
                        <a:rPr lang="en-US" dirty="0" smtClean="0"/>
                        <a:t>5807</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0.93</a:t>
                      </a:r>
                      <a:endParaRPr lang="en-US" dirty="0"/>
                    </a:p>
                  </a:txBody>
                  <a:tcPr/>
                </a:tc>
                <a:tc>
                  <a:txBody>
                    <a:bodyPr/>
                    <a:lstStyle/>
                    <a:p>
                      <a:pPr algn="r"/>
                      <a:r>
                        <a:rPr lang="en-US" dirty="0" smtClean="0"/>
                        <a:t>7.34</a:t>
                      </a:r>
                      <a:endParaRPr lang="en-US" dirty="0"/>
                    </a:p>
                  </a:txBody>
                  <a:tcPr/>
                </a:tc>
                <a:tc>
                  <a:txBody>
                    <a:bodyPr/>
                    <a:lstStyle/>
                    <a:p>
                      <a:pPr algn="r"/>
                      <a:r>
                        <a:rPr lang="en-US" dirty="0" smtClean="0"/>
                        <a:t>1.32</a:t>
                      </a:r>
                      <a:endParaRPr lang="en-US" dirty="0"/>
                    </a:p>
                  </a:txBody>
                  <a:tcPr/>
                </a:tc>
              </a:tr>
              <a:tr h="370840">
                <a:tc>
                  <a:txBody>
                    <a:bodyPr/>
                    <a:lstStyle/>
                    <a:p>
                      <a:r>
                        <a:rPr lang="en-US" dirty="0" err="1" smtClean="0"/>
                        <a:t>fpudouble</a:t>
                      </a:r>
                      <a:endParaRPr lang="en-US" dirty="0"/>
                    </a:p>
                  </a:txBody>
                  <a:tcPr/>
                </a:tc>
                <a:tc>
                  <a:txBody>
                    <a:bodyPr/>
                    <a:lstStyle/>
                    <a:p>
                      <a:pPr algn="r"/>
                      <a:r>
                        <a:rPr lang="en-US" dirty="0" smtClean="0"/>
                        <a:t>10300</a:t>
                      </a:r>
                      <a:endParaRPr lang="en-US" dirty="0"/>
                    </a:p>
                  </a:txBody>
                  <a:tcPr/>
                </a:tc>
                <a:tc>
                  <a:txBody>
                    <a:bodyPr/>
                    <a:lstStyle/>
                    <a:p>
                      <a:pPr algn="r"/>
                      <a:r>
                        <a:rPr lang="en-US" dirty="0" smtClean="0"/>
                        <a:t>1.0</a:t>
                      </a:r>
                      <a:endParaRPr lang="en-US" dirty="0"/>
                    </a:p>
                  </a:txBody>
                  <a:tcPr/>
                </a:tc>
                <a:tc>
                  <a:txBody>
                    <a:bodyPr/>
                    <a:lstStyle/>
                    <a:p>
                      <a:pPr algn="r"/>
                      <a:r>
                        <a:rPr lang="en-US" dirty="0" smtClean="0"/>
                        <a:t>1.0</a:t>
                      </a:r>
                      <a:endParaRPr lang="en-US" dirty="0"/>
                    </a:p>
                  </a:txBody>
                  <a:tcPr/>
                </a:tc>
                <a:tc>
                  <a:txBody>
                    <a:bodyPr/>
                    <a:lstStyle/>
                    <a:p>
                      <a:pPr algn="r"/>
                      <a:r>
                        <a:rPr lang="en-US" dirty="0" smtClean="0"/>
                        <a:t>0.38</a:t>
                      </a:r>
                      <a:endParaRPr lang="en-US" dirty="0"/>
                    </a:p>
                  </a:txBody>
                  <a:tcPr/>
                </a:tc>
                <a:tc>
                  <a:txBody>
                    <a:bodyPr/>
                    <a:lstStyle/>
                    <a:p>
                      <a:pPr algn="r"/>
                      <a:r>
                        <a:rPr lang="en-US" dirty="0" smtClean="0"/>
                        <a:t>0.48</a:t>
                      </a:r>
                      <a:endParaRPr lang="en-US" dirty="0"/>
                    </a:p>
                  </a:txBody>
                  <a:tcPr/>
                </a:tc>
                <a:tc>
                  <a:txBody>
                    <a:bodyPr/>
                    <a:lstStyle/>
                    <a:p>
                      <a:pPr algn="r"/>
                      <a:r>
                        <a:rPr lang="en-US" dirty="0" smtClean="0"/>
                        <a:t>1.05</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SAT vs. SMT: Reduction in Problem Size</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29</a:t>
            </a:fld>
            <a:endParaRPr lang="en-US" dirty="0"/>
          </a:p>
        </p:txBody>
      </p:sp>
      <p:graphicFrame>
        <p:nvGraphicFramePr>
          <p:cNvPr id="6" name="Table 5"/>
          <p:cNvGraphicFramePr>
            <a:graphicFrameLocks noGrp="1"/>
          </p:cNvGraphicFramePr>
          <p:nvPr/>
        </p:nvGraphicFramePr>
        <p:xfrm>
          <a:off x="152403" y="1386840"/>
          <a:ext cx="8839194" cy="4079240"/>
        </p:xfrm>
        <a:graphic>
          <a:graphicData uri="http://schemas.openxmlformats.org/drawingml/2006/table">
            <a:tbl>
              <a:tblPr firstRow="1" bandRow="1">
                <a:tableStyleId>{5C22544A-7EE6-4342-B048-85BDC9FD1C3A}</a:tableStyleId>
              </a:tblPr>
              <a:tblGrid>
                <a:gridCol w="1262742"/>
                <a:gridCol w="1262742"/>
                <a:gridCol w="1262742"/>
                <a:gridCol w="1262742"/>
                <a:gridCol w="1262742"/>
                <a:gridCol w="1262742"/>
                <a:gridCol w="1262742"/>
              </a:tblGrid>
              <a:tr h="370840">
                <a:tc>
                  <a:txBody>
                    <a:bodyPr/>
                    <a:lstStyle/>
                    <a:p>
                      <a:endParaRPr lang="en-US" dirty="0"/>
                    </a:p>
                  </a:txBody>
                  <a:tcPr/>
                </a:tc>
                <a:tc>
                  <a:txBody>
                    <a:bodyPr/>
                    <a:lstStyle/>
                    <a:p>
                      <a:endParaRPr lang="en-US" dirty="0"/>
                    </a:p>
                  </a:txBody>
                  <a:tcPr/>
                </a:tc>
                <a:tc gridSpan="2">
                  <a:txBody>
                    <a:bodyPr/>
                    <a:lstStyle/>
                    <a:p>
                      <a:r>
                        <a:rPr lang="en-US" dirty="0" smtClean="0"/>
                        <a:t>Boolean Formulation</a:t>
                      </a:r>
                      <a:endParaRPr lang="en-US" dirty="0"/>
                    </a:p>
                  </a:txBody>
                  <a:tcPr/>
                </a:tc>
                <a:tc hMerge="1">
                  <a:txBody>
                    <a:bodyPr/>
                    <a:lstStyle/>
                    <a:p>
                      <a:endParaRPr lang="en-US" dirty="0"/>
                    </a:p>
                  </a:txBody>
                  <a:tcPr/>
                </a:tc>
                <a:tc gridSpan="3">
                  <a:txBody>
                    <a:bodyPr/>
                    <a:lstStyle/>
                    <a:p>
                      <a:pPr algn="ctr"/>
                      <a:r>
                        <a:rPr lang="en-US" dirty="0" smtClean="0"/>
                        <a:t>SMT Formulation</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solidFill>
                            <a:schemeClr val="bg1"/>
                          </a:solidFill>
                        </a:rPr>
                        <a:t>Design</a:t>
                      </a:r>
                      <a:endParaRPr lang="en-US" b="1" dirty="0">
                        <a:solidFill>
                          <a:schemeClr val="bg1"/>
                        </a:solidFill>
                      </a:endParaRPr>
                    </a:p>
                  </a:txBody>
                  <a:tcPr>
                    <a:solidFill>
                      <a:schemeClr val="accent1"/>
                    </a:solidFill>
                  </a:tcPr>
                </a:tc>
                <a:tc>
                  <a:txBody>
                    <a:bodyPr/>
                    <a:lstStyle/>
                    <a:p>
                      <a:r>
                        <a:rPr lang="en-US" b="1" dirty="0" smtClean="0">
                          <a:solidFill>
                            <a:schemeClr val="bg1"/>
                          </a:solidFill>
                        </a:rPr>
                        <a:t>LUTs</a:t>
                      </a:r>
                      <a:endParaRPr lang="en-US" b="1" dirty="0">
                        <a:solidFill>
                          <a:schemeClr val="bg1"/>
                        </a:solidFill>
                      </a:endParaRPr>
                    </a:p>
                  </a:txBody>
                  <a:tcPr>
                    <a:solidFill>
                      <a:schemeClr val="accent1"/>
                    </a:solidFill>
                  </a:tcPr>
                </a:tc>
                <a:tc>
                  <a:txBody>
                    <a:bodyPr/>
                    <a:lstStyle/>
                    <a:p>
                      <a:r>
                        <a:rPr lang="en-US" b="1" dirty="0" err="1" smtClean="0">
                          <a:solidFill>
                            <a:schemeClr val="bg1"/>
                          </a:solidFill>
                        </a:rPr>
                        <a:t>Bvars</a:t>
                      </a:r>
                      <a:endParaRPr lang="en-US" b="1" dirty="0">
                        <a:solidFill>
                          <a:schemeClr val="bg1"/>
                        </a:solidFill>
                      </a:endParaRPr>
                    </a:p>
                  </a:txBody>
                  <a:tcPr>
                    <a:solidFill>
                      <a:schemeClr val="accent1"/>
                    </a:solidFill>
                  </a:tcPr>
                </a:tc>
                <a:tc>
                  <a:txBody>
                    <a:bodyPr/>
                    <a:lstStyle/>
                    <a:p>
                      <a:r>
                        <a:rPr lang="en-US" b="1" dirty="0" smtClean="0">
                          <a:solidFill>
                            <a:schemeClr val="bg1"/>
                          </a:solidFill>
                        </a:rPr>
                        <a:t>Clauses</a:t>
                      </a:r>
                      <a:endParaRPr lang="en-US" b="1" dirty="0">
                        <a:solidFill>
                          <a:schemeClr val="bg1"/>
                        </a:solidFill>
                      </a:endParaRPr>
                    </a:p>
                  </a:txBody>
                  <a:tcPr>
                    <a:solidFill>
                      <a:schemeClr val="accent1"/>
                    </a:solidFill>
                  </a:tcPr>
                </a:tc>
                <a:tc>
                  <a:txBody>
                    <a:bodyPr/>
                    <a:lstStyle/>
                    <a:p>
                      <a:r>
                        <a:rPr lang="en-US" b="1" dirty="0" err="1" smtClean="0">
                          <a:solidFill>
                            <a:schemeClr val="bg1"/>
                          </a:solidFill>
                        </a:rPr>
                        <a:t>Bvars</a:t>
                      </a:r>
                      <a:endParaRPr lang="en-US" b="1" dirty="0">
                        <a:solidFill>
                          <a:schemeClr val="bg1"/>
                        </a:solidFill>
                      </a:endParaRPr>
                    </a:p>
                  </a:txBody>
                  <a:tcPr>
                    <a:solidFill>
                      <a:schemeClr val="accent1"/>
                    </a:solidFill>
                  </a:tcPr>
                </a:tc>
                <a:tc>
                  <a:txBody>
                    <a:bodyPr/>
                    <a:lstStyle/>
                    <a:p>
                      <a:r>
                        <a:rPr lang="en-US" b="1" dirty="0" err="1" smtClean="0">
                          <a:solidFill>
                            <a:schemeClr val="bg1"/>
                          </a:solidFill>
                        </a:rPr>
                        <a:t>DLvars</a:t>
                      </a:r>
                      <a:endParaRPr lang="en-US" b="1" dirty="0">
                        <a:solidFill>
                          <a:schemeClr val="bg1"/>
                        </a:solidFill>
                      </a:endParaRPr>
                    </a:p>
                  </a:txBody>
                  <a:tcPr>
                    <a:solidFill>
                      <a:schemeClr val="accent1"/>
                    </a:solidFill>
                  </a:tcPr>
                </a:tc>
                <a:tc>
                  <a:txBody>
                    <a:bodyPr/>
                    <a:lstStyle/>
                    <a:p>
                      <a:r>
                        <a:rPr lang="en-US" b="1" dirty="0" smtClean="0">
                          <a:solidFill>
                            <a:schemeClr val="bg1"/>
                          </a:solidFill>
                        </a:rPr>
                        <a:t>Clauses</a:t>
                      </a:r>
                      <a:endParaRPr lang="en-US" b="1" dirty="0">
                        <a:solidFill>
                          <a:schemeClr val="bg1"/>
                        </a:solidFill>
                      </a:endParaRPr>
                    </a:p>
                  </a:txBody>
                  <a:tcPr>
                    <a:solidFill>
                      <a:schemeClr val="accent1"/>
                    </a:solidFill>
                  </a:tcPr>
                </a:tc>
              </a:tr>
              <a:tr h="370840">
                <a:tc>
                  <a:txBody>
                    <a:bodyPr/>
                    <a:lstStyle/>
                    <a:p>
                      <a:r>
                        <a:rPr lang="en-US" dirty="0" err="1" smtClean="0"/>
                        <a:t>mancala</a:t>
                      </a:r>
                      <a:endParaRPr lang="en-US" dirty="0"/>
                    </a:p>
                  </a:txBody>
                  <a:tcPr/>
                </a:tc>
                <a:tc>
                  <a:txBody>
                    <a:bodyPr/>
                    <a:lstStyle/>
                    <a:p>
                      <a:pPr algn="r"/>
                      <a:r>
                        <a:rPr lang="en-US" dirty="0" smtClean="0"/>
                        <a:t>287</a:t>
                      </a:r>
                      <a:endParaRPr lang="en-US" dirty="0"/>
                    </a:p>
                  </a:txBody>
                  <a:tcPr/>
                </a:tc>
                <a:tc>
                  <a:txBody>
                    <a:bodyPr/>
                    <a:lstStyle/>
                    <a:p>
                      <a:pPr algn="r"/>
                      <a:r>
                        <a:rPr lang="en-US" dirty="0" smtClean="0"/>
                        <a:t>146k</a:t>
                      </a:r>
                      <a:endParaRPr lang="en-US" dirty="0"/>
                    </a:p>
                  </a:txBody>
                  <a:tcPr/>
                </a:tc>
                <a:tc>
                  <a:txBody>
                    <a:bodyPr/>
                    <a:lstStyle/>
                    <a:p>
                      <a:pPr algn="r"/>
                      <a:r>
                        <a:rPr lang="en-US" dirty="0" smtClean="0"/>
                        <a:t>393k</a:t>
                      </a:r>
                      <a:endParaRPr lang="en-US" dirty="0"/>
                    </a:p>
                  </a:txBody>
                  <a:tcPr/>
                </a:tc>
                <a:tc>
                  <a:txBody>
                    <a:bodyPr/>
                    <a:lstStyle/>
                    <a:p>
                      <a:pPr algn="r"/>
                      <a:r>
                        <a:rPr lang="en-US" dirty="0" smtClean="0"/>
                        <a:t>13k</a:t>
                      </a:r>
                      <a:endParaRPr lang="en-US" dirty="0"/>
                    </a:p>
                  </a:txBody>
                  <a:tcPr/>
                </a:tc>
                <a:tc>
                  <a:txBody>
                    <a:bodyPr/>
                    <a:lstStyle/>
                    <a:p>
                      <a:pPr algn="r"/>
                      <a:r>
                        <a:rPr lang="en-US" dirty="0" smtClean="0"/>
                        <a:t>160</a:t>
                      </a:r>
                      <a:endParaRPr lang="en-US" dirty="0"/>
                    </a:p>
                  </a:txBody>
                  <a:tcPr/>
                </a:tc>
                <a:tc>
                  <a:txBody>
                    <a:bodyPr/>
                    <a:lstStyle/>
                    <a:p>
                      <a:pPr algn="r"/>
                      <a:r>
                        <a:rPr lang="en-US" dirty="0" smtClean="0"/>
                        <a:t>60k</a:t>
                      </a:r>
                      <a:endParaRPr lang="en-US" dirty="0"/>
                    </a:p>
                  </a:txBody>
                  <a:tcPr/>
                </a:tc>
              </a:tr>
              <a:tr h="370840">
                <a:tc>
                  <a:txBody>
                    <a:bodyPr/>
                    <a:lstStyle/>
                    <a:p>
                      <a:r>
                        <a:rPr lang="en-US" dirty="0" err="1" smtClean="0"/>
                        <a:t>rs_enc</a:t>
                      </a:r>
                      <a:endParaRPr lang="en-US" dirty="0"/>
                    </a:p>
                  </a:txBody>
                  <a:tcPr/>
                </a:tc>
                <a:tc>
                  <a:txBody>
                    <a:bodyPr/>
                    <a:lstStyle/>
                    <a:p>
                      <a:pPr algn="r"/>
                      <a:r>
                        <a:rPr lang="en-US" dirty="0" smtClean="0"/>
                        <a:t>1373</a:t>
                      </a:r>
                      <a:endParaRPr lang="en-US" dirty="0"/>
                    </a:p>
                  </a:txBody>
                  <a:tcPr/>
                </a:tc>
                <a:tc>
                  <a:txBody>
                    <a:bodyPr/>
                    <a:lstStyle/>
                    <a:p>
                      <a:pPr algn="r"/>
                      <a:r>
                        <a:rPr lang="en-US" dirty="0" smtClean="0"/>
                        <a:t>189k</a:t>
                      </a:r>
                      <a:endParaRPr lang="en-US" dirty="0"/>
                    </a:p>
                  </a:txBody>
                  <a:tcPr/>
                </a:tc>
                <a:tc>
                  <a:txBody>
                    <a:bodyPr/>
                    <a:lstStyle/>
                    <a:p>
                      <a:pPr algn="r"/>
                      <a:r>
                        <a:rPr lang="en-US" dirty="0" smtClean="0"/>
                        <a:t>59k</a:t>
                      </a:r>
                      <a:endParaRPr lang="en-US" dirty="0"/>
                    </a:p>
                  </a:txBody>
                  <a:tcPr/>
                </a:tc>
                <a:tc>
                  <a:txBody>
                    <a:bodyPr/>
                    <a:lstStyle/>
                    <a:p>
                      <a:pPr algn="r"/>
                      <a:r>
                        <a:rPr lang="en-US" dirty="0" smtClean="0"/>
                        <a:t>23k</a:t>
                      </a:r>
                      <a:endParaRPr lang="en-US" dirty="0"/>
                    </a:p>
                  </a:txBody>
                  <a:tcPr/>
                </a:tc>
                <a:tc>
                  <a:txBody>
                    <a:bodyPr/>
                    <a:lstStyle/>
                    <a:p>
                      <a:pPr algn="r"/>
                      <a:r>
                        <a:rPr lang="en-US" dirty="0" smtClean="0"/>
                        <a:t>467</a:t>
                      </a:r>
                      <a:endParaRPr lang="en-US" dirty="0"/>
                    </a:p>
                  </a:txBody>
                  <a:tcPr/>
                </a:tc>
                <a:tc>
                  <a:txBody>
                    <a:bodyPr/>
                    <a:lstStyle/>
                    <a:p>
                      <a:pPr algn="r"/>
                      <a:r>
                        <a:rPr lang="en-US" dirty="0" smtClean="0"/>
                        <a:t>55k</a:t>
                      </a:r>
                      <a:endParaRPr lang="en-US" dirty="0"/>
                    </a:p>
                  </a:txBody>
                  <a:tcPr/>
                </a:tc>
              </a:tr>
              <a:tr h="370840">
                <a:tc>
                  <a:txBody>
                    <a:bodyPr/>
                    <a:lstStyle/>
                    <a:p>
                      <a:r>
                        <a:rPr lang="en-US" dirty="0" err="1" smtClean="0"/>
                        <a:t>aeMB</a:t>
                      </a:r>
                      <a:endParaRPr lang="en-US" dirty="0"/>
                    </a:p>
                  </a:txBody>
                  <a:tcPr/>
                </a:tc>
                <a:tc>
                  <a:txBody>
                    <a:bodyPr/>
                    <a:lstStyle/>
                    <a:p>
                      <a:pPr algn="r"/>
                      <a:r>
                        <a:rPr lang="en-US" dirty="0" smtClean="0"/>
                        <a:t>3066</a:t>
                      </a:r>
                      <a:endParaRPr lang="en-US" dirty="0"/>
                    </a:p>
                  </a:txBody>
                  <a:tcPr/>
                </a:tc>
                <a:tc>
                  <a:txBody>
                    <a:bodyPr/>
                    <a:lstStyle/>
                    <a:p>
                      <a:pPr algn="r"/>
                      <a:r>
                        <a:rPr lang="en-US" dirty="0" smtClean="0"/>
                        <a:t>285k</a:t>
                      </a:r>
                      <a:endParaRPr lang="en-US" dirty="0"/>
                    </a:p>
                  </a:txBody>
                  <a:tcPr/>
                </a:tc>
                <a:tc>
                  <a:txBody>
                    <a:bodyPr/>
                    <a:lstStyle/>
                    <a:p>
                      <a:pPr algn="r"/>
                      <a:r>
                        <a:rPr lang="en-US" dirty="0" smtClean="0"/>
                        <a:t>233k</a:t>
                      </a:r>
                      <a:endParaRPr lang="en-US" dirty="0"/>
                    </a:p>
                  </a:txBody>
                  <a:tcPr/>
                </a:tc>
                <a:tc>
                  <a:txBody>
                    <a:bodyPr/>
                    <a:lstStyle/>
                    <a:p>
                      <a:pPr algn="r"/>
                      <a:r>
                        <a:rPr lang="en-US" dirty="0" smtClean="0"/>
                        <a:t>24k</a:t>
                      </a:r>
                      <a:endParaRPr lang="en-US" dirty="0"/>
                    </a:p>
                  </a:txBody>
                  <a:tcPr/>
                </a:tc>
                <a:tc>
                  <a:txBody>
                    <a:bodyPr/>
                    <a:lstStyle/>
                    <a:p>
                      <a:pPr algn="r"/>
                      <a:r>
                        <a:rPr lang="en-US" dirty="0" smtClean="0"/>
                        <a:t>411</a:t>
                      </a:r>
                      <a:endParaRPr lang="en-US" dirty="0"/>
                    </a:p>
                  </a:txBody>
                  <a:tcPr/>
                </a:tc>
                <a:tc>
                  <a:txBody>
                    <a:bodyPr/>
                    <a:lstStyle/>
                    <a:p>
                      <a:pPr algn="r"/>
                      <a:r>
                        <a:rPr lang="en-US" dirty="0" smtClean="0"/>
                        <a:t>81k</a:t>
                      </a:r>
                      <a:endParaRPr lang="en-US" dirty="0"/>
                    </a:p>
                  </a:txBody>
                  <a:tcPr/>
                </a:tc>
              </a:tr>
              <a:tr h="370840">
                <a:tc>
                  <a:txBody>
                    <a:bodyPr/>
                    <a:lstStyle/>
                    <a:p>
                      <a:r>
                        <a:rPr lang="en-US" dirty="0" smtClean="0"/>
                        <a:t>sha256</a:t>
                      </a:r>
                      <a:endParaRPr lang="en-US" dirty="0"/>
                    </a:p>
                  </a:txBody>
                  <a:tcPr/>
                </a:tc>
                <a:tc>
                  <a:txBody>
                    <a:bodyPr/>
                    <a:lstStyle/>
                    <a:p>
                      <a:pPr algn="r"/>
                      <a:r>
                        <a:rPr lang="en-US" dirty="0" smtClean="0"/>
                        <a:t>3283</a:t>
                      </a:r>
                      <a:endParaRPr lang="en-US" dirty="0"/>
                    </a:p>
                  </a:txBody>
                  <a:tcPr/>
                </a:tc>
                <a:tc>
                  <a:txBody>
                    <a:bodyPr/>
                    <a:lstStyle/>
                    <a:p>
                      <a:pPr algn="r"/>
                      <a:r>
                        <a:rPr lang="en-US" dirty="0" smtClean="0"/>
                        <a:t>283k</a:t>
                      </a:r>
                      <a:endParaRPr lang="en-US" dirty="0"/>
                    </a:p>
                  </a:txBody>
                  <a:tcPr/>
                </a:tc>
                <a:tc>
                  <a:txBody>
                    <a:bodyPr/>
                    <a:lstStyle/>
                    <a:p>
                      <a:pPr algn="r"/>
                      <a:r>
                        <a:rPr lang="en-US" dirty="0" smtClean="0"/>
                        <a:t>489k</a:t>
                      </a:r>
                      <a:endParaRPr lang="en-US" dirty="0"/>
                    </a:p>
                  </a:txBody>
                  <a:tcPr/>
                </a:tc>
                <a:tc>
                  <a:txBody>
                    <a:bodyPr/>
                    <a:lstStyle/>
                    <a:p>
                      <a:pPr algn="r"/>
                      <a:r>
                        <a:rPr lang="en-US" dirty="0" smtClean="0"/>
                        <a:t>28k</a:t>
                      </a:r>
                      <a:endParaRPr lang="en-US" dirty="0"/>
                    </a:p>
                  </a:txBody>
                  <a:tcPr/>
                </a:tc>
                <a:tc>
                  <a:txBody>
                    <a:bodyPr/>
                    <a:lstStyle/>
                    <a:p>
                      <a:pPr algn="r"/>
                      <a:r>
                        <a:rPr lang="en-US" dirty="0" smtClean="0"/>
                        <a:t>470</a:t>
                      </a:r>
                      <a:endParaRPr lang="en-US" dirty="0"/>
                    </a:p>
                  </a:txBody>
                  <a:tcPr/>
                </a:tc>
                <a:tc>
                  <a:txBody>
                    <a:bodyPr/>
                    <a:lstStyle/>
                    <a:p>
                      <a:pPr algn="r"/>
                      <a:r>
                        <a:rPr lang="en-US" dirty="0" smtClean="0"/>
                        <a:t>132k</a:t>
                      </a:r>
                      <a:endParaRPr lang="en-US" dirty="0"/>
                    </a:p>
                  </a:txBody>
                  <a:tcPr/>
                </a:tc>
              </a:tr>
              <a:tr h="370840">
                <a:tc>
                  <a:txBody>
                    <a:bodyPr/>
                    <a:lstStyle/>
                    <a:p>
                      <a:r>
                        <a:rPr lang="en-US" dirty="0" err="1" smtClean="0"/>
                        <a:t>aes</a:t>
                      </a:r>
                      <a:endParaRPr lang="en-US" dirty="0"/>
                    </a:p>
                  </a:txBody>
                  <a:tcPr/>
                </a:tc>
                <a:tc>
                  <a:txBody>
                    <a:bodyPr/>
                    <a:lstStyle/>
                    <a:p>
                      <a:pPr algn="r"/>
                      <a:r>
                        <a:rPr lang="en-US" dirty="0" smtClean="0"/>
                        <a:t>5236</a:t>
                      </a:r>
                      <a:endParaRPr lang="en-US" dirty="0"/>
                    </a:p>
                  </a:txBody>
                  <a:tcPr/>
                </a:tc>
                <a:tc>
                  <a:txBody>
                    <a:bodyPr/>
                    <a:lstStyle/>
                    <a:p>
                      <a:pPr algn="r"/>
                      <a:r>
                        <a:rPr lang="en-US" dirty="0" smtClean="0"/>
                        <a:t>233k</a:t>
                      </a:r>
                      <a:endParaRPr lang="en-US" dirty="0"/>
                    </a:p>
                  </a:txBody>
                  <a:tcPr/>
                </a:tc>
                <a:tc>
                  <a:txBody>
                    <a:bodyPr/>
                    <a:lstStyle/>
                    <a:p>
                      <a:pPr algn="r"/>
                      <a:r>
                        <a:rPr lang="en-US" dirty="0" smtClean="0"/>
                        <a:t>94k</a:t>
                      </a:r>
                      <a:endParaRPr lang="en-US" dirty="0"/>
                    </a:p>
                  </a:txBody>
                  <a:tcPr/>
                </a:tc>
                <a:tc>
                  <a:txBody>
                    <a:bodyPr/>
                    <a:lstStyle/>
                    <a:p>
                      <a:pPr algn="r"/>
                      <a:r>
                        <a:rPr lang="en-US" dirty="0" smtClean="0"/>
                        <a:t>29k</a:t>
                      </a:r>
                      <a:endParaRPr lang="en-US" dirty="0"/>
                    </a:p>
                  </a:txBody>
                  <a:tcPr/>
                </a:tc>
                <a:tc>
                  <a:txBody>
                    <a:bodyPr/>
                    <a:lstStyle/>
                    <a:p>
                      <a:pPr algn="r"/>
                      <a:r>
                        <a:rPr lang="en-US" dirty="0" smtClean="0"/>
                        <a:t>510</a:t>
                      </a:r>
                      <a:endParaRPr lang="en-US" dirty="0"/>
                    </a:p>
                  </a:txBody>
                  <a:tcPr/>
                </a:tc>
                <a:tc>
                  <a:txBody>
                    <a:bodyPr/>
                    <a:lstStyle/>
                    <a:p>
                      <a:pPr algn="r"/>
                      <a:r>
                        <a:rPr lang="en-US" dirty="0" smtClean="0"/>
                        <a:t>80k</a:t>
                      </a:r>
                      <a:endParaRPr lang="en-US" dirty="0"/>
                    </a:p>
                  </a:txBody>
                  <a:tcPr/>
                </a:tc>
              </a:tr>
              <a:tr h="370840">
                <a:tc>
                  <a:txBody>
                    <a:bodyPr/>
                    <a:lstStyle/>
                    <a:p>
                      <a:r>
                        <a:rPr lang="en-US" dirty="0" smtClean="0"/>
                        <a:t>warp</a:t>
                      </a:r>
                      <a:endParaRPr lang="en-US" dirty="0"/>
                    </a:p>
                  </a:txBody>
                  <a:tcPr/>
                </a:tc>
                <a:tc>
                  <a:txBody>
                    <a:bodyPr/>
                    <a:lstStyle/>
                    <a:p>
                      <a:pPr algn="r"/>
                      <a:r>
                        <a:rPr lang="en-US" dirty="0" smtClean="0"/>
                        <a:t>5560</a:t>
                      </a:r>
                      <a:endParaRPr lang="en-US" dirty="0"/>
                    </a:p>
                  </a:txBody>
                  <a:tcPr/>
                </a:tc>
                <a:tc>
                  <a:txBody>
                    <a:bodyPr/>
                    <a:lstStyle/>
                    <a:p>
                      <a:pPr algn="r"/>
                      <a:r>
                        <a:rPr lang="en-US" dirty="0" smtClean="0"/>
                        <a:t>283k</a:t>
                      </a:r>
                      <a:endParaRPr lang="en-US" dirty="0"/>
                    </a:p>
                  </a:txBody>
                  <a:tcPr/>
                </a:tc>
                <a:tc>
                  <a:txBody>
                    <a:bodyPr/>
                    <a:lstStyle/>
                    <a:p>
                      <a:pPr algn="r"/>
                      <a:r>
                        <a:rPr lang="en-US" dirty="0" smtClean="0"/>
                        <a:t>729k</a:t>
                      </a:r>
                      <a:endParaRPr lang="en-US" dirty="0"/>
                    </a:p>
                  </a:txBody>
                  <a:tcPr/>
                </a:tc>
                <a:tc>
                  <a:txBody>
                    <a:bodyPr/>
                    <a:lstStyle/>
                    <a:p>
                      <a:pPr algn="r"/>
                      <a:r>
                        <a:rPr lang="en-US" dirty="0" smtClean="0"/>
                        <a:t>24k</a:t>
                      </a:r>
                      <a:endParaRPr lang="en-US" dirty="0"/>
                    </a:p>
                  </a:txBody>
                  <a:tcPr/>
                </a:tc>
                <a:tc>
                  <a:txBody>
                    <a:bodyPr/>
                    <a:lstStyle/>
                    <a:p>
                      <a:pPr algn="r"/>
                      <a:r>
                        <a:rPr lang="en-US" dirty="0" smtClean="0"/>
                        <a:t>375</a:t>
                      </a:r>
                      <a:endParaRPr lang="en-US" dirty="0"/>
                    </a:p>
                  </a:txBody>
                  <a:tcPr/>
                </a:tc>
                <a:tc>
                  <a:txBody>
                    <a:bodyPr/>
                    <a:lstStyle/>
                    <a:p>
                      <a:pPr algn="r"/>
                      <a:r>
                        <a:rPr lang="en-US" dirty="0" smtClean="0"/>
                        <a:t>88k</a:t>
                      </a:r>
                      <a:endParaRPr lang="en-US" dirty="0"/>
                    </a:p>
                  </a:txBody>
                  <a:tcPr/>
                </a:tc>
              </a:tr>
              <a:tr h="370840">
                <a:tc>
                  <a:txBody>
                    <a:bodyPr/>
                    <a:lstStyle/>
                    <a:p>
                      <a:r>
                        <a:rPr lang="en-US" dirty="0" smtClean="0"/>
                        <a:t>r2000sc</a:t>
                      </a:r>
                      <a:endParaRPr lang="en-US" dirty="0"/>
                    </a:p>
                  </a:txBody>
                  <a:tcPr/>
                </a:tc>
                <a:tc>
                  <a:txBody>
                    <a:bodyPr/>
                    <a:lstStyle/>
                    <a:p>
                      <a:pPr algn="r"/>
                      <a:r>
                        <a:rPr lang="en-US" dirty="0" smtClean="0"/>
                        <a:t>5807</a:t>
                      </a:r>
                      <a:endParaRPr lang="en-US" dirty="0"/>
                    </a:p>
                  </a:txBody>
                  <a:tcPr/>
                </a:tc>
                <a:tc>
                  <a:txBody>
                    <a:bodyPr/>
                    <a:lstStyle/>
                    <a:p>
                      <a:pPr algn="r"/>
                      <a:r>
                        <a:rPr lang="en-US" dirty="0" smtClean="0"/>
                        <a:t>294k</a:t>
                      </a:r>
                      <a:endParaRPr lang="en-US" dirty="0"/>
                    </a:p>
                  </a:txBody>
                  <a:tcPr/>
                </a:tc>
                <a:tc>
                  <a:txBody>
                    <a:bodyPr/>
                    <a:lstStyle/>
                    <a:p>
                      <a:pPr algn="r"/>
                      <a:r>
                        <a:rPr lang="en-US" dirty="0" smtClean="0"/>
                        <a:t>238k</a:t>
                      </a:r>
                      <a:endParaRPr lang="en-US" dirty="0"/>
                    </a:p>
                  </a:txBody>
                  <a:tcPr/>
                </a:tc>
                <a:tc>
                  <a:txBody>
                    <a:bodyPr/>
                    <a:lstStyle/>
                    <a:p>
                      <a:pPr algn="r"/>
                      <a:r>
                        <a:rPr lang="en-US" dirty="0" smtClean="0"/>
                        <a:t>26k</a:t>
                      </a:r>
                      <a:endParaRPr lang="en-US" dirty="0"/>
                    </a:p>
                  </a:txBody>
                  <a:tcPr/>
                </a:tc>
                <a:tc>
                  <a:txBody>
                    <a:bodyPr/>
                    <a:lstStyle/>
                    <a:p>
                      <a:pPr algn="r"/>
                      <a:r>
                        <a:rPr lang="en-US" dirty="0" smtClean="0"/>
                        <a:t>398</a:t>
                      </a:r>
                      <a:endParaRPr lang="en-US" dirty="0"/>
                    </a:p>
                  </a:txBody>
                  <a:tcPr/>
                </a:tc>
                <a:tc>
                  <a:txBody>
                    <a:bodyPr/>
                    <a:lstStyle/>
                    <a:p>
                      <a:pPr algn="r"/>
                      <a:r>
                        <a:rPr lang="en-US" dirty="0" smtClean="0"/>
                        <a:t>86k</a:t>
                      </a:r>
                      <a:endParaRPr lang="en-US" dirty="0"/>
                    </a:p>
                  </a:txBody>
                  <a:tcPr/>
                </a:tc>
              </a:tr>
              <a:tr h="370840">
                <a:tc>
                  <a:txBody>
                    <a:bodyPr/>
                    <a:lstStyle/>
                    <a:p>
                      <a:r>
                        <a:rPr lang="en-US" dirty="0" err="1" smtClean="0"/>
                        <a:t>minimips</a:t>
                      </a:r>
                      <a:endParaRPr lang="en-US" dirty="0"/>
                    </a:p>
                  </a:txBody>
                  <a:tcPr/>
                </a:tc>
                <a:tc>
                  <a:txBody>
                    <a:bodyPr/>
                    <a:lstStyle/>
                    <a:p>
                      <a:pPr algn="r"/>
                      <a:r>
                        <a:rPr lang="en-US" dirty="0" smtClean="0"/>
                        <a:t>5855</a:t>
                      </a:r>
                      <a:endParaRPr lang="en-US" dirty="0"/>
                    </a:p>
                  </a:txBody>
                  <a:tcPr/>
                </a:tc>
                <a:tc>
                  <a:txBody>
                    <a:bodyPr/>
                    <a:lstStyle/>
                    <a:p>
                      <a:pPr algn="r"/>
                      <a:r>
                        <a:rPr lang="en-US" dirty="0" smtClean="0"/>
                        <a:t>231k</a:t>
                      </a:r>
                      <a:endParaRPr lang="en-US" dirty="0"/>
                    </a:p>
                  </a:txBody>
                  <a:tcPr/>
                </a:tc>
                <a:tc>
                  <a:txBody>
                    <a:bodyPr/>
                    <a:lstStyle/>
                    <a:p>
                      <a:pPr algn="r"/>
                      <a:r>
                        <a:rPr lang="en-US" dirty="0" smtClean="0"/>
                        <a:t>252k</a:t>
                      </a:r>
                      <a:endParaRPr lang="en-US" dirty="0"/>
                    </a:p>
                  </a:txBody>
                  <a:tcPr/>
                </a:tc>
                <a:tc>
                  <a:txBody>
                    <a:bodyPr/>
                    <a:lstStyle/>
                    <a:p>
                      <a:pPr algn="r"/>
                      <a:r>
                        <a:rPr lang="en-US" dirty="0" smtClean="0"/>
                        <a:t>27k</a:t>
                      </a:r>
                      <a:endParaRPr lang="en-US" dirty="0"/>
                    </a:p>
                  </a:txBody>
                  <a:tcPr/>
                </a:tc>
                <a:tc>
                  <a:txBody>
                    <a:bodyPr/>
                    <a:lstStyle/>
                    <a:p>
                      <a:pPr algn="r"/>
                      <a:r>
                        <a:rPr lang="en-US" dirty="0" smtClean="0"/>
                        <a:t>425</a:t>
                      </a:r>
                      <a:endParaRPr lang="en-US" dirty="0"/>
                    </a:p>
                  </a:txBody>
                  <a:tcPr/>
                </a:tc>
                <a:tc>
                  <a:txBody>
                    <a:bodyPr/>
                    <a:lstStyle/>
                    <a:p>
                      <a:pPr algn="r"/>
                      <a:r>
                        <a:rPr lang="en-US" dirty="0" smtClean="0"/>
                        <a:t>91k</a:t>
                      </a:r>
                      <a:endParaRPr lang="en-US" dirty="0"/>
                    </a:p>
                  </a:txBody>
                  <a:tcPr/>
                </a:tc>
              </a:tr>
              <a:tr h="370840">
                <a:tc>
                  <a:txBody>
                    <a:bodyPr/>
                    <a:lstStyle/>
                    <a:p>
                      <a:r>
                        <a:rPr lang="en-US" dirty="0" err="1" smtClean="0"/>
                        <a:t>fpudouble</a:t>
                      </a:r>
                      <a:endParaRPr lang="en-US" dirty="0"/>
                    </a:p>
                  </a:txBody>
                  <a:tcPr/>
                </a:tc>
                <a:tc>
                  <a:txBody>
                    <a:bodyPr/>
                    <a:lstStyle/>
                    <a:p>
                      <a:pPr algn="r"/>
                      <a:r>
                        <a:rPr lang="en-US" dirty="0" smtClean="0"/>
                        <a:t>10300</a:t>
                      </a:r>
                      <a:endParaRPr lang="en-US" dirty="0"/>
                    </a:p>
                  </a:txBody>
                  <a:tcPr/>
                </a:tc>
                <a:tc>
                  <a:txBody>
                    <a:bodyPr/>
                    <a:lstStyle/>
                    <a:p>
                      <a:pPr algn="r"/>
                      <a:r>
                        <a:rPr lang="en-US" dirty="0" smtClean="0"/>
                        <a:t>327k</a:t>
                      </a:r>
                      <a:endParaRPr lang="en-US" dirty="0"/>
                    </a:p>
                  </a:txBody>
                  <a:tcPr/>
                </a:tc>
                <a:tc>
                  <a:txBody>
                    <a:bodyPr/>
                    <a:lstStyle/>
                    <a:p>
                      <a:pPr algn="r"/>
                      <a:r>
                        <a:rPr lang="en-US" dirty="0" smtClean="0"/>
                        <a:t>126k</a:t>
                      </a:r>
                      <a:endParaRPr lang="en-US" dirty="0"/>
                    </a:p>
                  </a:txBody>
                  <a:tcPr/>
                </a:tc>
                <a:tc>
                  <a:txBody>
                    <a:bodyPr/>
                    <a:lstStyle/>
                    <a:p>
                      <a:pPr algn="r"/>
                      <a:r>
                        <a:rPr lang="en-US" dirty="0" smtClean="0"/>
                        <a:t>32k</a:t>
                      </a:r>
                      <a:endParaRPr lang="en-US" dirty="0"/>
                    </a:p>
                  </a:txBody>
                  <a:tcPr/>
                </a:tc>
                <a:tc>
                  <a:txBody>
                    <a:bodyPr/>
                    <a:lstStyle/>
                    <a:p>
                      <a:pPr algn="r"/>
                      <a:r>
                        <a:rPr lang="en-US" dirty="0" smtClean="0"/>
                        <a:t>327</a:t>
                      </a:r>
                      <a:endParaRPr lang="en-US" dirty="0"/>
                    </a:p>
                  </a:txBody>
                  <a:tcPr/>
                </a:tc>
                <a:tc>
                  <a:txBody>
                    <a:bodyPr/>
                    <a:lstStyle/>
                    <a:p>
                      <a:pPr algn="r"/>
                      <a:r>
                        <a:rPr lang="en-US" dirty="0" smtClean="0"/>
                        <a:t>78k</a:t>
                      </a: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533400" y="1066800"/>
            <a:ext cx="9982200" cy="5562600"/>
            <a:chOff x="-533400" y="1066800"/>
            <a:chExt cx="9982200" cy="5562600"/>
          </a:xfrm>
        </p:grpSpPr>
        <p:sp>
          <p:nvSpPr>
            <p:cNvPr id="104" name="Rectangle 103"/>
            <p:cNvSpPr/>
            <p:nvPr/>
          </p:nvSpPr>
          <p:spPr bwMode="auto">
            <a:xfrm>
              <a:off x="4038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05" name="Rectangle 104"/>
            <p:cNvSpPr/>
            <p:nvPr/>
          </p:nvSpPr>
          <p:spPr bwMode="auto">
            <a:xfrm>
              <a:off x="4038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06" name="Rectangle 105"/>
            <p:cNvSpPr/>
            <p:nvPr/>
          </p:nvSpPr>
          <p:spPr bwMode="auto">
            <a:xfrm>
              <a:off x="4038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07" name="Rectangle 106"/>
            <p:cNvSpPr/>
            <p:nvPr/>
          </p:nvSpPr>
          <p:spPr bwMode="auto">
            <a:xfrm>
              <a:off x="4038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08" name="Rectangle 107"/>
            <p:cNvSpPr/>
            <p:nvPr/>
          </p:nvSpPr>
          <p:spPr bwMode="auto">
            <a:xfrm>
              <a:off x="4038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09" name="Rectangle 108"/>
            <p:cNvSpPr/>
            <p:nvPr/>
          </p:nvSpPr>
          <p:spPr bwMode="auto">
            <a:xfrm>
              <a:off x="5181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0" name="Rectangle 109"/>
            <p:cNvSpPr/>
            <p:nvPr/>
          </p:nvSpPr>
          <p:spPr bwMode="auto">
            <a:xfrm>
              <a:off x="5181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1" name="Rectangle 110"/>
            <p:cNvSpPr/>
            <p:nvPr/>
          </p:nvSpPr>
          <p:spPr bwMode="auto">
            <a:xfrm>
              <a:off x="5181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2" name="Rectangle 111"/>
            <p:cNvSpPr/>
            <p:nvPr/>
          </p:nvSpPr>
          <p:spPr bwMode="auto">
            <a:xfrm>
              <a:off x="5181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3" name="Rectangle 112"/>
            <p:cNvSpPr/>
            <p:nvPr/>
          </p:nvSpPr>
          <p:spPr bwMode="auto">
            <a:xfrm>
              <a:off x="5181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4" name="Rectangle 113"/>
            <p:cNvSpPr/>
            <p:nvPr/>
          </p:nvSpPr>
          <p:spPr bwMode="auto">
            <a:xfrm>
              <a:off x="6324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5" name="Rectangle 114"/>
            <p:cNvSpPr/>
            <p:nvPr/>
          </p:nvSpPr>
          <p:spPr bwMode="auto">
            <a:xfrm>
              <a:off x="6324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6" name="Rectangle 115"/>
            <p:cNvSpPr/>
            <p:nvPr/>
          </p:nvSpPr>
          <p:spPr bwMode="auto">
            <a:xfrm>
              <a:off x="6324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7" name="Rectangle 116"/>
            <p:cNvSpPr/>
            <p:nvPr/>
          </p:nvSpPr>
          <p:spPr bwMode="auto">
            <a:xfrm>
              <a:off x="6324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8" name="Rectangle 117"/>
            <p:cNvSpPr/>
            <p:nvPr/>
          </p:nvSpPr>
          <p:spPr bwMode="auto">
            <a:xfrm>
              <a:off x="6324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19" name="Rectangle 118"/>
            <p:cNvSpPr/>
            <p:nvPr/>
          </p:nvSpPr>
          <p:spPr bwMode="auto">
            <a:xfrm>
              <a:off x="7467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0" name="Rectangle 119"/>
            <p:cNvSpPr/>
            <p:nvPr/>
          </p:nvSpPr>
          <p:spPr bwMode="auto">
            <a:xfrm>
              <a:off x="7467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1" name="Rectangle 120"/>
            <p:cNvSpPr/>
            <p:nvPr/>
          </p:nvSpPr>
          <p:spPr bwMode="auto">
            <a:xfrm>
              <a:off x="7467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2" name="Rectangle 121"/>
            <p:cNvSpPr/>
            <p:nvPr/>
          </p:nvSpPr>
          <p:spPr bwMode="auto">
            <a:xfrm>
              <a:off x="7467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3" name="Rectangle 122"/>
            <p:cNvSpPr/>
            <p:nvPr/>
          </p:nvSpPr>
          <p:spPr bwMode="auto">
            <a:xfrm>
              <a:off x="7467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4" name="Rectangle 123"/>
            <p:cNvSpPr/>
            <p:nvPr/>
          </p:nvSpPr>
          <p:spPr bwMode="auto">
            <a:xfrm>
              <a:off x="8610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5" name="Rectangle 124"/>
            <p:cNvSpPr/>
            <p:nvPr/>
          </p:nvSpPr>
          <p:spPr bwMode="auto">
            <a:xfrm>
              <a:off x="8610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6" name="Rectangle 125"/>
            <p:cNvSpPr/>
            <p:nvPr/>
          </p:nvSpPr>
          <p:spPr bwMode="auto">
            <a:xfrm>
              <a:off x="8610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7" name="Rectangle 126"/>
            <p:cNvSpPr/>
            <p:nvPr/>
          </p:nvSpPr>
          <p:spPr bwMode="auto">
            <a:xfrm>
              <a:off x="8610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8" name="Rectangle 127"/>
            <p:cNvSpPr/>
            <p:nvPr/>
          </p:nvSpPr>
          <p:spPr bwMode="auto">
            <a:xfrm>
              <a:off x="8610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29" name="Rectangle 128"/>
            <p:cNvSpPr/>
            <p:nvPr/>
          </p:nvSpPr>
          <p:spPr bwMode="auto">
            <a:xfrm>
              <a:off x="2895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0" name="Rectangle 129"/>
            <p:cNvSpPr/>
            <p:nvPr/>
          </p:nvSpPr>
          <p:spPr bwMode="auto">
            <a:xfrm>
              <a:off x="2895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1" name="Rectangle 130"/>
            <p:cNvSpPr/>
            <p:nvPr/>
          </p:nvSpPr>
          <p:spPr bwMode="auto">
            <a:xfrm>
              <a:off x="2895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2" name="Rectangle 131"/>
            <p:cNvSpPr/>
            <p:nvPr/>
          </p:nvSpPr>
          <p:spPr bwMode="auto">
            <a:xfrm>
              <a:off x="2895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3" name="Rectangle 132"/>
            <p:cNvSpPr/>
            <p:nvPr/>
          </p:nvSpPr>
          <p:spPr bwMode="auto">
            <a:xfrm>
              <a:off x="2895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4" name="Rectangle 133"/>
            <p:cNvSpPr/>
            <p:nvPr/>
          </p:nvSpPr>
          <p:spPr bwMode="auto">
            <a:xfrm>
              <a:off x="1752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5" name="Rectangle 134"/>
            <p:cNvSpPr/>
            <p:nvPr/>
          </p:nvSpPr>
          <p:spPr bwMode="auto">
            <a:xfrm>
              <a:off x="1752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6" name="Rectangle 135"/>
            <p:cNvSpPr/>
            <p:nvPr/>
          </p:nvSpPr>
          <p:spPr bwMode="auto">
            <a:xfrm>
              <a:off x="1752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7" name="Rectangle 136"/>
            <p:cNvSpPr/>
            <p:nvPr/>
          </p:nvSpPr>
          <p:spPr bwMode="auto">
            <a:xfrm>
              <a:off x="1752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8" name="Rectangle 137"/>
            <p:cNvSpPr/>
            <p:nvPr/>
          </p:nvSpPr>
          <p:spPr bwMode="auto">
            <a:xfrm>
              <a:off x="1752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39" name="Rectangle 138"/>
            <p:cNvSpPr/>
            <p:nvPr/>
          </p:nvSpPr>
          <p:spPr bwMode="auto">
            <a:xfrm>
              <a:off x="6096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0" name="Rectangle 139"/>
            <p:cNvSpPr/>
            <p:nvPr/>
          </p:nvSpPr>
          <p:spPr bwMode="auto">
            <a:xfrm>
              <a:off x="6096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1" name="Rectangle 140"/>
            <p:cNvSpPr/>
            <p:nvPr/>
          </p:nvSpPr>
          <p:spPr bwMode="auto">
            <a:xfrm>
              <a:off x="6096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2" name="Rectangle 141"/>
            <p:cNvSpPr/>
            <p:nvPr/>
          </p:nvSpPr>
          <p:spPr bwMode="auto">
            <a:xfrm>
              <a:off x="6096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3" name="Rectangle 142"/>
            <p:cNvSpPr/>
            <p:nvPr/>
          </p:nvSpPr>
          <p:spPr bwMode="auto">
            <a:xfrm>
              <a:off x="6096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4" name="Rectangle 143"/>
            <p:cNvSpPr/>
            <p:nvPr/>
          </p:nvSpPr>
          <p:spPr bwMode="auto">
            <a:xfrm>
              <a:off x="-533400" y="35814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5" name="Rectangle 144"/>
            <p:cNvSpPr/>
            <p:nvPr/>
          </p:nvSpPr>
          <p:spPr bwMode="auto">
            <a:xfrm>
              <a:off x="-533400" y="25908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6" name="Rectangle 145"/>
            <p:cNvSpPr/>
            <p:nvPr/>
          </p:nvSpPr>
          <p:spPr bwMode="auto">
            <a:xfrm>
              <a:off x="-533400" y="16002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7" name="Rectangle 146"/>
            <p:cNvSpPr/>
            <p:nvPr/>
          </p:nvSpPr>
          <p:spPr bwMode="auto">
            <a:xfrm>
              <a:off x="-533400" y="45720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8" name="Rectangle 147"/>
            <p:cNvSpPr/>
            <p:nvPr/>
          </p:nvSpPr>
          <p:spPr bwMode="auto">
            <a:xfrm>
              <a:off x="-533400" y="5562600"/>
              <a:ext cx="838200" cy="685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149" name="Rectangle 148"/>
            <p:cNvSpPr/>
            <p:nvPr/>
          </p:nvSpPr>
          <p:spPr bwMode="auto">
            <a:xfrm>
              <a:off x="4038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0" name="Rectangle 149"/>
            <p:cNvSpPr/>
            <p:nvPr/>
          </p:nvSpPr>
          <p:spPr bwMode="auto">
            <a:xfrm>
              <a:off x="5181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1" name="Rectangle 150"/>
            <p:cNvSpPr/>
            <p:nvPr/>
          </p:nvSpPr>
          <p:spPr bwMode="auto">
            <a:xfrm>
              <a:off x="6324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2" name="Rectangle 151"/>
            <p:cNvSpPr/>
            <p:nvPr/>
          </p:nvSpPr>
          <p:spPr bwMode="auto">
            <a:xfrm>
              <a:off x="7467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3" name="Rectangle 152"/>
            <p:cNvSpPr/>
            <p:nvPr/>
          </p:nvSpPr>
          <p:spPr bwMode="auto">
            <a:xfrm>
              <a:off x="8610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4" name="Rectangle 153"/>
            <p:cNvSpPr/>
            <p:nvPr/>
          </p:nvSpPr>
          <p:spPr bwMode="auto">
            <a:xfrm>
              <a:off x="2895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5" name="Rectangle 154"/>
            <p:cNvSpPr/>
            <p:nvPr/>
          </p:nvSpPr>
          <p:spPr bwMode="auto">
            <a:xfrm>
              <a:off x="1752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6" name="Rectangle 155"/>
            <p:cNvSpPr/>
            <p:nvPr/>
          </p:nvSpPr>
          <p:spPr bwMode="auto">
            <a:xfrm>
              <a:off x="6096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7" name="Rectangle 156"/>
            <p:cNvSpPr/>
            <p:nvPr/>
          </p:nvSpPr>
          <p:spPr bwMode="auto">
            <a:xfrm>
              <a:off x="-533400" y="1143000"/>
              <a:ext cx="838200" cy="152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8" name="Rectangle 157"/>
            <p:cNvSpPr/>
            <p:nvPr/>
          </p:nvSpPr>
          <p:spPr bwMode="auto">
            <a:xfrm>
              <a:off x="-533400" y="1066800"/>
              <a:ext cx="9982200" cy="990600"/>
            </a:xfrm>
            <a:prstGeom prst="rect">
              <a:avLst/>
            </a:prstGeom>
            <a:gradFill flip="none" rotWithShape="1">
              <a:gsLst>
                <a:gs pos="100000">
                  <a:schemeClr val="bg1">
                    <a:alpha val="0"/>
                  </a:schemeClr>
                </a:gs>
                <a:gs pos="57000">
                  <a:schemeClr val="bg1">
                    <a:alpha val="8700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59" name="Rectangle 158"/>
            <p:cNvSpPr/>
            <p:nvPr/>
          </p:nvSpPr>
          <p:spPr bwMode="auto">
            <a:xfrm flipV="1">
              <a:off x="-533400" y="5638800"/>
              <a:ext cx="9982200" cy="990600"/>
            </a:xfrm>
            <a:prstGeom prst="rect">
              <a:avLst/>
            </a:prstGeom>
            <a:gradFill flip="none" rotWithShape="1">
              <a:gsLst>
                <a:gs pos="100000">
                  <a:schemeClr val="bg1">
                    <a:alpha val="0"/>
                  </a:schemeClr>
                </a:gs>
                <a:gs pos="57000">
                  <a:schemeClr val="bg1">
                    <a:alpha val="8700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60" name="Rectangle 159"/>
            <p:cNvSpPr/>
            <p:nvPr/>
          </p:nvSpPr>
          <p:spPr bwMode="auto">
            <a:xfrm rot="16200000" flipV="1">
              <a:off x="6172200" y="3352801"/>
              <a:ext cx="5562599" cy="990600"/>
            </a:xfrm>
            <a:prstGeom prst="rect">
              <a:avLst/>
            </a:prstGeom>
            <a:gradFill flip="none" rotWithShape="1">
              <a:gsLst>
                <a:gs pos="100000">
                  <a:schemeClr val="bg1">
                    <a:alpha val="0"/>
                  </a:schemeClr>
                </a:gs>
                <a:gs pos="57000">
                  <a:schemeClr val="bg1">
                    <a:alpha val="8700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61" name="Rectangle 160"/>
            <p:cNvSpPr/>
            <p:nvPr/>
          </p:nvSpPr>
          <p:spPr bwMode="auto">
            <a:xfrm rot="5400000" flipH="1" flipV="1">
              <a:off x="-2819399" y="3352800"/>
              <a:ext cx="5562599" cy="990600"/>
            </a:xfrm>
            <a:prstGeom prst="rect">
              <a:avLst/>
            </a:prstGeom>
            <a:gradFill flip="none" rotWithShape="1">
              <a:gsLst>
                <a:gs pos="100000">
                  <a:schemeClr val="bg1">
                    <a:alpha val="0"/>
                  </a:schemeClr>
                </a:gs>
                <a:gs pos="57000">
                  <a:schemeClr val="bg1">
                    <a:alpha val="8700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102" name="Group 101"/>
          <p:cNvGrpSpPr/>
          <p:nvPr/>
        </p:nvGrpSpPr>
        <p:grpSpPr>
          <a:xfrm>
            <a:off x="1524000" y="1295400"/>
            <a:ext cx="6934200" cy="5105400"/>
            <a:chOff x="1524000" y="1295400"/>
            <a:chExt cx="6934200" cy="5105400"/>
          </a:xfrm>
        </p:grpSpPr>
        <p:cxnSp>
          <p:nvCxnSpPr>
            <p:cNvPr id="66" name="Straight Connector 65"/>
            <p:cNvCxnSpPr>
              <a:stCxn id="63" idx="0"/>
            </p:cNvCxnSpPr>
            <p:nvPr/>
          </p:nvCxnSpPr>
          <p:spPr>
            <a:xfrm flipV="1">
              <a:off x="2171700" y="1371600"/>
              <a:ext cx="1790700" cy="2133600"/>
            </a:xfrm>
            <a:prstGeom prst="line">
              <a:avLst/>
            </a:prstGeom>
            <a:ln w="76200">
              <a:solidFill>
                <a:schemeClr val="tx2"/>
              </a:solidFill>
            </a:ln>
          </p:spPr>
          <p:style>
            <a:lnRef idx="2">
              <a:schemeClr val="dk1"/>
            </a:lnRef>
            <a:fillRef idx="0">
              <a:schemeClr val="dk1"/>
            </a:fillRef>
            <a:effectRef idx="1">
              <a:schemeClr val="dk1"/>
            </a:effectRef>
            <a:fontRef idx="minor">
              <a:schemeClr val="tx1"/>
            </a:fontRef>
          </p:style>
        </p:cxnSp>
        <p:cxnSp>
          <p:nvCxnSpPr>
            <p:cNvPr id="68" name="Straight Connector 67"/>
            <p:cNvCxnSpPr>
              <a:stCxn id="63" idx="4"/>
            </p:cNvCxnSpPr>
            <p:nvPr/>
          </p:nvCxnSpPr>
          <p:spPr>
            <a:xfrm>
              <a:off x="2171700" y="4419600"/>
              <a:ext cx="1790700" cy="1905000"/>
            </a:xfrm>
            <a:prstGeom prst="line">
              <a:avLst/>
            </a:prstGeom>
            <a:ln w="76200">
              <a:solidFill>
                <a:schemeClr val="tx2"/>
              </a:solidFill>
            </a:ln>
          </p:spPr>
          <p:style>
            <a:lnRef idx="2">
              <a:schemeClr val="dk1"/>
            </a:lnRef>
            <a:fillRef idx="0">
              <a:schemeClr val="dk1"/>
            </a:fillRef>
            <a:effectRef idx="1">
              <a:schemeClr val="dk1"/>
            </a:effectRef>
            <a:fontRef idx="minor">
              <a:schemeClr val="tx1"/>
            </a:fontRef>
          </p:style>
        </p:cxnSp>
        <p:sp>
          <p:nvSpPr>
            <p:cNvPr id="64" name="Rectangle 63"/>
            <p:cNvSpPr/>
            <p:nvPr/>
          </p:nvSpPr>
          <p:spPr bwMode="auto">
            <a:xfrm>
              <a:off x="3886200" y="1295400"/>
              <a:ext cx="4572000" cy="5105400"/>
            </a:xfrm>
            <a:prstGeom prst="rect">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79" name="Rectangle 78"/>
            <p:cNvSpPr/>
            <p:nvPr/>
          </p:nvSpPr>
          <p:spPr bwMode="auto">
            <a:xfrm>
              <a:off x="4572000" y="2133600"/>
              <a:ext cx="3352800" cy="40386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LUT</a:t>
              </a:r>
            </a:p>
          </p:txBody>
        </p:sp>
        <p:sp>
          <p:nvSpPr>
            <p:cNvPr id="89" name="Isosceles Triangle 88"/>
            <p:cNvSpPr/>
            <p:nvPr/>
          </p:nvSpPr>
          <p:spPr bwMode="auto">
            <a:xfrm rot="5400000">
              <a:off x="4343400" y="2819400"/>
              <a:ext cx="381000" cy="228600"/>
            </a:xfrm>
            <a:prstGeom prst="triangle">
              <a:avLst/>
            </a:prstGeom>
            <a:solidFill>
              <a:schemeClr val="accent5">
                <a:lumMod val="40000"/>
                <a:lumOff val="60000"/>
              </a:schemeClr>
            </a:solidFill>
            <a:ln>
              <a:solidFill>
                <a:schemeClr val="bg1">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90" name="Isosceles Triangle 89"/>
            <p:cNvSpPr/>
            <p:nvPr/>
          </p:nvSpPr>
          <p:spPr bwMode="auto">
            <a:xfrm rot="5400000">
              <a:off x="4343400" y="5257800"/>
              <a:ext cx="381000" cy="228600"/>
            </a:xfrm>
            <a:prstGeom prst="triangle">
              <a:avLst/>
            </a:prstGeom>
            <a:solidFill>
              <a:schemeClr val="accent5">
                <a:lumMod val="40000"/>
                <a:lumOff val="60000"/>
              </a:schemeClr>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91" name="Isosceles Triangle 90"/>
            <p:cNvSpPr/>
            <p:nvPr/>
          </p:nvSpPr>
          <p:spPr bwMode="auto">
            <a:xfrm rot="5400000">
              <a:off x="4343400" y="4038600"/>
              <a:ext cx="381000" cy="228600"/>
            </a:xfrm>
            <a:prstGeom prst="triangle">
              <a:avLst/>
            </a:prstGeom>
            <a:solidFill>
              <a:schemeClr val="accent5">
                <a:lumMod val="40000"/>
                <a:lumOff val="60000"/>
              </a:schemeClr>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92" name="Isosceles Triangle 91"/>
            <p:cNvSpPr/>
            <p:nvPr/>
          </p:nvSpPr>
          <p:spPr bwMode="auto">
            <a:xfrm rot="5400000">
              <a:off x="7772400" y="4038600"/>
              <a:ext cx="381000" cy="228600"/>
            </a:xfrm>
            <a:prstGeom prst="triangle">
              <a:avLst/>
            </a:prstGeom>
            <a:solidFill>
              <a:schemeClr val="accent5">
                <a:lumMod val="40000"/>
                <a:lumOff val="60000"/>
              </a:schemeClr>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97" name="Rectangle 96"/>
            <p:cNvSpPr/>
            <p:nvPr/>
          </p:nvSpPr>
          <p:spPr bwMode="auto">
            <a:xfrm>
              <a:off x="4110191" y="1559867"/>
              <a:ext cx="381000"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98" name="TextBox 97"/>
            <p:cNvSpPr txBox="1"/>
            <p:nvPr/>
          </p:nvSpPr>
          <p:spPr>
            <a:xfrm>
              <a:off x="4491191" y="1519535"/>
              <a:ext cx="3890809" cy="461665"/>
            </a:xfrm>
            <a:prstGeom prst="rect">
              <a:avLst/>
            </a:prstGeom>
            <a:noFill/>
          </p:spPr>
          <p:txBody>
            <a:bodyPr wrap="none" rtlCol="0">
              <a:spAutoFit/>
            </a:bodyPr>
            <a:lstStyle/>
            <a:p>
              <a:r>
                <a:rPr lang="en-US" sz="2400" dirty="0" smtClean="0"/>
                <a:t>= firmware configuration bit</a:t>
              </a:r>
              <a:endParaRPr lang="en-US" sz="2400" dirty="0"/>
            </a:p>
          </p:txBody>
        </p:sp>
        <p:sp>
          <p:nvSpPr>
            <p:cNvPr id="63" name="Oval 62"/>
            <p:cNvSpPr/>
            <p:nvPr/>
          </p:nvSpPr>
          <p:spPr bwMode="auto">
            <a:xfrm>
              <a:off x="1524000" y="3505200"/>
              <a:ext cx="1295400" cy="914400"/>
            </a:xfrm>
            <a:prstGeom prst="ellipse">
              <a:avLst/>
            </a:prstGeom>
            <a:noFill/>
            <a:ln w="762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aphicFrame>
        <p:nvGraphicFramePr>
          <p:cNvPr id="80" name="Table 79"/>
          <p:cNvGraphicFramePr>
            <a:graphicFrameLocks noGrp="1"/>
          </p:cNvGraphicFramePr>
          <p:nvPr/>
        </p:nvGraphicFramePr>
        <p:xfrm>
          <a:off x="5105400" y="2727960"/>
          <a:ext cx="2286000" cy="3291840"/>
        </p:xfrm>
        <a:graphic>
          <a:graphicData uri="http://schemas.openxmlformats.org/drawingml/2006/table">
            <a:tbl>
              <a:tblPr firstRow="1" bandRow="1">
                <a:tableStyleId>{69CF1AB2-1976-4502-BF36-3FF5EA218861}</a:tableStyleId>
              </a:tblPr>
              <a:tblGrid>
                <a:gridCol w="571500"/>
                <a:gridCol w="571500"/>
                <a:gridCol w="571500"/>
                <a:gridCol w="571500"/>
              </a:tblGrid>
              <a:tr h="335844">
                <a:tc>
                  <a:txBody>
                    <a:bodyPr/>
                    <a:lstStyle/>
                    <a:p>
                      <a:pPr algn="ctr"/>
                      <a:r>
                        <a:rPr lang="en-US" dirty="0" smtClean="0"/>
                        <a:t>a</a:t>
                      </a:r>
                      <a:endParaRPr lang="en-US" dirty="0"/>
                    </a:p>
                  </a:txBody>
                  <a:tcP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r>
                        <a:rPr lang="en-US" dirty="0" smtClean="0"/>
                        <a:t>b</a:t>
                      </a:r>
                      <a:endParaRPr lang="en-US" dirty="0"/>
                    </a:p>
                  </a:txBody>
                  <a:tcP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r>
                        <a:rPr lang="en-US" dirty="0" smtClean="0"/>
                        <a:t>c</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r>
                        <a:rPr lang="en-US" dirty="0" smtClean="0"/>
                        <a:t>out</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40000"/>
                        <a:lumOff val="60000"/>
                      </a:schemeClr>
                    </a:solidFill>
                  </a:tcPr>
                </a:tc>
              </a:tr>
              <a:tr h="335844">
                <a:tc>
                  <a:txBody>
                    <a:bodyPr/>
                    <a:lstStyle/>
                    <a:p>
                      <a:pPr algn="ctr"/>
                      <a:r>
                        <a:rPr lang="en-US" dirty="0" smtClean="0"/>
                        <a:t>0</a:t>
                      </a:r>
                      <a:endParaRPr lang="en-US" dirty="0"/>
                    </a:p>
                  </a:txBody>
                  <a:tcPr>
                    <a:lnT w="38100" cap="flat" cmpd="sng" algn="ctr">
                      <a:solidFill>
                        <a:schemeClr val="bg1"/>
                      </a:solidFill>
                      <a:prstDash val="solid"/>
                      <a:round/>
                      <a:headEnd type="none" w="med" len="med"/>
                      <a:tailEnd type="none" w="med" len="med"/>
                    </a:lnT>
                  </a:tcPr>
                </a:tc>
                <a:tc>
                  <a:txBody>
                    <a:bodyPr/>
                    <a:lstStyle/>
                    <a:p>
                      <a:pPr algn="ctr"/>
                      <a:r>
                        <a:rPr lang="en-US" dirty="0" smtClean="0"/>
                        <a:t>0</a:t>
                      </a:r>
                      <a:endParaRPr lang="en-US" dirty="0"/>
                    </a:p>
                  </a:txBody>
                  <a:tcPr>
                    <a:lnT w="38100" cap="flat" cmpd="sng" algn="ctr">
                      <a:solidFill>
                        <a:schemeClr val="bg1"/>
                      </a:solidFill>
                      <a:prstDash val="solid"/>
                      <a:round/>
                      <a:headEnd type="none" w="med" len="med"/>
                      <a:tailEnd type="none" w="med" len="med"/>
                    </a:lnT>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r h="335844">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35844">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35844">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35844">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35844">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endParaRPr lang="en-US" dirty="0"/>
                    </a:p>
                  </a:txBody>
                  <a:tcPr marL="0" marR="0" marT="0" marB="0">
                    <a:lnL w="38100" cap="flat" cmpd="sng" algn="ctr">
                      <a:solidFill>
                        <a:schemeClr val="bg1"/>
                      </a:solidFill>
                      <a:prstDash val="solid"/>
                      <a:round/>
                      <a:headEnd type="none" w="med" len="med"/>
                      <a:tailEnd type="none" w="med" len="med"/>
                    </a:lnL>
                  </a:tcPr>
                </a:tc>
              </a:tr>
              <a:tr h="335844">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35844">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bl>
          </a:graphicData>
        </a:graphic>
      </p:graphicFrame>
      <p:grpSp>
        <p:nvGrpSpPr>
          <p:cNvPr id="101" name="Group 100"/>
          <p:cNvGrpSpPr/>
          <p:nvPr/>
        </p:nvGrpSpPr>
        <p:grpSpPr>
          <a:xfrm>
            <a:off x="7010400" y="3124200"/>
            <a:ext cx="304800" cy="2871536"/>
            <a:chOff x="7010400" y="3124200"/>
            <a:chExt cx="304800" cy="2871536"/>
          </a:xfrm>
        </p:grpSpPr>
        <p:sp>
          <p:nvSpPr>
            <p:cNvPr id="81" name="Rectangle 80"/>
            <p:cNvSpPr/>
            <p:nvPr/>
          </p:nvSpPr>
          <p:spPr bwMode="auto">
            <a:xfrm>
              <a:off x="7010400" y="3124200"/>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82" name="Rectangle 81"/>
            <p:cNvSpPr/>
            <p:nvPr/>
          </p:nvSpPr>
          <p:spPr bwMode="auto">
            <a:xfrm>
              <a:off x="7010400" y="3490877"/>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83" name="Rectangle 82"/>
            <p:cNvSpPr/>
            <p:nvPr/>
          </p:nvSpPr>
          <p:spPr bwMode="auto">
            <a:xfrm>
              <a:off x="7010400" y="3857554"/>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84" name="Rectangle 83"/>
            <p:cNvSpPr/>
            <p:nvPr/>
          </p:nvSpPr>
          <p:spPr bwMode="auto">
            <a:xfrm>
              <a:off x="7010400" y="4224231"/>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85" name="Rectangle 84"/>
            <p:cNvSpPr/>
            <p:nvPr/>
          </p:nvSpPr>
          <p:spPr bwMode="auto">
            <a:xfrm>
              <a:off x="7010400" y="4590908"/>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86" name="Rectangle 85"/>
            <p:cNvSpPr/>
            <p:nvPr/>
          </p:nvSpPr>
          <p:spPr bwMode="auto">
            <a:xfrm>
              <a:off x="7010400" y="4957585"/>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87" name="Rectangle 86"/>
            <p:cNvSpPr/>
            <p:nvPr/>
          </p:nvSpPr>
          <p:spPr bwMode="auto">
            <a:xfrm>
              <a:off x="7010400" y="5324262"/>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sp>
          <p:nvSpPr>
            <p:cNvPr id="88" name="Rectangle 87"/>
            <p:cNvSpPr/>
            <p:nvPr/>
          </p:nvSpPr>
          <p:spPr bwMode="auto">
            <a:xfrm>
              <a:off x="7010400" y="5690936"/>
              <a:ext cx="304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C</a:t>
              </a:r>
            </a:p>
          </p:txBody>
        </p:sp>
      </p:grpSp>
      <p:sp>
        <p:nvSpPr>
          <p:cNvPr id="2" name="Title 1"/>
          <p:cNvSpPr>
            <a:spLocks noGrp="1"/>
          </p:cNvSpPr>
          <p:nvPr>
            <p:ph type="title"/>
          </p:nvPr>
        </p:nvSpPr>
        <p:spPr/>
        <p:txBody>
          <a:bodyPr/>
          <a:lstStyle/>
          <a:p>
            <a:r>
              <a:rPr lang="en-US" dirty="0" smtClean="0"/>
              <a:t>Lookup Table Fabric</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Dynamic Clauses</a:t>
            </a:r>
            <a:endParaRPr lang="en-US" dirty="0"/>
          </a:p>
        </p:txBody>
      </p:sp>
      <p:sp>
        <p:nvSpPr>
          <p:cNvPr id="3" name="Slide Number Placeholder 2"/>
          <p:cNvSpPr>
            <a:spLocks noGrp="1"/>
          </p:cNvSpPr>
          <p:nvPr>
            <p:ph type="sldNum" sz="quarter" idx="10"/>
          </p:nvPr>
        </p:nvSpPr>
        <p:spPr/>
        <p:txBody>
          <a:bodyPr/>
          <a:lstStyle/>
          <a:p>
            <a:pPr>
              <a:defRPr/>
            </a:pPr>
            <a:fld id="{C87553C1-217A-4344-A1FF-6F8A767C900B}" type="slidenum">
              <a:rPr lang="en-US" smtClean="0"/>
              <a:pPr>
                <a:defRPr/>
              </a:pPr>
              <a:t>30</a:t>
            </a:fld>
            <a:endParaRPr lang="en-US" dirty="0"/>
          </a:p>
        </p:txBody>
      </p:sp>
      <p:graphicFrame>
        <p:nvGraphicFramePr>
          <p:cNvPr id="5" name="Table 4"/>
          <p:cNvGraphicFramePr>
            <a:graphicFrameLocks noGrp="1"/>
          </p:cNvGraphicFramePr>
          <p:nvPr/>
        </p:nvGraphicFramePr>
        <p:xfrm>
          <a:off x="805548" y="1386840"/>
          <a:ext cx="7576452" cy="2225040"/>
        </p:xfrm>
        <a:graphic>
          <a:graphicData uri="http://schemas.openxmlformats.org/drawingml/2006/table">
            <a:tbl>
              <a:tblPr firstRow="1" bandRow="1">
                <a:tableStyleId>{5C22544A-7EE6-4342-B048-85BDC9FD1C3A}</a:tableStyleId>
              </a:tblPr>
              <a:tblGrid>
                <a:gridCol w="1447797"/>
                <a:gridCol w="1077687"/>
                <a:gridCol w="1262742"/>
                <a:gridCol w="1262742"/>
                <a:gridCol w="1262742"/>
                <a:gridCol w="1262742"/>
              </a:tblGrid>
              <a:tr h="370840">
                <a:tc rowSpan="2" gridSpan="2">
                  <a:txBody>
                    <a:bodyPr/>
                    <a:lstStyle/>
                    <a:p>
                      <a:endParaRPr lang="en-US" dirty="0"/>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endParaRPr lang="en-US" dirty="0"/>
                    </a:p>
                  </a:txBody>
                  <a:tcPr>
                    <a:lnB w="12700" cap="flat" cmpd="sng" algn="ctr">
                      <a:solidFill>
                        <a:schemeClr val="bg1"/>
                      </a:solidFill>
                      <a:prstDash val="solid"/>
                      <a:round/>
                      <a:headEnd type="none" w="med" len="med"/>
                      <a:tailEnd type="none" w="med" len="med"/>
                    </a:lnB>
                  </a:tcPr>
                </a:tc>
                <a:tc gridSpan="4">
                  <a:txBody>
                    <a:bodyPr/>
                    <a:lstStyle/>
                    <a:p>
                      <a:pPr algn="ctr"/>
                      <a:r>
                        <a:rPr lang="en-US" dirty="0" smtClean="0"/>
                        <a:t>Boolean Formulation</a:t>
                      </a:r>
                      <a:endParaRPr 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dirty="0"/>
                    </a:p>
                  </a:txBody>
                  <a:tcPr>
                    <a:lnB w="12700" cap="flat" cmpd="sng" algn="ctr">
                      <a:solidFill>
                        <a:schemeClr val="bg1"/>
                      </a:solidFill>
                      <a:prstDash val="solid"/>
                      <a:round/>
                      <a:headEnd type="none" w="med" len="med"/>
                      <a:tailEnd type="none" w="med" len="med"/>
                    </a:lnB>
                  </a:tcPr>
                </a:tc>
                <a:tc hMerge="1">
                  <a:txBody>
                    <a:bodyPr/>
                    <a:lstStyle/>
                    <a:p>
                      <a:endParaRPr lang="en-US"/>
                    </a:p>
                  </a:txBody>
                  <a:tcPr/>
                </a:tc>
              </a:tr>
              <a:tr h="370840">
                <a:tc gridSpan="2" vMerge="1">
                  <a:txBody>
                    <a:bodyPr/>
                    <a:lstStyle/>
                    <a:p>
                      <a:endParaRPr lang="en-US" dirty="0"/>
                    </a:p>
                  </a:txBody>
                  <a:tcPr>
                    <a:lnT w="12700" cap="flat" cmpd="sng" algn="ctr">
                      <a:solidFill>
                        <a:schemeClr val="bg1"/>
                      </a:solidFill>
                      <a:prstDash val="solid"/>
                      <a:round/>
                      <a:headEnd type="none" w="med" len="med"/>
                      <a:tailEnd type="none" w="med" len="med"/>
                    </a:lnT>
                    <a:solidFill>
                      <a:schemeClr val="accent1"/>
                    </a:solidFill>
                  </a:tcPr>
                </a:tc>
                <a:tc hMerge="1" vMerge="1">
                  <a:txBody>
                    <a:bodyPr/>
                    <a:lstStyle/>
                    <a:p>
                      <a:endParaRPr lang="en-US" dirty="0"/>
                    </a:p>
                  </a:txBody>
                  <a:tcPr>
                    <a:lnT w="12700" cap="flat" cmpd="sng" algn="ctr">
                      <a:solidFill>
                        <a:schemeClr val="bg1"/>
                      </a:solidFill>
                      <a:prstDash val="solid"/>
                      <a:round/>
                      <a:headEnd type="none" w="med" len="med"/>
                      <a:tailEnd type="none" w="med" len="med"/>
                    </a:lnT>
                    <a:solidFill>
                      <a:schemeClr val="accent1"/>
                    </a:solidFill>
                  </a:tcPr>
                </a:tc>
                <a:tc gridSpan="2">
                  <a:txBody>
                    <a:bodyPr/>
                    <a:lstStyle/>
                    <a:p>
                      <a:pPr algn="ctr"/>
                      <a:r>
                        <a:rPr lang="en-US" b="1" dirty="0" smtClean="0">
                          <a:solidFill>
                            <a:schemeClr val="bg1"/>
                          </a:solidFill>
                        </a:rPr>
                        <a:t>Dynamic</a:t>
                      </a:r>
                      <a:endParaRPr lang="en-US"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p>
                  </a:txBody>
                  <a:tcPr/>
                </a:tc>
                <a:tc gridSpan="2">
                  <a:txBody>
                    <a:bodyPr/>
                    <a:lstStyle/>
                    <a:p>
                      <a:pPr algn="ctr"/>
                      <a:r>
                        <a:rPr lang="en-US" b="1" dirty="0" smtClean="0">
                          <a:solidFill>
                            <a:schemeClr val="bg1"/>
                          </a:solidFill>
                        </a:rPr>
                        <a:t>No Dynamic</a:t>
                      </a:r>
                      <a:endParaRPr lang="en-US" b="1" dirty="0">
                        <a:solidFill>
                          <a:schemeClr val="bg1"/>
                        </a:solidFill>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p>
                  </a:txBody>
                  <a:tcPr/>
                </a:tc>
              </a:tr>
              <a:tr h="370840">
                <a:tc>
                  <a:txBody>
                    <a:bodyPr/>
                    <a:lstStyle/>
                    <a:p>
                      <a:r>
                        <a:rPr lang="en-US" b="1" dirty="0" smtClean="0">
                          <a:solidFill>
                            <a:schemeClr val="bg1"/>
                          </a:solidFill>
                        </a:rPr>
                        <a:t>Design</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LUTs</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Runtime</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Clauses</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Runtime</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Clauses</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en-US" dirty="0" err="1" smtClean="0"/>
                        <a:t>mancala</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287</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1.0</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393k</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13.8</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76590k</a:t>
                      </a:r>
                      <a:endParaRPr lang="en-US" dirty="0"/>
                    </a:p>
                  </a:txBody>
                  <a:tcPr>
                    <a:lnT w="38100" cap="flat" cmpd="sng" algn="ctr">
                      <a:solidFill>
                        <a:schemeClr val="bg1"/>
                      </a:solidFill>
                      <a:prstDash val="solid"/>
                      <a:round/>
                      <a:headEnd type="none" w="med" len="med"/>
                      <a:tailEnd type="none" w="med" len="med"/>
                    </a:lnT>
                  </a:tcPr>
                </a:tc>
              </a:tr>
              <a:tr h="370840">
                <a:tc>
                  <a:txBody>
                    <a:bodyPr/>
                    <a:lstStyle/>
                    <a:p>
                      <a:r>
                        <a:rPr lang="en-US" dirty="0" err="1" smtClean="0"/>
                        <a:t>rs_enc</a:t>
                      </a:r>
                      <a:endParaRPr lang="en-US" dirty="0"/>
                    </a:p>
                  </a:txBody>
                  <a:tcPr/>
                </a:tc>
                <a:tc>
                  <a:txBody>
                    <a:bodyPr/>
                    <a:lstStyle/>
                    <a:p>
                      <a:pPr algn="r"/>
                      <a:r>
                        <a:rPr lang="en-US" dirty="0" smtClean="0"/>
                        <a:t>1352</a:t>
                      </a:r>
                      <a:endParaRPr lang="en-US" dirty="0"/>
                    </a:p>
                  </a:txBody>
                  <a:tcPr/>
                </a:tc>
                <a:tc>
                  <a:txBody>
                    <a:bodyPr/>
                    <a:lstStyle/>
                    <a:p>
                      <a:pPr algn="r"/>
                      <a:r>
                        <a:rPr lang="en-US" dirty="0" smtClean="0"/>
                        <a:t>1.0</a:t>
                      </a:r>
                      <a:endParaRPr lang="en-US" dirty="0"/>
                    </a:p>
                  </a:txBody>
                  <a:tcPr/>
                </a:tc>
                <a:tc>
                  <a:txBody>
                    <a:bodyPr/>
                    <a:lstStyle/>
                    <a:p>
                      <a:pPr algn="r"/>
                      <a:r>
                        <a:rPr lang="en-US" dirty="0" smtClean="0"/>
                        <a:t>59k</a:t>
                      </a:r>
                      <a:endParaRPr lang="en-US" dirty="0"/>
                    </a:p>
                  </a:txBody>
                  <a:tcPr/>
                </a:tc>
                <a:tc>
                  <a:txBody>
                    <a:bodyPr/>
                    <a:lstStyle/>
                    <a:p>
                      <a:pPr algn="r"/>
                      <a:r>
                        <a:rPr lang="en-US" dirty="0" smtClean="0"/>
                        <a:t>12.7</a:t>
                      </a:r>
                      <a:endParaRPr lang="en-US" dirty="0"/>
                    </a:p>
                  </a:txBody>
                  <a:tcPr/>
                </a:tc>
                <a:tc>
                  <a:txBody>
                    <a:bodyPr/>
                    <a:lstStyle/>
                    <a:p>
                      <a:pPr algn="r"/>
                      <a:r>
                        <a:rPr lang="en-US" dirty="0" smtClean="0"/>
                        <a:t>1029k</a:t>
                      </a:r>
                      <a:endParaRPr lang="en-US" dirty="0"/>
                    </a:p>
                  </a:txBody>
                  <a:tcPr/>
                </a:tc>
              </a:tr>
              <a:tr h="370840">
                <a:tc>
                  <a:txBody>
                    <a:bodyPr/>
                    <a:lstStyle/>
                    <a:p>
                      <a:r>
                        <a:rPr lang="en-US" dirty="0" err="1" smtClean="0"/>
                        <a:t>aeMB</a:t>
                      </a:r>
                      <a:endParaRPr lang="en-US" dirty="0"/>
                    </a:p>
                  </a:txBody>
                  <a:tcPr/>
                </a:tc>
                <a:tc>
                  <a:txBody>
                    <a:bodyPr/>
                    <a:lstStyle/>
                    <a:p>
                      <a:pPr algn="r"/>
                      <a:r>
                        <a:rPr lang="en-US" dirty="0" smtClean="0"/>
                        <a:t>3045</a:t>
                      </a:r>
                      <a:endParaRPr lang="en-US" dirty="0"/>
                    </a:p>
                  </a:txBody>
                  <a:tcPr/>
                </a:tc>
                <a:tc>
                  <a:txBody>
                    <a:bodyPr/>
                    <a:lstStyle/>
                    <a:p>
                      <a:pPr algn="r"/>
                      <a:r>
                        <a:rPr lang="en-US" dirty="0" smtClean="0"/>
                        <a:t>1.0</a:t>
                      </a:r>
                      <a:endParaRPr lang="en-US" dirty="0"/>
                    </a:p>
                  </a:txBody>
                  <a:tcPr/>
                </a:tc>
                <a:tc>
                  <a:txBody>
                    <a:bodyPr/>
                    <a:lstStyle/>
                    <a:p>
                      <a:pPr algn="r"/>
                      <a:r>
                        <a:rPr lang="en-US" dirty="0" smtClean="0"/>
                        <a:t>233k</a:t>
                      </a:r>
                      <a:endParaRPr lang="en-US" dirty="0"/>
                    </a:p>
                  </a:txBody>
                  <a:tcPr/>
                </a:tc>
                <a:tc>
                  <a:txBody>
                    <a:bodyPr/>
                    <a:lstStyle/>
                    <a:p>
                      <a:pPr algn="r"/>
                      <a:r>
                        <a:rPr lang="en-US" dirty="0" smtClean="0"/>
                        <a:t>8.7</a:t>
                      </a:r>
                      <a:endParaRPr lang="en-US" dirty="0"/>
                    </a:p>
                  </a:txBody>
                  <a:tcPr/>
                </a:tc>
                <a:tc>
                  <a:txBody>
                    <a:bodyPr/>
                    <a:lstStyle/>
                    <a:p>
                      <a:pPr algn="r"/>
                      <a:r>
                        <a:rPr lang="en-US" dirty="0" smtClean="0"/>
                        <a:t>20116k</a:t>
                      </a:r>
                      <a:endParaRPr lang="en-US" dirty="0"/>
                    </a:p>
                  </a:txBody>
                  <a:tcPr/>
                </a:tc>
              </a:tr>
            </a:tbl>
          </a:graphicData>
        </a:graphic>
      </p:graphicFrame>
      <p:graphicFrame>
        <p:nvGraphicFramePr>
          <p:cNvPr id="6" name="Table 5"/>
          <p:cNvGraphicFramePr>
            <a:graphicFrameLocks noGrp="1"/>
          </p:cNvGraphicFramePr>
          <p:nvPr/>
        </p:nvGraphicFramePr>
        <p:xfrm>
          <a:off x="805548" y="4023360"/>
          <a:ext cx="7576452" cy="2225040"/>
        </p:xfrm>
        <a:graphic>
          <a:graphicData uri="http://schemas.openxmlformats.org/drawingml/2006/table">
            <a:tbl>
              <a:tblPr firstRow="1" bandRow="1">
                <a:tableStyleId>{5C22544A-7EE6-4342-B048-85BDC9FD1C3A}</a:tableStyleId>
              </a:tblPr>
              <a:tblGrid>
                <a:gridCol w="1447797"/>
                <a:gridCol w="1077687"/>
                <a:gridCol w="1262742"/>
                <a:gridCol w="1262742"/>
                <a:gridCol w="1262742"/>
                <a:gridCol w="1262742"/>
              </a:tblGrid>
              <a:tr h="370840">
                <a:tc rowSpan="2" gridSpan="2">
                  <a:txBody>
                    <a:bodyPr/>
                    <a:lstStyle/>
                    <a:p>
                      <a:endParaRPr lang="en-US" dirty="0"/>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endParaRPr lang="en-US" dirty="0"/>
                    </a:p>
                  </a:txBody>
                  <a:tcPr>
                    <a:lnB w="12700" cap="flat" cmpd="sng" algn="ctr">
                      <a:solidFill>
                        <a:schemeClr val="bg1"/>
                      </a:solidFill>
                      <a:prstDash val="solid"/>
                      <a:round/>
                      <a:headEnd type="none" w="med" len="med"/>
                      <a:tailEnd type="none" w="med" len="med"/>
                    </a:lnB>
                  </a:tcPr>
                </a:tc>
                <a:tc gridSpan="4">
                  <a:txBody>
                    <a:bodyPr/>
                    <a:lstStyle/>
                    <a:p>
                      <a:pPr algn="ctr"/>
                      <a:r>
                        <a:rPr lang="en-US" dirty="0" smtClean="0"/>
                        <a:t>SMT Formulation</a:t>
                      </a:r>
                      <a:endParaRPr 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dirty="0"/>
                    </a:p>
                  </a:txBody>
                  <a:tcPr>
                    <a:lnB w="12700" cap="flat" cmpd="sng" algn="ctr">
                      <a:solidFill>
                        <a:schemeClr val="bg1"/>
                      </a:solidFill>
                      <a:prstDash val="solid"/>
                      <a:round/>
                      <a:headEnd type="none" w="med" len="med"/>
                      <a:tailEnd type="none" w="med" len="med"/>
                    </a:lnB>
                  </a:tcPr>
                </a:tc>
                <a:tc hMerge="1">
                  <a:txBody>
                    <a:bodyPr/>
                    <a:lstStyle/>
                    <a:p>
                      <a:endParaRPr lang="en-US"/>
                    </a:p>
                  </a:txBody>
                  <a:tcPr/>
                </a:tc>
              </a:tr>
              <a:tr h="370840">
                <a:tc gridSpan="2" vMerge="1">
                  <a:txBody>
                    <a:bodyPr/>
                    <a:lstStyle/>
                    <a:p>
                      <a:endParaRPr lang="en-US" dirty="0"/>
                    </a:p>
                  </a:txBody>
                  <a:tcPr>
                    <a:lnT w="12700" cap="flat" cmpd="sng" algn="ctr">
                      <a:solidFill>
                        <a:schemeClr val="bg1"/>
                      </a:solidFill>
                      <a:prstDash val="solid"/>
                      <a:round/>
                      <a:headEnd type="none" w="med" len="med"/>
                      <a:tailEnd type="none" w="med" len="med"/>
                    </a:lnT>
                    <a:solidFill>
                      <a:schemeClr val="accent1"/>
                    </a:solidFill>
                  </a:tcPr>
                </a:tc>
                <a:tc hMerge="1" vMerge="1">
                  <a:txBody>
                    <a:bodyPr/>
                    <a:lstStyle/>
                    <a:p>
                      <a:endParaRPr lang="en-US" dirty="0"/>
                    </a:p>
                  </a:txBody>
                  <a:tcPr>
                    <a:lnT w="12700" cap="flat" cmpd="sng" algn="ctr">
                      <a:solidFill>
                        <a:schemeClr val="bg1"/>
                      </a:solidFill>
                      <a:prstDash val="solid"/>
                      <a:round/>
                      <a:headEnd type="none" w="med" len="med"/>
                      <a:tailEnd type="none" w="med" len="med"/>
                    </a:lnT>
                    <a:solidFill>
                      <a:schemeClr val="accent1"/>
                    </a:solidFill>
                  </a:tcPr>
                </a:tc>
                <a:tc gridSpan="2">
                  <a:txBody>
                    <a:bodyPr/>
                    <a:lstStyle/>
                    <a:p>
                      <a:pPr algn="ctr"/>
                      <a:r>
                        <a:rPr lang="en-US" b="1" dirty="0" smtClean="0">
                          <a:solidFill>
                            <a:schemeClr val="bg1"/>
                          </a:solidFill>
                        </a:rPr>
                        <a:t>Dynamic</a:t>
                      </a:r>
                      <a:endParaRPr lang="en-US"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p>
                  </a:txBody>
                  <a:tcPr/>
                </a:tc>
                <a:tc gridSpan="2">
                  <a:txBody>
                    <a:bodyPr/>
                    <a:lstStyle/>
                    <a:p>
                      <a:pPr algn="ctr"/>
                      <a:r>
                        <a:rPr lang="en-US" b="1" dirty="0" smtClean="0">
                          <a:solidFill>
                            <a:schemeClr val="bg1"/>
                          </a:solidFill>
                        </a:rPr>
                        <a:t>No Dynamic</a:t>
                      </a:r>
                      <a:endParaRPr lang="en-US" b="1" dirty="0">
                        <a:solidFill>
                          <a:schemeClr val="bg1"/>
                        </a:solidFill>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p>
                  </a:txBody>
                  <a:tcPr/>
                </a:tc>
              </a:tr>
              <a:tr h="370840">
                <a:tc>
                  <a:txBody>
                    <a:bodyPr/>
                    <a:lstStyle/>
                    <a:p>
                      <a:r>
                        <a:rPr lang="en-US" b="1" dirty="0" smtClean="0">
                          <a:solidFill>
                            <a:schemeClr val="bg1"/>
                          </a:solidFill>
                        </a:rPr>
                        <a:t>Design</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LUTs</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Runtime</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Clauses</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Runtime</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b="1" dirty="0" smtClean="0">
                          <a:solidFill>
                            <a:schemeClr val="bg1"/>
                          </a:solidFill>
                        </a:rPr>
                        <a:t>Clauses</a:t>
                      </a:r>
                      <a:endParaRPr lang="en-US" b="1" dirty="0">
                        <a:solidFill>
                          <a:schemeClr val="bg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en-US" dirty="0" err="1" smtClean="0"/>
                        <a:t>mancala</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287</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0.40</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60k</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12.2</a:t>
                      </a:r>
                      <a:endParaRPr lang="en-US" dirty="0"/>
                    </a:p>
                  </a:txBody>
                  <a:tcPr>
                    <a:lnT w="38100" cap="flat" cmpd="sng" algn="ctr">
                      <a:solidFill>
                        <a:schemeClr val="bg1"/>
                      </a:solidFill>
                      <a:prstDash val="solid"/>
                      <a:round/>
                      <a:headEnd type="none" w="med" len="med"/>
                      <a:tailEnd type="none" w="med" len="med"/>
                    </a:lnT>
                  </a:tcPr>
                </a:tc>
                <a:tc>
                  <a:txBody>
                    <a:bodyPr/>
                    <a:lstStyle/>
                    <a:p>
                      <a:pPr algn="r"/>
                      <a:r>
                        <a:rPr lang="en-US" dirty="0" smtClean="0"/>
                        <a:t>28545k</a:t>
                      </a:r>
                      <a:endParaRPr lang="en-US" dirty="0"/>
                    </a:p>
                  </a:txBody>
                  <a:tcPr>
                    <a:lnT w="38100" cap="flat" cmpd="sng" algn="ctr">
                      <a:solidFill>
                        <a:schemeClr val="bg1"/>
                      </a:solidFill>
                      <a:prstDash val="solid"/>
                      <a:round/>
                      <a:headEnd type="none" w="med" len="med"/>
                      <a:tailEnd type="none" w="med" len="med"/>
                    </a:lnT>
                  </a:tcPr>
                </a:tc>
              </a:tr>
              <a:tr h="370840">
                <a:tc>
                  <a:txBody>
                    <a:bodyPr/>
                    <a:lstStyle/>
                    <a:p>
                      <a:r>
                        <a:rPr lang="en-US" dirty="0" err="1" smtClean="0"/>
                        <a:t>rs_enc</a:t>
                      </a:r>
                      <a:endParaRPr lang="en-US" dirty="0"/>
                    </a:p>
                  </a:txBody>
                  <a:tcPr/>
                </a:tc>
                <a:tc>
                  <a:txBody>
                    <a:bodyPr/>
                    <a:lstStyle/>
                    <a:p>
                      <a:pPr algn="r"/>
                      <a:r>
                        <a:rPr lang="en-US" dirty="0" smtClean="0"/>
                        <a:t>1352</a:t>
                      </a:r>
                      <a:endParaRPr lang="en-US" dirty="0"/>
                    </a:p>
                  </a:txBody>
                  <a:tcPr/>
                </a:tc>
                <a:tc>
                  <a:txBody>
                    <a:bodyPr/>
                    <a:lstStyle/>
                    <a:p>
                      <a:pPr algn="r"/>
                      <a:r>
                        <a:rPr lang="en-US" dirty="0" smtClean="0"/>
                        <a:t>0.30</a:t>
                      </a:r>
                      <a:endParaRPr lang="en-US" dirty="0"/>
                    </a:p>
                  </a:txBody>
                  <a:tcPr/>
                </a:tc>
                <a:tc>
                  <a:txBody>
                    <a:bodyPr/>
                    <a:lstStyle/>
                    <a:p>
                      <a:pPr algn="r"/>
                      <a:r>
                        <a:rPr lang="en-US" dirty="0" smtClean="0"/>
                        <a:t>55k</a:t>
                      </a:r>
                      <a:endParaRPr lang="en-US" dirty="0"/>
                    </a:p>
                  </a:txBody>
                  <a:tcPr/>
                </a:tc>
                <a:tc>
                  <a:txBody>
                    <a:bodyPr/>
                    <a:lstStyle/>
                    <a:p>
                      <a:pPr algn="r"/>
                      <a:r>
                        <a:rPr lang="en-US" dirty="0" smtClean="0"/>
                        <a:t>48.2</a:t>
                      </a:r>
                      <a:endParaRPr lang="en-US" dirty="0"/>
                    </a:p>
                  </a:txBody>
                  <a:tcPr/>
                </a:tc>
                <a:tc>
                  <a:txBody>
                    <a:bodyPr/>
                    <a:lstStyle/>
                    <a:p>
                      <a:pPr algn="r"/>
                      <a:r>
                        <a:rPr lang="en-US" dirty="0" smtClean="0"/>
                        <a:t>16487k</a:t>
                      </a:r>
                      <a:endParaRPr lang="en-US" dirty="0"/>
                    </a:p>
                  </a:txBody>
                  <a:tcPr/>
                </a:tc>
              </a:tr>
              <a:tr h="370840">
                <a:tc>
                  <a:txBody>
                    <a:bodyPr/>
                    <a:lstStyle/>
                    <a:p>
                      <a:r>
                        <a:rPr lang="en-US" dirty="0" err="1" smtClean="0"/>
                        <a:t>aeMB</a:t>
                      </a:r>
                      <a:endParaRPr lang="en-US" dirty="0"/>
                    </a:p>
                  </a:txBody>
                  <a:tcPr/>
                </a:tc>
                <a:tc>
                  <a:txBody>
                    <a:bodyPr/>
                    <a:lstStyle/>
                    <a:p>
                      <a:pPr algn="r"/>
                      <a:r>
                        <a:rPr lang="en-US" dirty="0" smtClean="0"/>
                        <a:t>3045</a:t>
                      </a:r>
                      <a:endParaRPr lang="en-US" dirty="0"/>
                    </a:p>
                  </a:txBody>
                  <a:tcPr/>
                </a:tc>
                <a:tc>
                  <a:txBody>
                    <a:bodyPr/>
                    <a:lstStyle/>
                    <a:p>
                      <a:pPr algn="r"/>
                      <a:r>
                        <a:rPr lang="en-US" dirty="0" smtClean="0"/>
                        <a:t>0.58</a:t>
                      </a:r>
                      <a:endParaRPr lang="en-US" dirty="0"/>
                    </a:p>
                  </a:txBody>
                  <a:tcPr/>
                </a:tc>
                <a:tc>
                  <a:txBody>
                    <a:bodyPr/>
                    <a:lstStyle/>
                    <a:p>
                      <a:pPr algn="r"/>
                      <a:r>
                        <a:rPr lang="en-US" dirty="0" smtClean="0"/>
                        <a:t>81k</a:t>
                      </a:r>
                      <a:endParaRPr lang="en-US" dirty="0"/>
                    </a:p>
                  </a:txBody>
                  <a:tcPr/>
                </a:tc>
                <a:tc>
                  <a:txBody>
                    <a:bodyPr/>
                    <a:lstStyle/>
                    <a:p>
                      <a:pPr algn="r"/>
                      <a:r>
                        <a:rPr lang="en-US" dirty="0" smtClean="0"/>
                        <a:t>15.7</a:t>
                      </a:r>
                      <a:endParaRPr lang="en-US" dirty="0"/>
                    </a:p>
                  </a:txBody>
                  <a:tcPr/>
                </a:tc>
                <a:tc>
                  <a:txBody>
                    <a:bodyPr/>
                    <a:lstStyle/>
                    <a:p>
                      <a:pPr algn="r"/>
                      <a:r>
                        <a:rPr lang="en-US" dirty="0" smtClean="0"/>
                        <a:t>20531k</a:t>
                      </a:r>
                      <a:endParaRPr 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600"/>
          </a:xfrm>
        </p:spPr>
        <p:txBody>
          <a:bodyPr/>
          <a:lstStyle/>
          <a:p>
            <a:r>
              <a:rPr lang="en-US" dirty="0" smtClean="0"/>
              <a:t>First use of SMT for Place &amp; Route</a:t>
            </a:r>
            <a:endParaRPr lang="en-US" baseline="0" dirty="0" smtClean="0"/>
          </a:p>
          <a:p>
            <a:r>
              <a:rPr lang="en-US" baseline="0" dirty="0" smtClean="0"/>
              <a:t>Straightforward</a:t>
            </a:r>
            <a:r>
              <a:rPr lang="en-US" dirty="0" smtClean="0"/>
              <a:t> difference logic formulation</a:t>
            </a:r>
            <a:endParaRPr lang="en-US" baseline="0" dirty="0" smtClean="0"/>
          </a:p>
          <a:p>
            <a:r>
              <a:rPr lang="en-US" baseline="0" dirty="0" smtClean="0"/>
              <a:t>Take advantage of natural subdivisions in the problem space to make the system practical</a:t>
            </a:r>
          </a:p>
          <a:p>
            <a:r>
              <a:rPr lang="en-US" baseline="0" dirty="0" smtClean="0"/>
              <a:t>Deployed in a production placement tool at Tabula today</a:t>
            </a:r>
          </a:p>
          <a:p>
            <a:r>
              <a:rPr lang="en-US" dirty="0" smtClean="0"/>
              <a:t>More details on Thursday at 9:00</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5791200" y="1219200"/>
            <a:ext cx="1143000" cy="5181600"/>
            <a:chOff x="2209800" y="1295400"/>
            <a:chExt cx="1143000" cy="5181600"/>
          </a:xfrm>
        </p:grpSpPr>
        <p:cxnSp>
          <p:nvCxnSpPr>
            <p:cNvPr id="108" name="Straight Connector 107"/>
            <p:cNvCxnSpPr/>
            <p:nvPr/>
          </p:nvCxnSpPr>
          <p:spPr>
            <a:xfrm>
              <a:off x="2209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a:off x="2590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10" name="Straight Connector 109"/>
            <p:cNvCxnSpPr/>
            <p:nvPr/>
          </p:nvCxnSpPr>
          <p:spPr>
            <a:xfrm>
              <a:off x="3352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a:off x="2971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grpSp>
      <p:grpSp>
        <p:nvGrpSpPr>
          <p:cNvPr id="106" name="Group 105"/>
          <p:cNvGrpSpPr/>
          <p:nvPr/>
        </p:nvGrpSpPr>
        <p:grpSpPr>
          <a:xfrm>
            <a:off x="2209800" y="1295400"/>
            <a:ext cx="1143000" cy="5181600"/>
            <a:chOff x="2209800" y="1295400"/>
            <a:chExt cx="1143000" cy="5181600"/>
          </a:xfrm>
        </p:grpSpPr>
        <p:cxnSp>
          <p:nvCxnSpPr>
            <p:cNvPr id="99" name="Straight Connector 98"/>
            <p:cNvCxnSpPr/>
            <p:nvPr/>
          </p:nvCxnSpPr>
          <p:spPr>
            <a:xfrm>
              <a:off x="2209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a:off x="2590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a:off x="3352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a:off x="2971800" y="1295400"/>
              <a:ext cx="0" cy="518160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grpSp>
      <p:grpSp>
        <p:nvGrpSpPr>
          <p:cNvPr id="98" name="Group 97"/>
          <p:cNvGrpSpPr/>
          <p:nvPr/>
        </p:nvGrpSpPr>
        <p:grpSpPr>
          <a:xfrm>
            <a:off x="0" y="2971800"/>
            <a:ext cx="9144000" cy="1828800"/>
            <a:chOff x="0" y="2971800"/>
            <a:chExt cx="9144000" cy="1828800"/>
          </a:xfrm>
        </p:grpSpPr>
        <p:cxnSp>
          <p:nvCxnSpPr>
            <p:cNvPr id="87" name="Straight Connector 86"/>
            <p:cNvCxnSpPr/>
            <p:nvPr/>
          </p:nvCxnSpPr>
          <p:spPr>
            <a:xfrm>
              <a:off x="0" y="2971800"/>
              <a:ext cx="9144000" cy="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2" name="Straight Connector 91"/>
            <p:cNvCxnSpPr/>
            <p:nvPr/>
          </p:nvCxnSpPr>
          <p:spPr>
            <a:xfrm>
              <a:off x="0" y="3276600"/>
              <a:ext cx="9144000" cy="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0" y="3581400"/>
              <a:ext cx="9144000" cy="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a:off x="0" y="3886200"/>
              <a:ext cx="9144000" cy="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5" name="Straight Connector 94"/>
            <p:cNvCxnSpPr/>
            <p:nvPr/>
          </p:nvCxnSpPr>
          <p:spPr>
            <a:xfrm>
              <a:off x="0" y="4191000"/>
              <a:ext cx="9144000" cy="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0" y="4495800"/>
              <a:ext cx="9144000" cy="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a:off x="0" y="4800600"/>
              <a:ext cx="9144000" cy="0"/>
            </a:xfrm>
            <a:prstGeom prst="line">
              <a:avLst/>
            </a:prstGeom>
            <a:ln>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grpSp>
      <p:sp>
        <p:nvSpPr>
          <p:cNvPr id="3" name="Title 2"/>
          <p:cNvSpPr>
            <a:spLocks noGrp="1"/>
          </p:cNvSpPr>
          <p:nvPr>
            <p:ph type="title"/>
          </p:nvPr>
        </p:nvSpPr>
        <p:spPr/>
        <p:txBody>
          <a:bodyPr/>
          <a:lstStyle/>
          <a:p>
            <a:r>
              <a:rPr lang="en-US" dirty="0" smtClean="0"/>
              <a:t>Interconnect</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4</a:t>
            </a:fld>
            <a:endParaRPr lang="en-US" dirty="0"/>
          </a:p>
        </p:txBody>
      </p:sp>
      <p:grpSp>
        <p:nvGrpSpPr>
          <p:cNvPr id="90" name="Group 89"/>
          <p:cNvGrpSpPr/>
          <p:nvPr/>
        </p:nvGrpSpPr>
        <p:grpSpPr>
          <a:xfrm>
            <a:off x="0" y="1143000"/>
            <a:ext cx="9144000" cy="5410200"/>
            <a:chOff x="0" y="1143000"/>
            <a:chExt cx="9144000" cy="5410200"/>
          </a:xfrm>
        </p:grpSpPr>
        <p:sp>
          <p:nvSpPr>
            <p:cNvPr id="29" name="Rectangle 28"/>
            <p:cNvSpPr/>
            <p:nvPr/>
          </p:nvSpPr>
          <p:spPr bwMode="auto">
            <a:xfrm>
              <a:off x="7315200" y="1143000"/>
              <a:ext cx="1828800" cy="1600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1" name="Rectangle 30"/>
            <p:cNvSpPr/>
            <p:nvPr/>
          </p:nvSpPr>
          <p:spPr bwMode="auto">
            <a:xfrm>
              <a:off x="7315200" y="5029200"/>
              <a:ext cx="1828800" cy="1524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34" name="Rectangle 33"/>
            <p:cNvSpPr/>
            <p:nvPr/>
          </p:nvSpPr>
          <p:spPr bwMode="auto">
            <a:xfrm>
              <a:off x="0" y="1143000"/>
              <a:ext cx="1905000" cy="1600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36" name="Rectangle 35"/>
            <p:cNvSpPr/>
            <p:nvPr/>
          </p:nvSpPr>
          <p:spPr bwMode="auto">
            <a:xfrm>
              <a:off x="0" y="5029200"/>
              <a:ext cx="1905000" cy="1524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9" name="Rectangle 68"/>
            <p:cNvSpPr/>
            <p:nvPr/>
          </p:nvSpPr>
          <p:spPr bwMode="auto">
            <a:xfrm>
              <a:off x="3657600" y="1143000"/>
              <a:ext cx="1828800" cy="1600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sp>
          <p:nvSpPr>
            <p:cNvPr id="70" name="Rectangle 69"/>
            <p:cNvSpPr/>
            <p:nvPr/>
          </p:nvSpPr>
          <p:spPr bwMode="auto">
            <a:xfrm>
              <a:off x="3657600" y="5029200"/>
              <a:ext cx="1828800" cy="1524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LUT</a:t>
              </a:r>
            </a:p>
          </p:txBody>
        </p:sp>
      </p:grpSp>
      <p:grpSp>
        <p:nvGrpSpPr>
          <p:cNvPr id="91" name="Group 90"/>
          <p:cNvGrpSpPr/>
          <p:nvPr/>
        </p:nvGrpSpPr>
        <p:grpSpPr>
          <a:xfrm>
            <a:off x="304800" y="2438400"/>
            <a:ext cx="8610600" cy="2895600"/>
            <a:chOff x="304800" y="2438400"/>
            <a:chExt cx="8610600" cy="2895600"/>
          </a:xfrm>
        </p:grpSpPr>
        <p:sp>
          <p:nvSpPr>
            <p:cNvPr id="71" name="Trapezoid 70"/>
            <p:cNvSpPr/>
            <p:nvPr/>
          </p:nvSpPr>
          <p:spPr>
            <a:xfrm rot="5400000">
              <a:off x="1714500" y="27813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2" name="Trapezoid 71"/>
            <p:cNvSpPr/>
            <p:nvPr/>
          </p:nvSpPr>
          <p:spPr>
            <a:xfrm rot="5400000">
              <a:off x="2247900" y="36957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3" name="Trapezoid 72"/>
            <p:cNvSpPr/>
            <p:nvPr/>
          </p:nvSpPr>
          <p:spPr>
            <a:xfrm rot="5400000">
              <a:off x="2781300" y="46101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4" name="Trapezoid 73"/>
            <p:cNvSpPr/>
            <p:nvPr/>
          </p:nvSpPr>
          <p:spPr>
            <a:xfrm rot="5400000">
              <a:off x="3467100" y="27813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5" name="Trapezoid 74"/>
            <p:cNvSpPr/>
            <p:nvPr/>
          </p:nvSpPr>
          <p:spPr>
            <a:xfrm rot="5400000">
              <a:off x="4000500" y="36957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6" name="Trapezoid 75"/>
            <p:cNvSpPr/>
            <p:nvPr/>
          </p:nvSpPr>
          <p:spPr>
            <a:xfrm rot="5400000">
              <a:off x="4533900" y="46101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7" name="Trapezoid 76"/>
            <p:cNvSpPr/>
            <p:nvPr/>
          </p:nvSpPr>
          <p:spPr>
            <a:xfrm rot="5400000">
              <a:off x="5295900" y="27813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8" name="Trapezoid 77"/>
            <p:cNvSpPr/>
            <p:nvPr/>
          </p:nvSpPr>
          <p:spPr>
            <a:xfrm rot="5400000">
              <a:off x="5829300" y="36957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79" name="Trapezoid 78"/>
            <p:cNvSpPr/>
            <p:nvPr/>
          </p:nvSpPr>
          <p:spPr>
            <a:xfrm rot="5400000">
              <a:off x="6362700" y="46101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80" name="Trapezoid 79"/>
            <p:cNvSpPr/>
            <p:nvPr/>
          </p:nvSpPr>
          <p:spPr>
            <a:xfrm rot="5400000">
              <a:off x="7124700" y="27813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81" name="Trapezoid 80"/>
            <p:cNvSpPr/>
            <p:nvPr/>
          </p:nvSpPr>
          <p:spPr>
            <a:xfrm rot="5400000">
              <a:off x="7658100" y="36957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82" name="Trapezoid 81"/>
            <p:cNvSpPr/>
            <p:nvPr/>
          </p:nvSpPr>
          <p:spPr>
            <a:xfrm rot="5400000">
              <a:off x="8191500" y="46101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83" name="Trapezoid 82"/>
            <p:cNvSpPr/>
            <p:nvPr/>
          </p:nvSpPr>
          <p:spPr>
            <a:xfrm rot="5400000">
              <a:off x="-38100" y="27813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84" name="Trapezoid 83"/>
            <p:cNvSpPr/>
            <p:nvPr/>
          </p:nvSpPr>
          <p:spPr>
            <a:xfrm rot="5400000">
              <a:off x="495300" y="36957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85" name="Trapezoid 84"/>
            <p:cNvSpPr/>
            <p:nvPr/>
          </p:nvSpPr>
          <p:spPr>
            <a:xfrm rot="5400000">
              <a:off x="1028700" y="4610100"/>
              <a:ext cx="1066800" cy="381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grpSp>
      <p:grpSp>
        <p:nvGrpSpPr>
          <p:cNvPr id="89" name="Group 88"/>
          <p:cNvGrpSpPr/>
          <p:nvPr/>
        </p:nvGrpSpPr>
        <p:grpSpPr>
          <a:xfrm>
            <a:off x="0" y="1066800"/>
            <a:ext cx="9144000" cy="5562600"/>
            <a:chOff x="0" y="1066800"/>
            <a:chExt cx="9144000" cy="5562600"/>
          </a:xfrm>
        </p:grpSpPr>
        <p:sp>
          <p:nvSpPr>
            <p:cNvPr id="65" name="Rectangle 64"/>
            <p:cNvSpPr/>
            <p:nvPr/>
          </p:nvSpPr>
          <p:spPr bwMode="auto">
            <a:xfrm flipV="1">
              <a:off x="0" y="5638800"/>
              <a:ext cx="9144000" cy="990600"/>
            </a:xfrm>
            <a:prstGeom prst="rect">
              <a:avLst/>
            </a:prstGeom>
            <a:gradFill flip="none" rotWithShape="1">
              <a:gsLst>
                <a:gs pos="100000">
                  <a:schemeClr val="bg1">
                    <a:alpha val="0"/>
                  </a:schemeClr>
                </a:gs>
                <a:gs pos="17000">
                  <a:schemeClr val="bg1"/>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61" name="Rectangle 60"/>
            <p:cNvSpPr/>
            <p:nvPr/>
          </p:nvSpPr>
          <p:spPr bwMode="auto">
            <a:xfrm>
              <a:off x="0" y="1066800"/>
              <a:ext cx="9144000" cy="990600"/>
            </a:xfrm>
            <a:prstGeom prst="rect">
              <a:avLst/>
            </a:prstGeom>
            <a:gradFill flip="none" rotWithShape="1">
              <a:gsLst>
                <a:gs pos="100000">
                  <a:schemeClr val="bg1">
                    <a:alpha val="0"/>
                  </a:schemeClr>
                </a:gs>
                <a:gs pos="17000">
                  <a:schemeClr val="bg1"/>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67" name="Rectangle 66"/>
            <p:cNvSpPr/>
            <p:nvPr/>
          </p:nvSpPr>
          <p:spPr bwMode="auto">
            <a:xfrm rot="16200000" flipH="1" flipV="1">
              <a:off x="5905500" y="3314700"/>
              <a:ext cx="5486400" cy="990600"/>
            </a:xfrm>
            <a:prstGeom prst="rect">
              <a:avLst/>
            </a:prstGeom>
            <a:gradFill flip="none" rotWithShape="1">
              <a:gsLst>
                <a:gs pos="100000">
                  <a:schemeClr val="bg1">
                    <a:alpha val="0"/>
                  </a:schemeClr>
                </a:gs>
                <a:gs pos="17000">
                  <a:schemeClr val="bg1"/>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66" name="Rectangle 65"/>
            <p:cNvSpPr/>
            <p:nvPr/>
          </p:nvSpPr>
          <p:spPr bwMode="auto">
            <a:xfrm rot="5400000" flipV="1">
              <a:off x="-2247900" y="3314700"/>
              <a:ext cx="5486400" cy="990600"/>
            </a:xfrm>
            <a:prstGeom prst="rect">
              <a:avLst/>
            </a:prstGeom>
            <a:gradFill flip="none" rotWithShape="1">
              <a:gsLst>
                <a:gs pos="100000">
                  <a:schemeClr val="bg1">
                    <a:alpha val="0"/>
                  </a:schemeClr>
                </a:gs>
                <a:gs pos="17000">
                  <a:schemeClr val="bg1"/>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154" name="Group 153"/>
          <p:cNvGrpSpPr/>
          <p:nvPr/>
        </p:nvGrpSpPr>
        <p:grpSpPr>
          <a:xfrm>
            <a:off x="1828799" y="1828800"/>
            <a:ext cx="5638801" cy="3886200"/>
            <a:chOff x="1828799" y="1828800"/>
            <a:chExt cx="5638801" cy="3886200"/>
          </a:xfrm>
        </p:grpSpPr>
        <p:cxnSp>
          <p:nvCxnSpPr>
            <p:cNvPr id="122" name="Straight Connector 121"/>
            <p:cNvCxnSpPr/>
            <p:nvPr/>
          </p:nvCxnSpPr>
          <p:spPr>
            <a:xfrm>
              <a:off x="1981200" y="2057400"/>
              <a:ext cx="0" cy="60960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25" name="Straight Connector 124"/>
            <p:cNvCxnSpPr/>
            <p:nvPr/>
          </p:nvCxnSpPr>
          <p:spPr>
            <a:xfrm flipH="1">
              <a:off x="1981200" y="2667000"/>
              <a:ext cx="381000" cy="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117" name="Isosceles Triangle 116"/>
            <p:cNvSpPr/>
            <p:nvPr/>
          </p:nvSpPr>
          <p:spPr bwMode="auto">
            <a:xfrm rot="5400000">
              <a:off x="1752599" y="1905000"/>
              <a:ext cx="381000" cy="228600"/>
            </a:xfrm>
            <a:prstGeom prst="triangl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3" name="Trapezoid 112"/>
            <p:cNvSpPr/>
            <p:nvPr/>
          </p:nvSpPr>
          <p:spPr>
            <a:xfrm rot="5400000">
              <a:off x="1714500" y="2781300"/>
              <a:ext cx="1066800" cy="381000"/>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cxnSp>
          <p:nvCxnSpPr>
            <p:cNvPr id="127" name="Straight Connector 126"/>
            <p:cNvCxnSpPr>
              <a:stCxn id="114" idx="2"/>
              <a:endCxn id="113" idx="0"/>
            </p:cNvCxnSpPr>
            <p:nvPr/>
          </p:nvCxnSpPr>
          <p:spPr>
            <a:xfrm flipH="1">
              <a:off x="2438400" y="2971800"/>
              <a:ext cx="1371599"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30" name="Straight Connector 129"/>
            <p:cNvCxnSpPr>
              <a:stCxn id="116" idx="2"/>
              <a:endCxn id="115" idx="0"/>
            </p:cNvCxnSpPr>
            <p:nvPr/>
          </p:nvCxnSpPr>
          <p:spPr>
            <a:xfrm flipH="1">
              <a:off x="5257800" y="4800600"/>
              <a:ext cx="14478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33" name="Straight Connector 132"/>
            <p:cNvCxnSpPr/>
            <p:nvPr/>
          </p:nvCxnSpPr>
          <p:spPr>
            <a:xfrm flipH="1">
              <a:off x="7086600" y="4800600"/>
              <a:ext cx="762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35" name="Straight Connector 134"/>
            <p:cNvCxnSpPr/>
            <p:nvPr/>
          </p:nvCxnSpPr>
          <p:spPr>
            <a:xfrm>
              <a:off x="7162800" y="4800600"/>
              <a:ext cx="0" cy="76200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37" name="Straight Connector 136"/>
            <p:cNvCxnSpPr>
              <a:stCxn id="118" idx="3"/>
            </p:cNvCxnSpPr>
            <p:nvPr/>
          </p:nvCxnSpPr>
          <p:spPr>
            <a:xfrm flipH="1">
              <a:off x="7162800" y="5524500"/>
              <a:ext cx="76200" cy="3810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40" name="Straight Connector 139"/>
            <p:cNvCxnSpPr/>
            <p:nvPr/>
          </p:nvCxnSpPr>
          <p:spPr>
            <a:xfrm flipH="1">
              <a:off x="4191002" y="2971800"/>
              <a:ext cx="609598"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42" name="Straight Connector 141"/>
            <p:cNvCxnSpPr/>
            <p:nvPr/>
          </p:nvCxnSpPr>
          <p:spPr>
            <a:xfrm>
              <a:off x="4800600" y="2971800"/>
              <a:ext cx="0" cy="152400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45" name="Straight Connector 144"/>
            <p:cNvCxnSpPr/>
            <p:nvPr/>
          </p:nvCxnSpPr>
          <p:spPr>
            <a:xfrm flipH="1">
              <a:off x="4800600" y="4495800"/>
              <a:ext cx="228600" cy="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114" name="Trapezoid 113"/>
            <p:cNvSpPr/>
            <p:nvPr/>
          </p:nvSpPr>
          <p:spPr>
            <a:xfrm rot="5400000">
              <a:off x="3467099" y="2781300"/>
              <a:ext cx="1066800" cy="381000"/>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115" name="Trapezoid 114"/>
            <p:cNvSpPr/>
            <p:nvPr/>
          </p:nvSpPr>
          <p:spPr>
            <a:xfrm rot="5400000">
              <a:off x="4533900" y="4610100"/>
              <a:ext cx="1066800" cy="381000"/>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116" name="Trapezoid 115"/>
            <p:cNvSpPr/>
            <p:nvPr/>
          </p:nvSpPr>
          <p:spPr>
            <a:xfrm rot="5400000">
              <a:off x="6362700" y="4610100"/>
              <a:ext cx="1066800" cy="381000"/>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smtClean="0">
                  <a:latin typeface="Arial" pitchFamily="34" charset="0"/>
                  <a:cs typeface="Arial" pitchFamily="34" charset="0"/>
                </a:rPr>
                <a:t>MUX</a:t>
              </a:r>
              <a:endParaRPr lang="en-US" sz="1600" b="1" dirty="0">
                <a:latin typeface="Arial" pitchFamily="34" charset="0"/>
                <a:cs typeface="Arial" pitchFamily="34" charset="0"/>
              </a:endParaRPr>
            </a:p>
          </p:txBody>
        </p:sp>
        <p:sp>
          <p:nvSpPr>
            <p:cNvPr id="118" name="Isosceles Triangle 117"/>
            <p:cNvSpPr/>
            <p:nvPr/>
          </p:nvSpPr>
          <p:spPr bwMode="auto">
            <a:xfrm rot="5400000">
              <a:off x="7162800" y="5410200"/>
              <a:ext cx="381000" cy="228600"/>
            </a:xfrm>
            <a:prstGeom prst="triangl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Programming</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5</a:t>
            </a:fld>
            <a:endParaRPr lang="en-US" dirty="0"/>
          </a:p>
        </p:txBody>
      </p:sp>
      <p:sp>
        <p:nvSpPr>
          <p:cNvPr id="6" name="TextBox 5"/>
          <p:cNvSpPr txBox="1"/>
          <p:nvPr/>
        </p:nvSpPr>
        <p:spPr>
          <a:xfrm>
            <a:off x="228600" y="1371600"/>
            <a:ext cx="2937022" cy="461665"/>
          </a:xfrm>
          <a:prstGeom prst="rect">
            <a:avLst/>
          </a:prstGeom>
          <a:noFill/>
        </p:spPr>
        <p:txBody>
          <a:bodyPr wrap="none" rtlCol="0">
            <a:spAutoFit/>
          </a:bodyPr>
          <a:lstStyle/>
          <a:p>
            <a:r>
              <a:rPr lang="en-US" sz="2400" b="1" dirty="0" smtClean="0">
                <a:solidFill>
                  <a:schemeClr val="tx2"/>
                </a:solidFill>
              </a:rPr>
              <a:t>Input:</a:t>
            </a:r>
            <a:r>
              <a:rPr lang="en-US" sz="2400" dirty="0" smtClean="0"/>
              <a:t> Circuit </a:t>
            </a:r>
            <a:r>
              <a:rPr lang="en-US" sz="2400" dirty="0" err="1" smtClean="0"/>
              <a:t>Netlist</a:t>
            </a:r>
            <a:endParaRPr lang="en-US" sz="2400" dirty="0"/>
          </a:p>
        </p:txBody>
      </p:sp>
      <p:sp>
        <p:nvSpPr>
          <p:cNvPr id="7" name="TextBox 6"/>
          <p:cNvSpPr txBox="1"/>
          <p:nvPr/>
        </p:nvSpPr>
        <p:spPr>
          <a:xfrm>
            <a:off x="228600" y="3733800"/>
            <a:ext cx="2868093" cy="461665"/>
          </a:xfrm>
          <a:prstGeom prst="rect">
            <a:avLst/>
          </a:prstGeom>
          <a:noFill/>
        </p:spPr>
        <p:txBody>
          <a:bodyPr wrap="none" rtlCol="0">
            <a:spAutoFit/>
          </a:bodyPr>
          <a:lstStyle/>
          <a:p>
            <a:r>
              <a:rPr lang="en-US" sz="2400" b="1" dirty="0" smtClean="0">
                <a:solidFill>
                  <a:schemeClr val="tx2"/>
                </a:solidFill>
              </a:rPr>
              <a:t>Output:</a:t>
            </a:r>
            <a:r>
              <a:rPr lang="en-US" sz="2400" dirty="0" smtClean="0"/>
              <a:t> </a:t>
            </a:r>
            <a:r>
              <a:rPr lang="en-US" sz="2400" dirty="0" err="1" smtClean="0"/>
              <a:t>Config</a:t>
            </a:r>
            <a:r>
              <a:rPr lang="en-US" sz="2400" dirty="0" smtClean="0"/>
              <a:t> Bits</a:t>
            </a:r>
            <a:endParaRPr lang="en-US" sz="2400" dirty="0"/>
          </a:p>
        </p:txBody>
      </p:sp>
      <p:grpSp>
        <p:nvGrpSpPr>
          <p:cNvPr id="146" name="Group 145"/>
          <p:cNvGrpSpPr/>
          <p:nvPr/>
        </p:nvGrpSpPr>
        <p:grpSpPr>
          <a:xfrm>
            <a:off x="3810000" y="1371600"/>
            <a:ext cx="4648200" cy="1905000"/>
            <a:chOff x="3352800" y="4495800"/>
            <a:chExt cx="4648200" cy="1905000"/>
          </a:xfrm>
        </p:grpSpPr>
        <p:cxnSp>
          <p:nvCxnSpPr>
            <p:cNvPr id="65" name="Straight Arrow Connector 64"/>
            <p:cNvCxnSpPr>
              <a:stCxn id="44" idx="3"/>
              <a:endCxn id="46" idx="1"/>
            </p:cNvCxnSpPr>
            <p:nvPr/>
          </p:nvCxnSpPr>
          <p:spPr>
            <a:xfrm>
              <a:off x="3733800" y="4876800"/>
              <a:ext cx="609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7" name="Straight Arrow Connector 66"/>
            <p:cNvCxnSpPr>
              <a:stCxn id="46" idx="3"/>
            </p:cNvCxnSpPr>
            <p:nvPr/>
          </p:nvCxnSpPr>
          <p:spPr>
            <a:xfrm>
              <a:off x="4876800" y="4876800"/>
              <a:ext cx="14478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a:off x="5105400" y="4876800"/>
              <a:ext cx="0" cy="914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5105400" y="5791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3" name="Straight Arrow Connector 92"/>
            <p:cNvCxnSpPr>
              <a:stCxn id="81" idx="3"/>
              <a:endCxn id="91" idx="1"/>
            </p:cNvCxnSpPr>
            <p:nvPr/>
          </p:nvCxnSpPr>
          <p:spPr>
            <a:xfrm>
              <a:off x="6858000" y="4953000"/>
              <a:ext cx="762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99" name="Straight Arrow Connector 98"/>
            <p:cNvCxnSpPr>
              <a:stCxn id="80" idx="3"/>
              <a:endCxn id="97" idx="1"/>
            </p:cNvCxnSpPr>
            <p:nvPr/>
          </p:nvCxnSpPr>
          <p:spPr>
            <a:xfrm>
              <a:off x="5867400" y="5867400"/>
              <a:ext cx="11430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3" name="Straight Arrow Connector 102"/>
            <p:cNvCxnSpPr/>
            <p:nvPr/>
          </p:nvCxnSpPr>
          <p:spPr>
            <a:xfrm flipH="1">
              <a:off x="5105400" y="6400800"/>
              <a:ext cx="2590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6" name="Straight Arrow Connector 105"/>
            <p:cNvCxnSpPr/>
            <p:nvPr/>
          </p:nvCxnSpPr>
          <p:spPr>
            <a:xfrm>
              <a:off x="5105400" y="59436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7" name="Straight Arrow Connector 106"/>
            <p:cNvCxnSpPr/>
            <p:nvPr/>
          </p:nvCxnSpPr>
          <p:spPr>
            <a:xfrm>
              <a:off x="5105400" y="5943600"/>
              <a:ext cx="0" cy="457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9" name="Straight Arrow Connector 108"/>
            <p:cNvCxnSpPr/>
            <p:nvPr/>
          </p:nvCxnSpPr>
          <p:spPr>
            <a:xfrm>
              <a:off x="7696200" y="5867400"/>
              <a:ext cx="0" cy="5334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Arrow Connector 110"/>
            <p:cNvCxnSpPr>
              <a:stCxn id="97" idx="3"/>
            </p:cNvCxnSpPr>
            <p:nvPr/>
          </p:nvCxnSpPr>
          <p:spPr>
            <a:xfrm>
              <a:off x="7391400" y="5867400"/>
              <a:ext cx="304800"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Arrow Connector 113"/>
            <p:cNvCxnSpPr/>
            <p:nvPr/>
          </p:nvCxnSpPr>
          <p:spPr>
            <a:xfrm>
              <a:off x="6096000" y="5029200"/>
              <a:ext cx="228600" cy="0"/>
            </a:xfrm>
            <a:prstGeom prst="straightConnector1">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5" name="Straight Arrow Connector 114"/>
            <p:cNvCxnSpPr/>
            <p:nvPr/>
          </p:nvCxnSpPr>
          <p:spPr>
            <a:xfrm>
              <a:off x="6096000" y="5029200"/>
              <a:ext cx="0" cy="83820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7" name="Oval 116"/>
            <p:cNvSpPr/>
            <p:nvPr/>
          </p:nvSpPr>
          <p:spPr bwMode="auto">
            <a:xfrm>
              <a:off x="5068720" y="48372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118" name="Oval 117"/>
            <p:cNvSpPr/>
            <p:nvPr/>
          </p:nvSpPr>
          <p:spPr bwMode="auto">
            <a:xfrm>
              <a:off x="6056480" y="5827880"/>
              <a:ext cx="76200" cy="762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79" name="Group 78"/>
            <p:cNvGrpSpPr/>
            <p:nvPr/>
          </p:nvGrpSpPr>
          <p:grpSpPr>
            <a:xfrm>
              <a:off x="3352800" y="4495800"/>
              <a:ext cx="381000" cy="762000"/>
              <a:chOff x="3352800" y="4495800"/>
              <a:chExt cx="381000" cy="762000"/>
            </a:xfrm>
          </p:grpSpPr>
          <p:sp>
            <p:nvSpPr>
              <p:cNvPr id="44" name="Rectangle 43"/>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45" name="Isosceles Triangle 44"/>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sp>
          <p:nvSpPr>
            <p:cNvPr id="46" name="Rectangle 45"/>
            <p:cNvSpPr/>
            <p:nvPr/>
          </p:nvSpPr>
          <p:spPr bwMode="auto">
            <a:xfrm>
              <a:off x="4343400" y="46482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81" name="Rectangle 80"/>
            <p:cNvSpPr/>
            <p:nvPr/>
          </p:nvSpPr>
          <p:spPr bwMode="auto">
            <a:xfrm>
              <a:off x="6324600" y="47244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80" name="Rectangle 79"/>
            <p:cNvSpPr/>
            <p:nvPr/>
          </p:nvSpPr>
          <p:spPr bwMode="auto">
            <a:xfrm>
              <a:off x="5334000" y="5638800"/>
              <a:ext cx="533400" cy="4572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nvGrpSpPr>
            <p:cNvPr id="90" name="Group 89"/>
            <p:cNvGrpSpPr/>
            <p:nvPr/>
          </p:nvGrpSpPr>
          <p:grpSpPr>
            <a:xfrm>
              <a:off x="7620000" y="4572000"/>
              <a:ext cx="381000" cy="762000"/>
              <a:chOff x="3352800" y="4495800"/>
              <a:chExt cx="381000" cy="762000"/>
            </a:xfrm>
          </p:grpSpPr>
          <p:sp>
            <p:nvSpPr>
              <p:cNvPr id="91" name="Rectangle 90"/>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92" name="Isosceles Triangle 91"/>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nvGrpSpPr>
            <p:cNvPr id="96" name="Group 95"/>
            <p:cNvGrpSpPr/>
            <p:nvPr/>
          </p:nvGrpSpPr>
          <p:grpSpPr>
            <a:xfrm>
              <a:off x="7010400" y="5486400"/>
              <a:ext cx="381000" cy="762000"/>
              <a:chOff x="3352800" y="4495800"/>
              <a:chExt cx="381000" cy="762000"/>
            </a:xfrm>
          </p:grpSpPr>
          <p:sp>
            <p:nvSpPr>
              <p:cNvPr id="97" name="Rectangle 96"/>
              <p:cNvSpPr/>
              <p:nvPr/>
            </p:nvSpPr>
            <p:spPr bwMode="auto">
              <a:xfrm>
                <a:off x="3352800" y="4495800"/>
                <a:ext cx="381000" cy="762000"/>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98" name="Isosceles Triangle 97"/>
              <p:cNvSpPr/>
              <p:nvPr/>
            </p:nvSpPr>
            <p:spPr bwMode="auto">
              <a:xfrm rot="5400000">
                <a:off x="3314700" y="5067300"/>
                <a:ext cx="228600" cy="152400"/>
              </a:xfrm>
              <a:prstGeom prst="triangle">
                <a:avLst/>
              </a:prstGeom>
              <a:solidFill>
                <a:schemeClr val="accent3">
                  <a:lumMod val="9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grpSp>
      </p:grpSp>
      <p:sp>
        <p:nvSpPr>
          <p:cNvPr id="148" name="Rectangle 147"/>
          <p:cNvSpPr/>
          <p:nvPr/>
        </p:nvSpPr>
        <p:spPr bwMode="auto">
          <a:xfrm>
            <a:off x="3886200" y="4419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0" name="Rectangle 159"/>
          <p:cNvSpPr/>
          <p:nvPr/>
        </p:nvSpPr>
        <p:spPr bwMode="auto">
          <a:xfrm>
            <a:off x="5181600" y="4419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1" name="Rectangle 160"/>
          <p:cNvSpPr/>
          <p:nvPr/>
        </p:nvSpPr>
        <p:spPr bwMode="auto">
          <a:xfrm>
            <a:off x="6477000" y="44196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2" name="Rectangle 161"/>
          <p:cNvSpPr/>
          <p:nvPr/>
        </p:nvSpPr>
        <p:spPr bwMode="auto">
          <a:xfrm>
            <a:off x="7772400" y="4419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3" name="Rectangle 162"/>
          <p:cNvSpPr/>
          <p:nvPr/>
        </p:nvSpPr>
        <p:spPr bwMode="auto">
          <a:xfrm>
            <a:off x="3886200" y="5257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4" name="Rectangle 163"/>
          <p:cNvSpPr/>
          <p:nvPr/>
        </p:nvSpPr>
        <p:spPr bwMode="auto">
          <a:xfrm>
            <a:off x="5181600" y="52578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5" name="Rectangle 164"/>
          <p:cNvSpPr/>
          <p:nvPr/>
        </p:nvSpPr>
        <p:spPr bwMode="auto">
          <a:xfrm>
            <a:off x="6477000" y="52578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6" name="Rectangle 165"/>
          <p:cNvSpPr/>
          <p:nvPr/>
        </p:nvSpPr>
        <p:spPr bwMode="auto">
          <a:xfrm>
            <a:off x="7772400" y="5257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7" name="Rectangle 166"/>
          <p:cNvSpPr/>
          <p:nvPr/>
        </p:nvSpPr>
        <p:spPr bwMode="auto">
          <a:xfrm>
            <a:off x="3886200" y="6096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8" name="Rectangle 167"/>
          <p:cNvSpPr/>
          <p:nvPr/>
        </p:nvSpPr>
        <p:spPr bwMode="auto">
          <a:xfrm>
            <a:off x="5181600" y="60960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9" name="Rectangle 168"/>
          <p:cNvSpPr/>
          <p:nvPr/>
        </p:nvSpPr>
        <p:spPr bwMode="auto">
          <a:xfrm>
            <a:off x="6477000" y="6096000"/>
            <a:ext cx="609600" cy="457200"/>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70" name="Rectangle 169"/>
          <p:cNvSpPr/>
          <p:nvPr/>
        </p:nvSpPr>
        <p:spPr bwMode="auto">
          <a:xfrm>
            <a:off x="7772400" y="6096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71" name="Trapezoid 170"/>
          <p:cNvSpPr/>
          <p:nvPr/>
        </p:nvSpPr>
        <p:spPr>
          <a:xfrm rot="5400000">
            <a:off x="45720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2" name="Trapezoid 171"/>
          <p:cNvSpPr/>
          <p:nvPr/>
        </p:nvSpPr>
        <p:spPr>
          <a:xfrm rot="5400000">
            <a:off x="48006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3" name="Trapezoid 172"/>
          <p:cNvSpPr/>
          <p:nvPr/>
        </p:nvSpPr>
        <p:spPr>
          <a:xfrm rot="5400000">
            <a:off x="4572000"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4" name="Trapezoid 173"/>
          <p:cNvSpPr/>
          <p:nvPr/>
        </p:nvSpPr>
        <p:spPr>
          <a:xfrm rot="5400000">
            <a:off x="4800600" y="59436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5" name="Trapezoid 174"/>
          <p:cNvSpPr/>
          <p:nvPr/>
        </p:nvSpPr>
        <p:spPr>
          <a:xfrm rot="5400000">
            <a:off x="5867400" y="57150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6" name="Trapezoid 175"/>
          <p:cNvSpPr/>
          <p:nvPr/>
        </p:nvSpPr>
        <p:spPr>
          <a:xfrm rot="5400000">
            <a:off x="6096000" y="59436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7" name="Trapezoid 176"/>
          <p:cNvSpPr/>
          <p:nvPr/>
        </p:nvSpPr>
        <p:spPr>
          <a:xfrm rot="5400000">
            <a:off x="7162799" y="57150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8" name="Trapezoid 177"/>
          <p:cNvSpPr/>
          <p:nvPr/>
        </p:nvSpPr>
        <p:spPr>
          <a:xfrm rot="5400000">
            <a:off x="7391399"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79" name="Trapezoid 178"/>
          <p:cNvSpPr/>
          <p:nvPr/>
        </p:nvSpPr>
        <p:spPr>
          <a:xfrm rot="5400000">
            <a:off x="71628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0" name="Trapezoid 179"/>
          <p:cNvSpPr/>
          <p:nvPr/>
        </p:nvSpPr>
        <p:spPr>
          <a:xfrm rot="5400000">
            <a:off x="7391400" y="51054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1" name="Trapezoid 180"/>
          <p:cNvSpPr/>
          <p:nvPr/>
        </p:nvSpPr>
        <p:spPr>
          <a:xfrm rot="5400000">
            <a:off x="5867400" y="4876800"/>
            <a:ext cx="304800" cy="152400"/>
          </a:xfrm>
          <a:prstGeom prst="trapezoid">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2" name="Trapezoid 181"/>
          <p:cNvSpPr/>
          <p:nvPr/>
        </p:nvSpPr>
        <p:spPr>
          <a:xfrm rot="5400000">
            <a:off x="60960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3" name="Trapezoid 182"/>
          <p:cNvSpPr/>
          <p:nvPr/>
        </p:nvSpPr>
        <p:spPr>
          <a:xfrm rot="5400000">
            <a:off x="32766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4" name="Trapezoid 183"/>
          <p:cNvSpPr/>
          <p:nvPr/>
        </p:nvSpPr>
        <p:spPr>
          <a:xfrm rot="5400000">
            <a:off x="35052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5" name="Trapezoid 184"/>
          <p:cNvSpPr/>
          <p:nvPr/>
        </p:nvSpPr>
        <p:spPr>
          <a:xfrm rot="5400000">
            <a:off x="3276600"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6" name="Trapezoid 185"/>
          <p:cNvSpPr/>
          <p:nvPr/>
        </p:nvSpPr>
        <p:spPr>
          <a:xfrm rot="5400000">
            <a:off x="3505200"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7" name="Trapezoid 186"/>
          <p:cNvSpPr/>
          <p:nvPr/>
        </p:nvSpPr>
        <p:spPr>
          <a:xfrm rot="5400000">
            <a:off x="8458200" y="48768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8" name="Trapezoid 187"/>
          <p:cNvSpPr/>
          <p:nvPr/>
        </p:nvSpPr>
        <p:spPr>
          <a:xfrm rot="5400000">
            <a:off x="8686800" y="51054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89" name="Trapezoid 188"/>
          <p:cNvSpPr/>
          <p:nvPr/>
        </p:nvSpPr>
        <p:spPr>
          <a:xfrm rot="5400000">
            <a:off x="8458200" y="57150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sp>
        <p:nvSpPr>
          <p:cNvPr id="190" name="Trapezoid 189"/>
          <p:cNvSpPr/>
          <p:nvPr/>
        </p:nvSpPr>
        <p:spPr>
          <a:xfrm rot="5400000">
            <a:off x="8686800" y="5943600"/>
            <a:ext cx="304800" cy="152400"/>
          </a:xfrm>
          <a:prstGeom prst="trapezoi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itchFamily="34" charset="0"/>
              <a:cs typeface="Arial" pitchFamily="34" charset="0"/>
            </a:endParaRPr>
          </a:p>
        </p:txBody>
      </p:sp>
      <p:cxnSp>
        <p:nvCxnSpPr>
          <p:cNvPr id="192" name="Elbow Connector 191"/>
          <p:cNvCxnSpPr>
            <a:stCxn id="164" idx="3"/>
            <a:endCxn id="175" idx="2"/>
          </p:cNvCxnSpPr>
          <p:nvPr/>
        </p:nvCxnSpPr>
        <p:spPr>
          <a:xfrm>
            <a:off x="5791200" y="5486400"/>
            <a:ext cx="1524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93" name="Elbow Connector 192"/>
          <p:cNvCxnSpPr>
            <a:stCxn id="175" idx="0"/>
            <a:endCxn id="165" idx="1"/>
          </p:cNvCxnSpPr>
          <p:nvPr/>
        </p:nvCxnSpPr>
        <p:spPr>
          <a:xfrm flipV="1">
            <a:off x="6096000" y="5486400"/>
            <a:ext cx="3810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96" name="Elbow Connector 195"/>
          <p:cNvCxnSpPr>
            <a:stCxn id="181" idx="0"/>
            <a:endCxn id="161" idx="1"/>
          </p:cNvCxnSpPr>
          <p:nvPr/>
        </p:nvCxnSpPr>
        <p:spPr>
          <a:xfrm flipV="1">
            <a:off x="6096000" y="4648200"/>
            <a:ext cx="3810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99" name="Elbow Connector 198"/>
          <p:cNvCxnSpPr>
            <a:stCxn id="164" idx="3"/>
            <a:endCxn id="181" idx="2"/>
          </p:cNvCxnSpPr>
          <p:nvPr/>
        </p:nvCxnSpPr>
        <p:spPr>
          <a:xfrm flipV="1">
            <a:off x="5791200" y="4953000"/>
            <a:ext cx="152400" cy="5334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02" name="Elbow Connector 201"/>
          <p:cNvCxnSpPr>
            <a:stCxn id="165" idx="3"/>
            <a:endCxn id="180" idx="2"/>
          </p:cNvCxnSpPr>
          <p:nvPr/>
        </p:nvCxnSpPr>
        <p:spPr>
          <a:xfrm flipV="1">
            <a:off x="7086600" y="5181600"/>
            <a:ext cx="3810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05" name="Elbow Connector 204"/>
          <p:cNvCxnSpPr>
            <a:stCxn id="161" idx="2"/>
            <a:endCxn id="180" idx="0"/>
          </p:cNvCxnSpPr>
          <p:nvPr/>
        </p:nvCxnSpPr>
        <p:spPr>
          <a:xfrm rot="16200000" flipH="1">
            <a:off x="7048500" y="4610100"/>
            <a:ext cx="304800" cy="838200"/>
          </a:xfrm>
          <a:prstGeom prst="bentConnector4">
            <a:avLst>
              <a:gd name="adj1" fmla="val 37500"/>
              <a:gd name="adj2" fmla="val 136364"/>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08" name="Elbow Connector 204"/>
          <p:cNvCxnSpPr>
            <a:stCxn id="169" idx="3"/>
            <a:endCxn id="177" idx="0"/>
          </p:cNvCxnSpPr>
          <p:nvPr/>
        </p:nvCxnSpPr>
        <p:spPr>
          <a:xfrm flipV="1">
            <a:off x="7086600" y="5791200"/>
            <a:ext cx="304799" cy="533400"/>
          </a:xfrm>
          <a:prstGeom prst="bentConnector3">
            <a:avLst>
              <a:gd name="adj1" fmla="val 20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11" name="Elbow Connector 210"/>
          <p:cNvCxnSpPr>
            <a:stCxn id="165" idx="3"/>
            <a:endCxn id="177" idx="2"/>
          </p:cNvCxnSpPr>
          <p:nvPr/>
        </p:nvCxnSpPr>
        <p:spPr>
          <a:xfrm>
            <a:off x="7086600" y="5486400"/>
            <a:ext cx="152399"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15" name="Elbow Connector 214"/>
          <p:cNvCxnSpPr>
            <a:stCxn id="168" idx="3"/>
            <a:endCxn id="176" idx="2"/>
          </p:cNvCxnSpPr>
          <p:nvPr/>
        </p:nvCxnSpPr>
        <p:spPr>
          <a:xfrm flipV="1">
            <a:off x="5791200" y="6019800"/>
            <a:ext cx="381000" cy="3048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18" name="Elbow Connector 217"/>
          <p:cNvCxnSpPr>
            <a:stCxn id="176" idx="0"/>
            <a:endCxn id="165" idx="2"/>
          </p:cNvCxnSpPr>
          <p:nvPr/>
        </p:nvCxnSpPr>
        <p:spPr>
          <a:xfrm flipV="1">
            <a:off x="6324600" y="5715000"/>
            <a:ext cx="457200" cy="304800"/>
          </a:xfrm>
          <a:prstGeom prst="bentConnector2">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24" name="Elbow Connector 223"/>
          <p:cNvCxnSpPr>
            <a:stCxn id="174" idx="0"/>
            <a:endCxn id="164" idx="1"/>
          </p:cNvCxnSpPr>
          <p:nvPr/>
        </p:nvCxnSpPr>
        <p:spPr>
          <a:xfrm flipV="1">
            <a:off x="5029200" y="5486400"/>
            <a:ext cx="152400" cy="533400"/>
          </a:xfrm>
          <a:prstGeom prst="bentConnector3">
            <a:avLst>
              <a:gd name="adj1" fmla="val 50000"/>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227" name="Elbow Connector 226"/>
          <p:cNvCxnSpPr>
            <a:stCxn id="168" idx="1"/>
            <a:endCxn id="174" idx="2"/>
          </p:cNvCxnSpPr>
          <p:nvPr/>
        </p:nvCxnSpPr>
        <p:spPr>
          <a:xfrm rot="10800000">
            <a:off x="4876800" y="6019800"/>
            <a:ext cx="304800" cy="304800"/>
          </a:xfrm>
          <a:prstGeom prst="bentConnector3">
            <a:avLst>
              <a:gd name="adj1" fmla="val 200000"/>
            </a:avLst>
          </a:prstGeom>
          <a:ln>
            <a:solidFill>
              <a:schemeClr val="accent6"/>
            </a:solidFill>
          </a:ln>
        </p:spPr>
        <p:style>
          <a:lnRef idx="2">
            <a:schemeClr val="dk1"/>
          </a:lnRef>
          <a:fillRef idx="0">
            <a:schemeClr val="dk1"/>
          </a:fillRef>
          <a:effectRef idx="1">
            <a:schemeClr val="dk1"/>
          </a:effectRef>
          <a:fontRef idx="minor">
            <a:schemeClr val="tx1"/>
          </a:fontRef>
        </p:style>
      </p:cxnSp>
      <p:sp>
        <p:nvSpPr>
          <p:cNvPr id="236" name="Down Arrow 235"/>
          <p:cNvSpPr/>
          <p:nvPr/>
        </p:nvSpPr>
        <p:spPr bwMode="auto">
          <a:xfrm>
            <a:off x="5486400" y="3657600"/>
            <a:ext cx="1143000" cy="4572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
        <p:nvSpPr>
          <p:cNvPr id="237" name="TextBox 236"/>
          <p:cNvSpPr txBox="1"/>
          <p:nvPr/>
        </p:nvSpPr>
        <p:spPr>
          <a:xfrm>
            <a:off x="6629368" y="3653135"/>
            <a:ext cx="1447832" cy="461665"/>
          </a:xfrm>
          <a:prstGeom prst="rect">
            <a:avLst/>
          </a:prstGeom>
          <a:noFill/>
        </p:spPr>
        <p:txBody>
          <a:bodyPr wrap="none" rtlCol="0">
            <a:spAutoFit/>
          </a:bodyPr>
          <a:lstStyle/>
          <a:p>
            <a:r>
              <a:rPr lang="en-US" sz="2400" b="1" dirty="0" smtClean="0">
                <a:solidFill>
                  <a:schemeClr val="accent2"/>
                </a:solidFill>
              </a:rPr>
              <a:t>Mapping</a:t>
            </a:r>
            <a:endParaRPr lang="en-US" sz="2400" b="1"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Programming</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6</a:t>
            </a:fld>
            <a:endParaRPr lang="en-US" dirty="0"/>
          </a:p>
        </p:txBody>
      </p:sp>
      <p:pic>
        <p:nvPicPr>
          <p:cNvPr id="7" name="Picture 6" descr="Eniac.jpg"/>
          <p:cNvPicPr>
            <a:picLocks noChangeAspect="1"/>
          </p:cNvPicPr>
          <p:nvPr/>
        </p:nvPicPr>
        <p:blipFill>
          <a:blip r:embed="rId3" cstate="print"/>
          <a:srcRect l="1667" t="31299" r="1666" b="20719"/>
          <a:stretch>
            <a:fillRect/>
          </a:stretch>
        </p:blipFill>
        <p:spPr>
          <a:xfrm>
            <a:off x="152400" y="152400"/>
            <a:ext cx="8839200" cy="3352800"/>
          </a:xfrm>
          <a:prstGeom prst="rect">
            <a:avLst/>
          </a:prstGeom>
          <a:solidFill>
            <a:srgbClr val="000000">
              <a:shade val="95000"/>
            </a:srgbClr>
          </a:solidFill>
          <a:ln w="177800" cap="sq">
            <a:solidFill>
              <a:srgbClr val="000000"/>
            </a:solidFill>
            <a:miter lim="800000"/>
          </a:ln>
          <a:effectLst/>
        </p:spPr>
      </p:pic>
      <p:pic>
        <p:nvPicPr>
          <p:cNvPr id="9" name="Picture 8" descr="eniac1.jpg"/>
          <p:cNvPicPr>
            <a:picLocks noChangeAspect="1"/>
          </p:cNvPicPr>
          <p:nvPr/>
        </p:nvPicPr>
        <p:blipFill>
          <a:blip r:embed="rId4" cstate="print"/>
          <a:stretch>
            <a:fillRect/>
          </a:stretch>
        </p:blipFill>
        <p:spPr>
          <a:xfrm>
            <a:off x="152400" y="3733799"/>
            <a:ext cx="4162425" cy="2971801"/>
          </a:xfrm>
          <a:prstGeom prst="rect">
            <a:avLst/>
          </a:prstGeom>
          <a:ln w="177800">
            <a:solidFill>
              <a:schemeClr val="tx1"/>
            </a:solidFill>
            <a:miter lim="800000"/>
          </a:ln>
        </p:spPr>
      </p:pic>
      <p:pic>
        <p:nvPicPr>
          <p:cNvPr id="10" name="Picture 9" descr="eniacwiring.gif"/>
          <p:cNvPicPr>
            <a:picLocks noChangeAspect="1"/>
          </p:cNvPicPr>
          <p:nvPr/>
        </p:nvPicPr>
        <p:blipFill>
          <a:blip r:embed="rId5" cstate="print"/>
          <a:srcRect t="1251" b="5338"/>
          <a:stretch>
            <a:fillRect/>
          </a:stretch>
        </p:blipFill>
        <p:spPr>
          <a:xfrm>
            <a:off x="4648200" y="3810000"/>
            <a:ext cx="4343400" cy="2895600"/>
          </a:xfrm>
          <a:prstGeom prst="rect">
            <a:avLst/>
          </a:prstGeom>
          <a:ln w="177800">
            <a:solidFill>
              <a:schemeClr val="tx1"/>
            </a:solidFill>
            <a:miter lim="800000"/>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bwMode="auto">
          <a:xfrm>
            <a:off x="3276600" y="4267200"/>
            <a:ext cx="2133600" cy="685800"/>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headEnd type="none" w="med" len="med"/>
            <a:tailEnd type="none" w="med" len="med"/>
          </a:ln>
          <a:effectLst>
            <a:glow rad="2286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Detailed</a:t>
            </a:r>
          </a:p>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tx1"/>
                </a:solidFill>
                <a:latin typeface="Arial" charset="0"/>
                <a:cs typeface="Arial" charset="0"/>
              </a:rPr>
              <a:t>Placement</a:t>
            </a:r>
            <a:endParaRPr kumimoji="0" lang="en-US" sz="2400" b="1" i="0" u="none" strike="noStrike" cap="none" normalizeH="0" baseline="0" dirty="0" smtClean="0">
              <a:ln>
                <a:noFill/>
              </a:ln>
              <a:solidFill>
                <a:schemeClr val="tx1"/>
              </a:solidFill>
              <a:effectLst/>
              <a:latin typeface="Arial" charset="0"/>
              <a:cs typeface="Arial" charset="0"/>
            </a:endParaRPr>
          </a:p>
        </p:txBody>
      </p:sp>
      <p:sp>
        <p:nvSpPr>
          <p:cNvPr id="3" name="Title 2"/>
          <p:cNvSpPr>
            <a:spLocks noGrp="1"/>
          </p:cNvSpPr>
          <p:nvPr>
            <p:ph type="title"/>
          </p:nvPr>
        </p:nvSpPr>
        <p:spPr/>
        <p:txBody>
          <a:bodyPr/>
          <a:lstStyle/>
          <a:p>
            <a:r>
              <a:rPr lang="en-US" dirty="0" smtClean="0"/>
              <a:t>Programming </a:t>
            </a:r>
            <a:r>
              <a:rPr lang="en-US" dirty="0" err="1" smtClean="0"/>
              <a:t>Toolchain</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7</a:t>
            </a:fld>
            <a:endParaRPr lang="en-US" dirty="0"/>
          </a:p>
        </p:txBody>
      </p:sp>
      <p:sp>
        <p:nvSpPr>
          <p:cNvPr id="7" name="Flowchart: Process 6"/>
          <p:cNvSpPr/>
          <p:nvPr/>
        </p:nvSpPr>
        <p:spPr bwMode="auto">
          <a:xfrm>
            <a:off x="3276600" y="2438400"/>
            <a:ext cx="2133600" cy="685800"/>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Synthesis</a:t>
            </a:r>
            <a:endParaRPr kumimoji="0" lang="en-US" sz="3200" b="1" i="0" u="none" strike="noStrike" cap="none" normalizeH="0" baseline="0" dirty="0" smtClean="0">
              <a:ln>
                <a:noFill/>
              </a:ln>
              <a:solidFill>
                <a:schemeClr val="tx1"/>
              </a:solidFill>
              <a:effectLst/>
              <a:latin typeface="Arial" charset="0"/>
              <a:cs typeface="Arial" charset="0"/>
            </a:endParaRPr>
          </a:p>
        </p:txBody>
      </p:sp>
      <p:sp>
        <p:nvSpPr>
          <p:cNvPr id="8" name="Flowchart: Process 7"/>
          <p:cNvSpPr/>
          <p:nvPr/>
        </p:nvSpPr>
        <p:spPr bwMode="auto">
          <a:xfrm>
            <a:off x="3276600" y="3352800"/>
            <a:ext cx="2133600" cy="685800"/>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Global</a:t>
            </a:r>
          </a:p>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tx1"/>
                </a:solidFill>
                <a:latin typeface="Arial" charset="0"/>
                <a:cs typeface="Arial" charset="0"/>
              </a:rPr>
              <a:t>Placement</a:t>
            </a:r>
          </a:p>
        </p:txBody>
      </p:sp>
      <p:sp>
        <p:nvSpPr>
          <p:cNvPr id="9" name="Flowchart: Process 8"/>
          <p:cNvSpPr/>
          <p:nvPr/>
        </p:nvSpPr>
        <p:spPr bwMode="auto">
          <a:xfrm>
            <a:off x="3276600" y="4267200"/>
            <a:ext cx="2133600" cy="685800"/>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Detailed</a:t>
            </a:r>
          </a:p>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tx1"/>
                </a:solidFill>
                <a:latin typeface="Arial" charset="0"/>
                <a:cs typeface="Arial" charset="0"/>
              </a:rPr>
              <a:t>Placement</a:t>
            </a:r>
            <a:endParaRPr kumimoji="0" lang="en-US" sz="2400" b="1" i="0" u="none" strike="noStrike" cap="none" normalizeH="0" baseline="0" dirty="0" smtClean="0">
              <a:ln>
                <a:noFill/>
              </a:ln>
              <a:solidFill>
                <a:schemeClr val="tx1"/>
              </a:solidFill>
              <a:effectLst/>
              <a:latin typeface="Arial" charset="0"/>
              <a:cs typeface="Arial" charset="0"/>
            </a:endParaRPr>
          </a:p>
        </p:txBody>
      </p:sp>
      <p:sp>
        <p:nvSpPr>
          <p:cNvPr id="10" name="Flowchart: Process 9"/>
          <p:cNvSpPr/>
          <p:nvPr/>
        </p:nvSpPr>
        <p:spPr bwMode="auto">
          <a:xfrm>
            <a:off x="3276600" y="5181600"/>
            <a:ext cx="2133600" cy="685800"/>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Routing</a:t>
            </a:r>
            <a:endParaRPr kumimoji="0" lang="en-US" sz="2000" b="1" i="0" u="none" strike="noStrike" cap="none" normalizeH="0" baseline="0" dirty="0" smtClean="0">
              <a:ln>
                <a:noFill/>
              </a:ln>
              <a:solidFill>
                <a:schemeClr val="tx1"/>
              </a:solidFill>
              <a:effectLst/>
              <a:latin typeface="Arial" charset="0"/>
              <a:cs typeface="Arial" charset="0"/>
            </a:endParaRPr>
          </a:p>
        </p:txBody>
      </p:sp>
      <p:cxnSp>
        <p:nvCxnSpPr>
          <p:cNvPr id="12" name="Straight Arrow Connector 11"/>
          <p:cNvCxnSpPr>
            <a:endCxn id="7" idx="0"/>
          </p:cNvCxnSpPr>
          <p:nvPr/>
        </p:nvCxnSpPr>
        <p:spPr>
          <a:xfrm>
            <a:off x="4343400" y="2057400"/>
            <a:ext cx="0" cy="381000"/>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6" name="Flowchart: Multidocument 5"/>
          <p:cNvSpPr/>
          <p:nvPr/>
        </p:nvSpPr>
        <p:spPr bwMode="auto">
          <a:xfrm>
            <a:off x="3276600" y="1143000"/>
            <a:ext cx="2133600" cy="1143000"/>
          </a:xfrm>
          <a:prstGeom prst="flowChartMultidocument">
            <a:avLst/>
          </a:prstGeom>
          <a:ln>
            <a:solidFill>
              <a:schemeClr val="tx2"/>
            </a:solid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Arial" charset="0"/>
                <a:cs typeface="Arial" charset="0"/>
              </a:rPr>
              <a:t>Verilog</a:t>
            </a:r>
            <a:endParaRPr kumimoji="0" lang="en-US" sz="2400" b="1" i="0" u="none" strike="noStrike" cap="none" normalizeH="0" baseline="0" dirty="0" smtClean="0">
              <a:ln>
                <a:noFill/>
              </a:ln>
              <a:solidFill>
                <a:schemeClr val="bg1"/>
              </a:solidFill>
              <a:effectLst/>
              <a:latin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cs typeface="Arial" charset="0"/>
              </a:rPr>
              <a:t>VHDL</a:t>
            </a:r>
            <a:endParaRPr kumimoji="0" lang="en-US" sz="2400" b="1" i="0" u="none" strike="noStrike" cap="none" normalizeH="0" baseline="0" dirty="0" smtClean="0">
              <a:ln>
                <a:noFill/>
              </a:ln>
              <a:solidFill>
                <a:schemeClr val="bg1"/>
              </a:solidFill>
              <a:effectLst/>
              <a:latin typeface="Arial" charset="0"/>
              <a:cs typeface="Arial" charset="0"/>
            </a:endParaRPr>
          </a:p>
        </p:txBody>
      </p:sp>
      <p:cxnSp>
        <p:nvCxnSpPr>
          <p:cNvPr id="14" name="Straight Arrow Connector 13"/>
          <p:cNvCxnSpPr>
            <a:stCxn id="7" idx="2"/>
            <a:endCxn id="8" idx="0"/>
          </p:cNvCxnSpPr>
          <p:nvPr/>
        </p:nvCxnSpPr>
        <p:spPr>
          <a:xfrm>
            <a:off x="4343400" y="3124200"/>
            <a:ext cx="0" cy="228600"/>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7" name="Straight Arrow Connector 16"/>
          <p:cNvCxnSpPr>
            <a:stCxn id="8" idx="2"/>
            <a:endCxn id="9" idx="0"/>
          </p:cNvCxnSpPr>
          <p:nvPr/>
        </p:nvCxnSpPr>
        <p:spPr>
          <a:xfrm>
            <a:off x="4343400" y="4038600"/>
            <a:ext cx="0" cy="228600"/>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Straight Arrow Connector 19"/>
          <p:cNvCxnSpPr>
            <a:stCxn id="9" idx="2"/>
            <a:endCxn id="10" idx="0"/>
          </p:cNvCxnSpPr>
          <p:nvPr/>
        </p:nvCxnSpPr>
        <p:spPr>
          <a:xfrm>
            <a:off x="4343400" y="4953000"/>
            <a:ext cx="0" cy="228600"/>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0" idx="2"/>
            <a:endCxn id="32" idx="0"/>
          </p:cNvCxnSpPr>
          <p:nvPr/>
        </p:nvCxnSpPr>
        <p:spPr>
          <a:xfrm>
            <a:off x="4343400" y="5867400"/>
            <a:ext cx="0" cy="228600"/>
          </a:xfrm>
          <a:prstGeom prst="straightConnector1">
            <a:avLst/>
          </a:prstGeom>
          <a:ln w="57150">
            <a:headEnd type="none" w="med" len="med"/>
            <a:tailEnd type="triangl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2" name="Flowchart: Terminator 31"/>
          <p:cNvSpPr/>
          <p:nvPr/>
        </p:nvSpPr>
        <p:spPr bwMode="auto">
          <a:xfrm>
            <a:off x="3429000" y="6096000"/>
            <a:ext cx="1828800" cy="457200"/>
          </a:xfrm>
          <a:prstGeom prst="flowChartTerminator">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Arial" charset="0"/>
                <a:cs typeface="Arial" charset="0"/>
              </a:rPr>
              <a:t>Config</a:t>
            </a:r>
            <a:endParaRPr kumimoji="0" lang="en-US" sz="3200" b="1" i="0" u="none" strike="noStrike" cap="none" normalizeH="0" baseline="0" dirty="0" smtClean="0">
              <a:ln>
                <a:noFill/>
              </a:ln>
              <a:solidFill>
                <a:schemeClr val="bg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3276600" y="1676400"/>
            <a:ext cx="2667000" cy="2667000"/>
            <a:chOff x="3276600" y="1676400"/>
            <a:chExt cx="2667000" cy="2667000"/>
          </a:xfrm>
        </p:grpSpPr>
        <p:cxnSp>
          <p:nvCxnSpPr>
            <p:cNvPr id="122" name="Straight Connector 121"/>
            <p:cNvCxnSpPr/>
            <p:nvPr/>
          </p:nvCxnSpPr>
          <p:spPr>
            <a:xfrm>
              <a:off x="3657600" y="1828800"/>
              <a:ext cx="6858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a:off x="3657600" y="1676400"/>
              <a:ext cx="6858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a:off x="3352800" y="19812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a:off x="3276600" y="28194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26" name="Straight Connector 125"/>
            <p:cNvCxnSpPr/>
            <p:nvPr/>
          </p:nvCxnSpPr>
          <p:spPr>
            <a:xfrm>
              <a:off x="4648200" y="28194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a:off x="5943600" y="1981200"/>
              <a:ext cx="0" cy="2286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a:off x="5486400" y="2209800"/>
              <a:ext cx="4572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a:off x="5486400" y="2209800"/>
              <a:ext cx="0" cy="1143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flipH="1">
              <a:off x="5486400" y="3352800"/>
              <a:ext cx="1524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1" name="Straight Connector 130"/>
            <p:cNvCxnSpPr/>
            <p:nvPr/>
          </p:nvCxnSpPr>
          <p:spPr>
            <a:xfrm>
              <a:off x="4114800" y="1828800"/>
              <a:ext cx="0" cy="6858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flipH="1">
              <a:off x="4114800" y="2514600"/>
              <a:ext cx="2286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3" name="Straight Connector 132"/>
            <p:cNvCxnSpPr/>
            <p:nvPr/>
          </p:nvCxnSpPr>
          <p:spPr>
            <a:xfrm flipH="1">
              <a:off x="3657600" y="2667000"/>
              <a:ext cx="6858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4" name="Straight Connector 133"/>
            <p:cNvCxnSpPr/>
            <p:nvPr/>
          </p:nvCxnSpPr>
          <p:spPr>
            <a:xfrm flipV="1">
              <a:off x="3886200" y="1676400"/>
              <a:ext cx="0" cy="8382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flipH="1">
              <a:off x="3657600" y="2514600"/>
              <a:ext cx="2286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a:off x="3429000" y="28194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7" name="Straight Connector 136"/>
            <p:cNvCxnSpPr/>
            <p:nvPr/>
          </p:nvCxnSpPr>
          <p:spPr>
            <a:xfrm>
              <a:off x="4114800" y="2514600"/>
              <a:ext cx="0" cy="8382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8" name="Straight Connector 137"/>
            <p:cNvCxnSpPr/>
            <p:nvPr/>
          </p:nvCxnSpPr>
          <p:spPr>
            <a:xfrm flipH="1">
              <a:off x="4114800" y="3352800"/>
              <a:ext cx="2286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39" name="Straight Connector 138"/>
            <p:cNvCxnSpPr/>
            <p:nvPr/>
          </p:nvCxnSpPr>
          <p:spPr>
            <a:xfrm>
              <a:off x="3886200" y="2667000"/>
              <a:ext cx="0" cy="16764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flipH="1">
              <a:off x="3886200" y="4343400"/>
              <a:ext cx="4572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1" name="Straight Connector 140"/>
            <p:cNvCxnSpPr/>
            <p:nvPr/>
          </p:nvCxnSpPr>
          <p:spPr>
            <a:xfrm>
              <a:off x="4495800" y="36576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2" name="Straight Connector 141"/>
            <p:cNvCxnSpPr/>
            <p:nvPr/>
          </p:nvCxnSpPr>
          <p:spPr>
            <a:xfrm>
              <a:off x="4648200" y="36576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3" name="Straight Connector 142"/>
            <p:cNvCxnSpPr/>
            <p:nvPr/>
          </p:nvCxnSpPr>
          <p:spPr>
            <a:xfrm>
              <a:off x="4800600" y="36576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flipH="1">
              <a:off x="3657600" y="3505200"/>
              <a:ext cx="4572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5" name="Straight Connector 144"/>
            <p:cNvCxnSpPr/>
            <p:nvPr/>
          </p:nvCxnSpPr>
          <p:spPr>
            <a:xfrm flipH="1">
              <a:off x="4114800" y="4191000"/>
              <a:ext cx="2286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6" name="Straight Connector 145"/>
            <p:cNvCxnSpPr/>
            <p:nvPr/>
          </p:nvCxnSpPr>
          <p:spPr>
            <a:xfrm>
              <a:off x="4114800" y="3505200"/>
              <a:ext cx="0" cy="6858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7" name="Straight Connector 146"/>
            <p:cNvCxnSpPr/>
            <p:nvPr/>
          </p:nvCxnSpPr>
          <p:spPr>
            <a:xfrm flipH="1">
              <a:off x="4953000" y="2590800"/>
              <a:ext cx="1524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8" name="Straight Connector 147"/>
            <p:cNvCxnSpPr/>
            <p:nvPr/>
          </p:nvCxnSpPr>
          <p:spPr>
            <a:xfrm>
              <a:off x="5105400" y="1828800"/>
              <a:ext cx="0" cy="762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a:off x="5105400" y="1828800"/>
              <a:ext cx="5334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0" name="Straight Connector 149"/>
            <p:cNvCxnSpPr/>
            <p:nvPr/>
          </p:nvCxnSpPr>
          <p:spPr>
            <a:xfrm>
              <a:off x="4953000" y="1676400"/>
              <a:ext cx="6858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1" name="Straight Connector 150"/>
            <p:cNvCxnSpPr/>
            <p:nvPr/>
          </p:nvCxnSpPr>
          <p:spPr>
            <a:xfrm>
              <a:off x="4648200" y="1981200"/>
              <a:ext cx="0" cy="3810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2" name="Straight Connector 151"/>
            <p:cNvCxnSpPr/>
            <p:nvPr/>
          </p:nvCxnSpPr>
          <p:spPr>
            <a:xfrm>
              <a:off x="4648200" y="2133600"/>
              <a:ext cx="6096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a:off x="5257800" y="2133600"/>
              <a:ext cx="0" cy="13716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a:off x="4953000" y="3505200"/>
              <a:ext cx="6858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a:off x="5943600" y="3657600"/>
              <a:ext cx="0" cy="2286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6" name="Straight Connector 155"/>
            <p:cNvCxnSpPr/>
            <p:nvPr/>
          </p:nvCxnSpPr>
          <p:spPr>
            <a:xfrm>
              <a:off x="5181600" y="3886200"/>
              <a:ext cx="7620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a:off x="5181600" y="3886200"/>
              <a:ext cx="0" cy="30480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flipH="1">
              <a:off x="4953000" y="4191000"/>
              <a:ext cx="228600" cy="0"/>
            </a:xfrm>
            <a:prstGeom prst="line">
              <a:avLst/>
            </a:prstGeom>
            <a:ln>
              <a:solidFill>
                <a:schemeClr val="accent6">
                  <a:lumMod val="75000"/>
                </a:schemeClr>
              </a:solidFill>
            </a:ln>
            <a:effectLst/>
          </p:spPr>
          <p:style>
            <a:lnRef idx="2">
              <a:schemeClr val="dk1"/>
            </a:lnRef>
            <a:fillRef idx="0">
              <a:schemeClr val="dk1"/>
            </a:fillRef>
            <a:effectRef idx="1">
              <a:schemeClr val="dk1"/>
            </a:effectRef>
            <a:fontRef idx="minor">
              <a:schemeClr val="tx1"/>
            </a:fontRef>
          </p:style>
        </p:cxnSp>
      </p:grpSp>
      <p:sp>
        <p:nvSpPr>
          <p:cNvPr id="2" name="Content Placeholder 1"/>
          <p:cNvSpPr>
            <a:spLocks noGrp="1"/>
          </p:cNvSpPr>
          <p:nvPr>
            <p:ph idx="1"/>
          </p:nvPr>
        </p:nvSpPr>
        <p:spPr>
          <a:xfrm>
            <a:off x="457200" y="5029200"/>
            <a:ext cx="8229600" cy="1447800"/>
          </a:xfrm>
        </p:spPr>
        <p:txBody>
          <a:bodyPr/>
          <a:lstStyle/>
          <a:p>
            <a:r>
              <a:rPr lang="en-US" dirty="0" smtClean="0"/>
              <a:t>No Overlaps</a:t>
            </a:r>
          </a:p>
          <a:p>
            <a:r>
              <a:rPr lang="en-US" dirty="0" smtClean="0"/>
              <a:t>Congestion, </a:t>
            </a:r>
            <a:r>
              <a:rPr lang="en-US" dirty="0" err="1" smtClean="0"/>
              <a:t>Routability</a:t>
            </a:r>
            <a:endParaRPr lang="en-US" dirty="0" smtClean="0"/>
          </a:p>
          <a:p>
            <a:r>
              <a:rPr lang="en-US" dirty="0" smtClean="0"/>
              <a:t>Timing</a:t>
            </a:r>
          </a:p>
          <a:p>
            <a:endParaRPr lang="en-US" dirty="0"/>
          </a:p>
        </p:txBody>
      </p:sp>
      <p:sp>
        <p:nvSpPr>
          <p:cNvPr id="3" name="Title 2"/>
          <p:cNvSpPr>
            <a:spLocks noGrp="1"/>
          </p:cNvSpPr>
          <p:nvPr>
            <p:ph type="title"/>
          </p:nvPr>
        </p:nvSpPr>
        <p:spPr/>
        <p:txBody>
          <a:bodyPr/>
          <a:lstStyle/>
          <a:p>
            <a:r>
              <a:rPr lang="en-US" dirty="0" smtClean="0"/>
              <a:t>Detailed Placement</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8</a:t>
            </a:fld>
            <a:endParaRPr lang="en-US" dirty="0"/>
          </a:p>
        </p:txBody>
      </p:sp>
      <p:sp>
        <p:nvSpPr>
          <p:cNvPr id="6" name="Rectangle 5"/>
          <p:cNvSpPr/>
          <p:nvPr/>
        </p:nvSpPr>
        <p:spPr bwMode="auto">
          <a:xfrm>
            <a:off x="30480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 name="Rectangle 6"/>
          <p:cNvSpPr/>
          <p:nvPr/>
        </p:nvSpPr>
        <p:spPr bwMode="auto">
          <a:xfrm>
            <a:off x="43434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 name="Rectangle 7"/>
          <p:cNvSpPr/>
          <p:nvPr/>
        </p:nvSpPr>
        <p:spPr bwMode="auto">
          <a:xfrm>
            <a:off x="56388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 name="Rectangle 8"/>
          <p:cNvSpPr/>
          <p:nvPr/>
        </p:nvSpPr>
        <p:spPr bwMode="auto">
          <a:xfrm>
            <a:off x="69342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bwMode="auto">
          <a:xfrm>
            <a:off x="3048000" y="2362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1" name="Rectangle 10"/>
          <p:cNvSpPr/>
          <p:nvPr/>
        </p:nvSpPr>
        <p:spPr bwMode="auto">
          <a:xfrm>
            <a:off x="4343400" y="2362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2" name="Rectangle 11"/>
          <p:cNvSpPr/>
          <p:nvPr/>
        </p:nvSpPr>
        <p:spPr bwMode="auto">
          <a:xfrm>
            <a:off x="5638800" y="2362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3" name="Rectangle 12"/>
          <p:cNvSpPr/>
          <p:nvPr/>
        </p:nvSpPr>
        <p:spPr bwMode="auto">
          <a:xfrm>
            <a:off x="6934200" y="2362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4" name="Rectangle 13"/>
          <p:cNvSpPr/>
          <p:nvPr/>
        </p:nvSpPr>
        <p:spPr bwMode="auto">
          <a:xfrm>
            <a:off x="30480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5" name="Rectangle 14"/>
          <p:cNvSpPr/>
          <p:nvPr/>
        </p:nvSpPr>
        <p:spPr bwMode="auto">
          <a:xfrm>
            <a:off x="43434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6" name="Rectangle 15"/>
          <p:cNvSpPr/>
          <p:nvPr/>
        </p:nvSpPr>
        <p:spPr bwMode="auto">
          <a:xfrm>
            <a:off x="56388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7" name="Rectangle 16"/>
          <p:cNvSpPr/>
          <p:nvPr/>
        </p:nvSpPr>
        <p:spPr bwMode="auto">
          <a:xfrm>
            <a:off x="69342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9" name="Rectangle 18"/>
          <p:cNvSpPr/>
          <p:nvPr/>
        </p:nvSpPr>
        <p:spPr bwMode="auto">
          <a:xfrm>
            <a:off x="4572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0" name="Rectangle 19"/>
          <p:cNvSpPr/>
          <p:nvPr/>
        </p:nvSpPr>
        <p:spPr bwMode="auto">
          <a:xfrm>
            <a:off x="17526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1" name="Rectangle 20"/>
          <p:cNvSpPr/>
          <p:nvPr/>
        </p:nvSpPr>
        <p:spPr bwMode="auto">
          <a:xfrm>
            <a:off x="457200" y="2362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2" name="Rectangle 21"/>
          <p:cNvSpPr/>
          <p:nvPr/>
        </p:nvSpPr>
        <p:spPr bwMode="auto">
          <a:xfrm>
            <a:off x="1752600" y="2362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3" name="Rectangle 22"/>
          <p:cNvSpPr/>
          <p:nvPr/>
        </p:nvSpPr>
        <p:spPr bwMode="auto">
          <a:xfrm>
            <a:off x="4572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4" name="Rectangle 23"/>
          <p:cNvSpPr/>
          <p:nvPr/>
        </p:nvSpPr>
        <p:spPr bwMode="auto">
          <a:xfrm>
            <a:off x="17526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5" name="Rectangle 24"/>
          <p:cNvSpPr/>
          <p:nvPr/>
        </p:nvSpPr>
        <p:spPr bwMode="auto">
          <a:xfrm>
            <a:off x="82296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6" name="Rectangle 25"/>
          <p:cNvSpPr/>
          <p:nvPr/>
        </p:nvSpPr>
        <p:spPr bwMode="auto">
          <a:xfrm>
            <a:off x="8229600" y="23622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7" name="Rectangle 26"/>
          <p:cNvSpPr/>
          <p:nvPr/>
        </p:nvSpPr>
        <p:spPr bwMode="auto">
          <a:xfrm>
            <a:off x="82296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8" name="Rectangle 27"/>
          <p:cNvSpPr/>
          <p:nvPr/>
        </p:nvSpPr>
        <p:spPr bwMode="auto">
          <a:xfrm>
            <a:off x="3048000" y="4038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29" name="Rectangle 28"/>
          <p:cNvSpPr/>
          <p:nvPr/>
        </p:nvSpPr>
        <p:spPr bwMode="auto">
          <a:xfrm>
            <a:off x="4343400" y="4038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0" name="Rectangle 29"/>
          <p:cNvSpPr/>
          <p:nvPr/>
        </p:nvSpPr>
        <p:spPr bwMode="auto">
          <a:xfrm>
            <a:off x="5638800" y="4038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1" name="Rectangle 30"/>
          <p:cNvSpPr/>
          <p:nvPr/>
        </p:nvSpPr>
        <p:spPr bwMode="auto">
          <a:xfrm>
            <a:off x="6934200" y="4038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2" name="Rectangle 31"/>
          <p:cNvSpPr/>
          <p:nvPr/>
        </p:nvSpPr>
        <p:spPr bwMode="auto">
          <a:xfrm>
            <a:off x="457200" y="4038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3" name="Rectangle 32"/>
          <p:cNvSpPr/>
          <p:nvPr/>
        </p:nvSpPr>
        <p:spPr bwMode="auto">
          <a:xfrm>
            <a:off x="1752600" y="4038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4" name="Rectangle 33"/>
          <p:cNvSpPr/>
          <p:nvPr/>
        </p:nvSpPr>
        <p:spPr bwMode="auto">
          <a:xfrm>
            <a:off x="8229600" y="40386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2" name="Rectangle 41"/>
          <p:cNvSpPr/>
          <p:nvPr/>
        </p:nvSpPr>
        <p:spPr bwMode="auto">
          <a:xfrm>
            <a:off x="4724400" y="3886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46" name="Straight Connector 45"/>
          <p:cNvCxnSpPr>
            <a:stCxn id="36" idx="3"/>
            <a:endCxn id="37" idx="1"/>
          </p:cNvCxnSpPr>
          <p:nvPr/>
        </p:nvCxnSpPr>
        <p:spPr>
          <a:xfrm>
            <a:off x="3962400" y="1905000"/>
            <a:ext cx="304800" cy="762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47" name="Straight Connector 46"/>
          <p:cNvCxnSpPr>
            <a:stCxn id="37" idx="3"/>
            <a:endCxn id="40" idx="1"/>
          </p:cNvCxnSpPr>
          <p:nvPr/>
        </p:nvCxnSpPr>
        <p:spPr>
          <a:xfrm>
            <a:off x="4876800" y="1981200"/>
            <a:ext cx="381000" cy="762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50" name="Straight Connector 49"/>
          <p:cNvCxnSpPr>
            <a:stCxn id="38" idx="3"/>
            <a:endCxn id="40" idx="2"/>
          </p:cNvCxnSpPr>
          <p:nvPr/>
        </p:nvCxnSpPr>
        <p:spPr>
          <a:xfrm flipV="1">
            <a:off x="4495800" y="2286000"/>
            <a:ext cx="1066800" cy="3048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53" name="Straight Connector 52"/>
          <p:cNvCxnSpPr>
            <a:stCxn id="39" idx="0"/>
            <a:endCxn id="40" idx="2"/>
          </p:cNvCxnSpPr>
          <p:nvPr/>
        </p:nvCxnSpPr>
        <p:spPr>
          <a:xfrm flipV="1">
            <a:off x="4876800" y="2286000"/>
            <a:ext cx="685800" cy="533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56" name="Straight Connector 55"/>
          <p:cNvCxnSpPr>
            <a:stCxn id="41" idx="0"/>
            <a:endCxn id="40" idx="2"/>
          </p:cNvCxnSpPr>
          <p:nvPr/>
        </p:nvCxnSpPr>
        <p:spPr>
          <a:xfrm flipH="1" flipV="1">
            <a:off x="5562600" y="2286000"/>
            <a:ext cx="762000" cy="8382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59" name="Straight Connector 58"/>
          <p:cNvCxnSpPr>
            <a:stCxn id="41" idx="0"/>
            <a:endCxn id="38" idx="3"/>
          </p:cNvCxnSpPr>
          <p:nvPr/>
        </p:nvCxnSpPr>
        <p:spPr>
          <a:xfrm flipH="1" flipV="1">
            <a:off x="4495800" y="2590800"/>
            <a:ext cx="1828800" cy="533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63" name="Straight Connector 62"/>
          <p:cNvCxnSpPr>
            <a:stCxn id="41" idx="1"/>
            <a:endCxn id="39" idx="3"/>
          </p:cNvCxnSpPr>
          <p:nvPr/>
        </p:nvCxnSpPr>
        <p:spPr>
          <a:xfrm flipH="1" flipV="1">
            <a:off x="5181600" y="3048000"/>
            <a:ext cx="838200" cy="3048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66" name="Straight Connector 65"/>
          <p:cNvCxnSpPr>
            <a:stCxn id="41" idx="1"/>
            <a:endCxn id="43" idx="3"/>
          </p:cNvCxnSpPr>
          <p:nvPr/>
        </p:nvCxnSpPr>
        <p:spPr>
          <a:xfrm flipH="1">
            <a:off x="4495800" y="3352800"/>
            <a:ext cx="15240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69" name="Straight Connector 68"/>
          <p:cNvCxnSpPr>
            <a:stCxn id="41" idx="2"/>
            <a:endCxn id="42" idx="3"/>
          </p:cNvCxnSpPr>
          <p:nvPr/>
        </p:nvCxnSpPr>
        <p:spPr>
          <a:xfrm flipH="1">
            <a:off x="5334000" y="3581400"/>
            <a:ext cx="990600" cy="533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72" name="Straight Connector 71"/>
          <p:cNvCxnSpPr>
            <a:stCxn id="39" idx="2"/>
            <a:endCxn id="42" idx="0"/>
          </p:cNvCxnSpPr>
          <p:nvPr/>
        </p:nvCxnSpPr>
        <p:spPr>
          <a:xfrm>
            <a:off x="4876800" y="3276600"/>
            <a:ext cx="152400" cy="6096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75" name="Straight Connector 74"/>
          <p:cNvCxnSpPr>
            <a:stCxn id="38" idx="2"/>
            <a:endCxn id="43" idx="0"/>
          </p:cNvCxnSpPr>
          <p:nvPr/>
        </p:nvCxnSpPr>
        <p:spPr>
          <a:xfrm>
            <a:off x="4191000" y="2819400"/>
            <a:ext cx="0" cy="6858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39" idx="1"/>
            <a:endCxn id="44" idx="3"/>
          </p:cNvCxnSpPr>
          <p:nvPr/>
        </p:nvCxnSpPr>
        <p:spPr>
          <a:xfrm flipH="1" flipV="1">
            <a:off x="3429000" y="2895600"/>
            <a:ext cx="1143000" cy="152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1" name="Straight Connector 80"/>
          <p:cNvCxnSpPr>
            <a:stCxn id="42" idx="1"/>
            <a:endCxn id="43" idx="2"/>
          </p:cNvCxnSpPr>
          <p:nvPr/>
        </p:nvCxnSpPr>
        <p:spPr>
          <a:xfrm flipH="1" flipV="1">
            <a:off x="4191000" y="3962400"/>
            <a:ext cx="533400" cy="152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36" idx="2"/>
            <a:endCxn id="44" idx="0"/>
          </p:cNvCxnSpPr>
          <p:nvPr/>
        </p:nvCxnSpPr>
        <p:spPr>
          <a:xfrm flipH="1">
            <a:off x="3124200" y="2133600"/>
            <a:ext cx="533400" cy="533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7" name="Straight Connector 86"/>
          <p:cNvCxnSpPr>
            <a:stCxn id="38" idx="1"/>
            <a:endCxn id="44" idx="3"/>
          </p:cNvCxnSpPr>
          <p:nvPr/>
        </p:nvCxnSpPr>
        <p:spPr>
          <a:xfrm flipH="1">
            <a:off x="3429000" y="2590800"/>
            <a:ext cx="457200" cy="3048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90" name="Straight Connector 89"/>
          <p:cNvCxnSpPr>
            <a:stCxn id="43" idx="1"/>
            <a:endCxn id="44" idx="2"/>
          </p:cNvCxnSpPr>
          <p:nvPr/>
        </p:nvCxnSpPr>
        <p:spPr>
          <a:xfrm flipH="1" flipV="1">
            <a:off x="3124200" y="3124200"/>
            <a:ext cx="762000" cy="6096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93" name="Straight Connector 92"/>
          <p:cNvCxnSpPr>
            <a:stCxn id="36" idx="3"/>
            <a:endCxn id="38" idx="0"/>
          </p:cNvCxnSpPr>
          <p:nvPr/>
        </p:nvCxnSpPr>
        <p:spPr>
          <a:xfrm>
            <a:off x="3962400" y="1905000"/>
            <a:ext cx="228600" cy="4572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36" name="Rectangle 35"/>
          <p:cNvSpPr/>
          <p:nvPr/>
        </p:nvSpPr>
        <p:spPr bwMode="auto">
          <a:xfrm>
            <a:off x="3352800" y="1676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7" name="Rectangle 36"/>
          <p:cNvSpPr/>
          <p:nvPr/>
        </p:nvSpPr>
        <p:spPr bwMode="auto">
          <a:xfrm>
            <a:off x="4267200" y="1752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0" name="Rectangle 39"/>
          <p:cNvSpPr/>
          <p:nvPr/>
        </p:nvSpPr>
        <p:spPr bwMode="auto">
          <a:xfrm>
            <a:off x="5257800" y="1828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8" name="Rectangle 37"/>
          <p:cNvSpPr/>
          <p:nvPr/>
        </p:nvSpPr>
        <p:spPr bwMode="auto">
          <a:xfrm>
            <a:off x="38862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4" name="Rectangle 43"/>
          <p:cNvSpPr/>
          <p:nvPr/>
        </p:nvSpPr>
        <p:spPr bwMode="auto">
          <a:xfrm>
            <a:off x="2819400" y="2667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3" name="Rectangle 42"/>
          <p:cNvSpPr/>
          <p:nvPr/>
        </p:nvSpPr>
        <p:spPr bwMode="auto">
          <a:xfrm>
            <a:off x="3886200" y="3505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9" name="Rectangle 38"/>
          <p:cNvSpPr/>
          <p:nvPr/>
        </p:nvSpPr>
        <p:spPr bwMode="auto">
          <a:xfrm>
            <a:off x="4572000" y="2819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41" name="Rectangle 40"/>
          <p:cNvSpPr/>
          <p:nvPr/>
        </p:nvSpPr>
        <p:spPr bwMode="auto">
          <a:xfrm>
            <a:off x="6019800" y="3124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1" nodeType="clickEffect">
                                  <p:stCondLst>
                                    <p:cond delay="0"/>
                                  </p:stCondLst>
                                  <p:childTnLst>
                                    <p:animMotion origin="layout" path="M 0 0 L -0.03334 -0.02222 " pathEditMode="relative" ptsTypes="AA">
                                      <p:cBhvr>
                                        <p:cTn id="60" dur="2000" fill="hold"/>
                                        <p:tgtEl>
                                          <p:spTgt spid="36"/>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00833 -0.03334 " pathEditMode="relative" ptsTypes="AA">
                                      <p:cBhvr>
                                        <p:cTn id="62" dur="2000" fill="hold"/>
                                        <p:tgtEl>
                                          <p:spTgt spid="37"/>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04166 -0.04445 " pathEditMode="relative" ptsTypes="AA">
                                      <p:cBhvr>
                                        <p:cTn id="64" dur="2000" fill="hold"/>
                                        <p:tgtEl>
                                          <p:spTgt spid="40"/>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0.025 -0.04445 " pathEditMode="relative" ptsTypes="AA">
                                      <p:cBhvr>
                                        <p:cTn id="66" dur="2000" fill="hold"/>
                                        <p:tgtEl>
                                          <p:spTgt spid="44"/>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 0 L 0.05 0 " pathEditMode="relative" ptsTypes="AA">
                                      <p:cBhvr>
                                        <p:cTn id="68" dur="2000" fill="hold"/>
                                        <p:tgtEl>
                                          <p:spTgt spid="38"/>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09167 -0.04444 " pathEditMode="relative" ptsTypes="AA">
                                      <p:cBhvr>
                                        <p:cTn id="70" dur="2000" fill="hold"/>
                                        <p:tgtEl>
                                          <p:spTgt spid="43"/>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 0 L -0.04167 0.02223 " pathEditMode="relative" ptsTypes="AA">
                                      <p:cBhvr>
                                        <p:cTn id="72" dur="2000" fill="hold"/>
                                        <p:tgtEl>
                                          <p:spTgt spid="42"/>
                                        </p:tgtEl>
                                        <p:attrNameLst>
                                          <p:attrName>ppt_x</p:attrName>
                                          <p:attrName>ppt_y</p:attrName>
                                        </p:attrNameLst>
                                      </p:cBhvr>
                                    </p:animMotion>
                                  </p:childTnLst>
                                </p:cTn>
                              </p:par>
                              <p:par>
                                <p:cTn id="73" presetID="0" presetClass="path" presetSubtype="0" accel="50000" decel="50000" fill="hold" grpId="1" nodeType="withEffect">
                                  <p:stCondLst>
                                    <p:cond delay="0"/>
                                  </p:stCondLst>
                                  <p:childTnLst>
                                    <p:animMotion origin="layout" path="M 0 0 L -0.025 0.05555 " pathEditMode="relative" ptsTypes="AA">
                                      <p:cBhvr>
                                        <p:cTn id="74" dur="2000" fill="hold"/>
                                        <p:tgtEl>
                                          <p:spTgt spid="39"/>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04166 0.01111 " pathEditMode="relative" ptsTypes="AA">
                                      <p:cBhvr>
                                        <p:cTn id="76" dur="2000" fill="hold"/>
                                        <p:tgtEl>
                                          <p:spTgt spid="41"/>
                                        </p:tgtEl>
                                        <p:attrNameLst>
                                          <p:attrName>ppt_x</p:attrName>
                                          <p:attrName>ppt_y</p:attrName>
                                        </p:attrNameLst>
                                      </p:cBhvr>
                                    </p:animMotion>
                                  </p:childTnLst>
                                </p:cTn>
                              </p:par>
                              <p:par>
                                <p:cTn id="77" presetID="10" presetClass="exit" presetSubtype="0" fill="hold" nodeType="withEffect">
                                  <p:stCondLst>
                                    <p:cond delay="0"/>
                                  </p:stCondLst>
                                  <p:childTnLst>
                                    <p:animEffect transition="out" filter="fade">
                                      <p:cBhvr>
                                        <p:cTn id="78" dur="2000"/>
                                        <p:tgtEl>
                                          <p:spTgt spid="46"/>
                                        </p:tgtEl>
                                      </p:cBhvr>
                                    </p:animEffect>
                                    <p:set>
                                      <p:cBhvr>
                                        <p:cTn id="79" dur="1" fill="hold">
                                          <p:stCondLst>
                                            <p:cond delay="1999"/>
                                          </p:stCondLst>
                                        </p:cTn>
                                        <p:tgtEl>
                                          <p:spTgt spid="4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47"/>
                                        </p:tgtEl>
                                      </p:cBhvr>
                                    </p:animEffect>
                                    <p:set>
                                      <p:cBhvr>
                                        <p:cTn id="82" dur="1" fill="hold">
                                          <p:stCondLst>
                                            <p:cond delay="1999"/>
                                          </p:stCondLst>
                                        </p:cTn>
                                        <p:tgtEl>
                                          <p:spTgt spid="4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93"/>
                                        </p:tgtEl>
                                      </p:cBhvr>
                                    </p:animEffect>
                                    <p:set>
                                      <p:cBhvr>
                                        <p:cTn id="85" dur="1" fill="hold">
                                          <p:stCondLst>
                                            <p:cond delay="1999"/>
                                          </p:stCondLst>
                                        </p:cTn>
                                        <p:tgtEl>
                                          <p:spTgt spid="9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84"/>
                                        </p:tgtEl>
                                      </p:cBhvr>
                                    </p:animEffect>
                                    <p:set>
                                      <p:cBhvr>
                                        <p:cTn id="88" dur="1" fill="hold">
                                          <p:stCondLst>
                                            <p:cond delay="1999"/>
                                          </p:stCondLst>
                                        </p:cTn>
                                        <p:tgtEl>
                                          <p:spTgt spid="84"/>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87"/>
                                        </p:tgtEl>
                                      </p:cBhvr>
                                    </p:animEffect>
                                    <p:set>
                                      <p:cBhvr>
                                        <p:cTn id="91" dur="1" fill="hold">
                                          <p:stCondLst>
                                            <p:cond delay="1999"/>
                                          </p:stCondLst>
                                        </p:cTn>
                                        <p:tgtEl>
                                          <p:spTgt spid="8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78"/>
                                        </p:tgtEl>
                                      </p:cBhvr>
                                    </p:animEffect>
                                    <p:set>
                                      <p:cBhvr>
                                        <p:cTn id="94" dur="1" fill="hold">
                                          <p:stCondLst>
                                            <p:cond delay="1999"/>
                                          </p:stCondLst>
                                        </p:cTn>
                                        <p:tgtEl>
                                          <p:spTgt spid="7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90"/>
                                        </p:tgtEl>
                                      </p:cBhvr>
                                    </p:animEffect>
                                    <p:set>
                                      <p:cBhvr>
                                        <p:cTn id="97" dur="1" fill="hold">
                                          <p:stCondLst>
                                            <p:cond delay="1999"/>
                                          </p:stCondLst>
                                        </p:cTn>
                                        <p:tgtEl>
                                          <p:spTgt spid="9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75"/>
                                        </p:tgtEl>
                                      </p:cBhvr>
                                    </p:animEffect>
                                    <p:set>
                                      <p:cBhvr>
                                        <p:cTn id="100" dur="1" fill="hold">
                                          <p:stCondLst>
                                            <p:cond delay="1999"/>
                                          </p:stCondLst>
                                        </p:cTn>
                                        <p:tgtEl>
                                          <p:spTgt spid="7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81"/>
                                        </p:tgtEl>
                                      </p:cBhvr>
                                    </p:animEffect>
                                    <p:set>
                                      <p:cBhvr>
                                        <p:cTn id="103" dur="1" fill="hold">
                                          <p:stCondLst>
                                            <p:cond delay="1999"/>
                                          </p:stCondLst>
                                        </p:cTn>
                                        <p:tgtEl>
                                          <p:spTgt spid="81"/>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0"/>
                                        <p:tgtEl>
                                          <p:spTgt spid="69"/>
                                        </p:tgtEl>
                                      </p:cBhvr>
                                    </p:animEffect>
                                    <p:set>
                                      <p:cBhvr>
                                        <p:cTn id="106" dur="1" fill="hold">
                                          <p:stCondLst>
                                            <p:cond delay="1999"/>
                                          </p:stCondLst>
                                        </p:cTn>
                                        <p:tgtEl>
                                          <p:spTgt spid="69"/>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000"/>
                                        <p:tgtEl>
                                          <p:spTgt spid="72"/>
                                        </p:tgtEl>
                                      </p:cBhvr>
                                    </p:animEffect>
                                    <p:set>
                                      <p:cBhvr>
                                        <p:cTn id="109" dur="1" fill="hold">
                                          <p:stCondLst>
                                            <p:cond delay="1999"/>
                                          </p:stCondLst>
                                        </p:cTn>
                                        <p:tgtEl>
                                          <p:spTgt spid="72"/>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2000"/>
                                        <p:tgtEl>
                                          <p:spTgt spid="66"/>
                                        </p:tgtEl>
                                      </p:cBhvr>
                                    </p:animEffect>
                                    <p:set>
                                      <p:cBhvr>
                                        <p:cTn id="112" dur="1" fill="hold">
                                          <p:stCondLst>
                                            <p:cond delay="1999"/>
                                          </p:stCondLst>
                                        </p:cTn>
                                        <p:tgtEl>
                                          <p:spTgt spid="66"/>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2000"/>
                                        <p:tgtEl>
                                          <p:spTgt spid="63"/>
                                        </p:tgtEl>
                                      </p:cBhvr>
                                    </p:animEffect>
                                    <p:set>
                                      <p:cBhvr>
                                        <p:cTn id="115" dur="1" fill="hold">
                                          <p:stCondLst>
                                            <p:cond delay="1999"/>
                                          </p:stCondLst>
                                        </p:cTn>
                                        <p:tgtEl>
                                          <p:spTgt spid="6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59"/>
                                        </p:tgtEl>
                                      </p:cBhvr>
                                    </p:animEffect>
                                    <p:set>
                                      <p:cBhvr>
                                        <p:cTn id="118" dur="1" fill="hold">
                                          <p:stCondLst>
                                            <p:cond delay="1999"/>
                                          </p:stCondLst>
                                        </p:cTn>
                                        <p:tgtEl>
                                          <p:spTgt spid="59"/>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53"/>
                                        </p:tgtEl>
                                      </p:cBhvr>
                                    </p:animEffect>
                                    <p:set>
                                      <p:cBhvr>
                                        <p:cTn id="121" dur="1" fill="hold">
                                          <p:stCondLst>
                                            <p:cond delay="1999"/>
                                          </p:stCondLst>
                                        </p:cTn>
                                        <p:tgtEl>
                                          <p:spTgt spid="53"/>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56"/>
                                        </p:tgtEl>
                                      </p:cBhvr>
                                    </p:animEffect>
                                    <p:set>
                                      <p:cBhvr>
                                        <p:cTn id="124" dur="1" fill="hold">
                                          <p:stCondLst>
                                            <p:cond delay="1999"/>
                                          </p:stCondLst>
                                        </p:cTn>
                                        <p:tgtEl>
                                          <p:spTgt spid="56"/>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50"/>
                                        </p:tgtEl>
                                      </p:cBhvr>
                                    </p:animEffect>
                                    <p:set>
                                      <p:cBhvr>
                                        <p:cTn id="127" dur="1" fill="hold">
                                          <p:stCondLst>
                                            <p:cond delay="1999"/>
                                          </p:stCondLst>
                                        </p:cTn>
                                        <p:tgtEl>
                                          <p:spTgt spid="50"/>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121"/>
                                        </p:tgtEl>
                                        <p:attrNameLst>
                                          <p:attrName>style.visibility</p:attrName>
                                        </p:attrNameLst>
                                      </p:cBhvr>
                                      <p:to>
                                        <p:strVal val="visible"/>
                                      </p:to>
                                    </p:set>
                                    <p:animEffect transition="in" filter="fade">
                                      <p:cBhvr>
                                        <p:cTn id="130" dur="2000"/>
                                        <p:tgtEl>
                                          <p:spTgt spid="121"/>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
                                            <p:txEl>
                                              <p:pRg st="0" end="0"/>
                                            </p:txEl>
                                          </p:spTgt>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
                                            <p:txEl>
                                              <p:pRg st="1" end="1"/>
                                            </p:txEl>
                                          </p:spTgt>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42" grpId="0" animBg="1"/>
      <p:bldP spid="42" grpId="1" animBg="1"/>
      <p:bldP spid="36" grpId="0" animBg="1"/>
      <p:bldP spid="36" grpId="1" animBg="1"/>
      <p:bldP spid="37" grpId="0" animBg="1"/>
      <p:bldP spid="37" grpId="1" animBg="1"/>
      <p:bldP spid="40" grpId="0" animBg="1"/>
      <p:bldP spid="40" grpId="1" animBg="1"/>
      <p:bldP spid="38" grpId="0" animBg="1"/>
      <p:bldP spid="38" grpId="1" animBg="1"/>
      <p:bldP spid="44" grpId="0" animBg="1"/>
      <p:bldP spid="44" grpId="1" animBg="1"/>
      <p:bldP spid="43" grpId="0" animBg="1"/>
      <p:bldP spid="43" grpId="1" animBg="1"/>
      <p:bldP spid="39" grpId="0" animBg="1"/>
      <p:bldP spid="39" grpId="1" animBg="1"/>
      <p:bldP spid="41" grpId="0" animBg="1"/>
      <p:bldP spid="4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bwMode="auto">
          <a:xfrm>
            <a:off x="82296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5" name="Rectangle 104"/>
          <p:cNvSpPr/>
          <p:nvPr/>
        </p:nvSpPr>
        <p:spPr bwMode="auto">
          <a:xfrm>
            <a:off x="4343400" y="32004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 name="Title 2"/>
          <p:cNvSpPr>
            <a:spLocks noGrp="1"/>
          </p:cNvSpPr>
          <p:nvPr>
            <p:ph type="title"/>
          </p:nvPr>
        </p:nvSpPr>
        <p:spPr/>
        <p:txBody>
          <a:bodyPr/>
          <a:lstStyle/>
          <a:p>
            <a:r>
              <a:rPr lang="en-US" dirty="0" smtClean="0"/>
              <a:t>Fixing an Overlap</a:t>
            </a:r>
            <a:endParaRPr lang="en-US" dirty="0"/>
          </a:p>
        </p:txBody>
      </p:sp>
      <p:sp>
        <p:nvSpPr>
          <p:cNvPr id="4" name="Slide Number Placeholder 3"/>
          <p:cNvSpPr>
            <a:spLocks noGrp="1"/>
          </p:cNvSpPr>
          <p:nvPr>
            <p:ph type="sldNum" sz="quarter" idx="10"/>
          </p:nvPr>
        </p:nvSpPr>
        <p:spPr/>
        <p:txBody>
          <a:bodyPr/>
          <a:lstStyle/>
          <a:p>
            <a:pPr>
              <a:defRPr/>
            </a:pPr>
            <a:fld id="{98E5306F-CB4E-4ECB-BAED-D5EE290DE660}" type="slidenum">
              <a:rPr lang="en-US" smtClean="0"/>
              <a:pPr>
                <a:defRPr/>
              </a:pPr>
              <a:t>9</a:t>
            </a:fld>
            <a:endParaRPr lang="en-US" dirty="0"/>
          </a:p>
        </p:txBody>
      </p:sp>
      <p:sp>
        <p:nvSpPr>
          <p:cNvPr id="51" name="Rectangle 50"/>
          <p:cNvSpPr/>
          <p:nvPr/>
        </p:nvSpPr>
        <p:spPr bwMode="auto">
          <a:xfrm>
            <a:off x="30480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3" name="Rectangle 52"/>
          <p:cNvSpPr/>
          <p:nvPr/>
        </p:nvSpPr>
        <p:spPr bwMode="auto">
          <a:xfrm>
            <a:off x="17526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4" name="Rectangle 53"/>
          <p:cNvSpPr/>
          <p:nvPr/>
        </p:nvSpPr>
        <p:spPr bwMode="auto">
          <a:xfrm>
            <a:off x="17526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5" name="Rectangle 54"/>
          <p:cNvSpPr/>
          <p:nvPr/>
        </p:nvSpPr>
        <p:spPr bwMode="auto">
          <a:xfrm>
            <a:off x="30480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6" name="Rectangle 55"/>
          <p:cNvSpPr/>
          <p:nvPr/>
        </p:nvSpPr>
        <p:spPr bwMode="auto">
          <a:xfrm>
            <a:off x="69342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7" name="Rectangle 56"/>
          <p:cNvSpPr/>
          <p:nvPr/>
        </p:nvSpPr>
        <p:spPr bwMode="auto">
          <a:xfrm>
            <a:off x="56388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8" name="Rectangle 57"/>
          <p:cNvSpPr/>
          <p:nvPr/>
        </p:nvSpPr>
        <p:spPr bwMode="auto">
          <a:xfrm>
            <a:off x="56388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9" name="Rectangle 58"/>
          <p:cNvSpPr/>
          <p:nvPr/>
        </p:nvSpPr>
        <p:spPr bwMode="auto">
          <a:xfrm>
            <a:off x="69342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0" name="Rectangle 59"/>
          <p:cNvSpPr/>
          <p:nvPr/>
        </p:nvSpPr>
        <p:spPr bwMode="auto">
          <a:xfrm>
            <a:off x="43434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1" name="Rectangle 60"/>
          <p:cNvSpPr/>
          <p:nvPr/>
        </p:nvSpPr>
        <p:spPr bwMode="auto">
          <a:xfrm>
            <a:off x="30480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3" name="Rectangle 62"/>
          <p:cNvSpPr/>
          <p:nvPr/>
        </p:nvSpPr>
        <p:spPr bwMode="auto">
          <a:xfrm>
            <a:off x="56388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4" name="Rectangle 63"/>
          <p:cNvSpPr/>
          <p:nvPr/>
        </p:nvSpPr>
        <p:spPr bwMode="auto">
          <a:xfrm>
            <a:off x="69342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5" name="Rectangle 64"/>
          <p:cNvSpPr/>
          <p:nvPr/>
        </p:nvSpPr>
        <p:spPr bwMode="auto">
          <a:xfrm>
            <a:off x="30480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6" name="Rectangle 65"/>
          <p:cNvSpPr/>
          <p:nvPr/>
        </p:nvSpPr>
        <p:spPr bwMode="auto">
          <a:xfrm>
            <a:off x="56388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7" name="Rectangle 66"/>
          <p:cNvSpPr/>
          <p:nvPr/>
        </p:nvSpPr>
        <p:spPr bwMode="auto">
          <a:xfrm>
            <a:off x="17526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8" name="Rectangle 67"/>
          <p:cNvSpPr/>
          <p:nvPr/>
        </p:nvSpPr>
        <p:spPr bwMode="auto">
          <a:xfrm>
            <a:off x="43434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69" name="Rectangle 68"/>
          <p:cNvSpPr/>
          <p:nvPr/>
        </p:nvSpPr>
        <p:spPr bwMode="auto">
          <a:xfrm>
            <a:off x="30480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0" name="Rectangle 69"/>
          <p:cNvSpPr/>
          <p:nvPr/>
        </p:nvSpPr>
        <p:spPr bwMode="auto">
          <a:xfrm>
            <a:off x="56388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3" name="Rectangle 72"/>
          <p:cNvSpPr/>
          <p:nvPr/>
        </p:nvSpPr>
        <p:spPr bwMode="auto">
          <a:xfrm>
            <a:off x="69342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74" name="Rectangle 73"/>
          <p:cNvSpPr/>
          <p:nvPr/>
        </p:nvSpPr>
        <p:spPr bwMode="auto">
          <a:xfrm>
            <a:off x="69342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75" name="Straight Connector 74"/>
          <p:cNvCxnSpPr>
            <a:stCxn id="49" idx="0"/>
            <a:endCxn id="52" idx="2"/>
          </p:cNvCxnSpPr>
          <p:nvPr/>
        </p:nvCxnSpPr>
        <p:spPr>
          <a:xfrm flipV="1">
            <a:off x="4495800" y="2819400"/>
            <a:ext cx="152400" cy="5334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50" idx="0"/>
            <a:endCxn id="52" idx="2"/>
          </p:cNvCxnSpPr>
          <p:nvPr/>
        </p:nvCxnSpPr>
        <p:spPr>
          <a:xfrm flipH="1" flipV="1">
            <a:off x="4648200" y="2819400"/>
            <a:ext cx="228600" cy="3048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49" idx="2"/>
            <a:endCxn id="62" idx="0"/>
          </p:cNvCxnSpPr>
          <p:nvPr/>
        </p:nvCxnSpPr>
        <p:spPr>
          <a:xfrm>
            <a:off x="4495800" y="3810000"/>
            <a:ext cx="152400" cy="2286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bwMode="auto">
          <a:xfrm>
            <a:off x="4191000" y="3352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81" name="Straight Connector 80"/>
          <p:cNvCxnSpPr>
            <a:stCxn id="50" idx="2"/>
            <a:endCxn id="62" idx="0"/>
          </p:cNvCxnSpPr>
          <p:nvPr/>
        </p:nvCxnSpPr>
        <p:spPr>
          <a:xfrm flipH="1">
            <a:off x="4648200" y="3581400"/>
            <a:ext cx="228600" cy="4572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87" name="Rectangle 86"/>
          <p:cNvSpPr/>
          <p:nvPr/>
        </p:nvSpPr>
        <p:spPr bwMode="auto">
          <a:xfrm>
            <a:off x="457200" y="32004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8" name="Rectangle 87"/>
          <p:cNvSpPr/>
          <p:nvPr/>
        </p:nvSpPr>
        <p:spPr bwMode="auto">
          <a:xfrm>
            <a:off x="4572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9" name="Rectangle 88"/>
          <p:cNvSpPr/>
          <p:nvPr/>
        </p:nvSpPr>
        <p:spPr bwMode="auto">
          <a:xfrm>
            <a:off x="4572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0" name="Rectangle 89"/>
          <p:cNvSpPr/>
          <p:nvPr/>
        </p:nvSpPr>
        <p:spPr bwMode="auto">
          <a:xfrm>
            <a:off x="4572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1" name="Rectangle 90"/>
          <p:cNvSpPr/>
          <p:nvPr/>
        </p:nvSpPr>
        <p:spPr bwMode="auto">
          <a:xfrm>
            <a:off x="4572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3" name="Rectangle 92"/>
          <p:cNvSpPr/>
          <p:nvPr/>
        </p:nvSpPr>
        <p:spPr bwMode="auto">
          <a:xfrm>
            <a:off x="82296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4" name="Rectangle 93"/>
          <p:cNvSpPr/>
          <p:nvPr/>
        </p:nvSpPr>
        <p:spPr bwMode="auto">
          <a:xfrm>
            <a:off x="82296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5" name="Rectangle 94"/>
          <p:cNvSpPr/>
          <p:nvPr/>
        </p:nvSpPr>
        <p:spPr bwMode="auto">
          <a:xfrm>
            <a:off x="8229600" y="48768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6" name="Rectangle 95"/>
          <p:cNvSpPr/>
          <p:nvPr/>
        </p:nvSpPr>
        <p:spPr bwMode="auto">
          <a:xfrm>
            <a:off x="8229600" y="1524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7" name="Rectangle 96"/>
          <p:cNvSpPr/>
          <p:nvPr/>
        </p:nvSpPr>
        <p:spPr bwMode="auto">
          <a:xfrm>
            <a:off x="43434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8" name="Rectangle 97"/>
          <p:cNvSpPr/>
          <p:nvPr/>
        </p:nvSpPr>
        <p:spPr bwMode="auto">
          <a:xfrm>
            <a:off x="30480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99" name="Rectangle 98"/>
          <p:cNvSpPr/>
          <p:nvPr/>
        </p:nvSpPr>
        <p:spPr bwMode="auto">
          <a:xfrm>
            <a:off x="56388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0" name="Rectangle 99"/>
          <p:cNvSpPr/>
          <p:nvPr/>
        </p:nvSpPr>
        <p:spPr bwMode="auto">
          <a:xfrm>
            <a:off x="17526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2" name="Rectangle 101"/>
          <p:cNvSpPr/>
          <p:nvPr/>
        </p:nvSpPr>
        <p:spPr bwMode="auto">
          <a:xfrm>
            <a:off x="4572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3" name="Rectangle 102"/>
          <p:cNvSpPr/>
          <p:nvPr/>
        </p:nvSpPr>
        <p:spPr bwMode="auto">
          <a:xfrm>
            <a:off x="8229600" y="57150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6" name="Rectangle 105"/>
          <p:cNvSpPr/>
          <p:nvPr/>
        </p:nvSpPr>
        <p:spPr bwMode="auto">
          <a:xfrm>
            <a:off x="6934200" y="5715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7" name="Rectangle 106"/>
          <p:cNvSpPr/>
          <p:nvPr/>
        </p:nvSpPr>
        <p:spPr bwMode="auto">
          <a:xfrm>
            <a:off x="1752600" y="48768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08" name="Rectangle 107"/>
          <p:cNvSpPr/>
          <p:nvPr/>
        </p:nvSpPr>
        <p:spPr bwMode="auto">
          <a:xfrm>
            <a:off x="1752600" y="1524000"/>
            <a:ext cx="609600" cy="457200"/>
          </a:xfrm>
          <a:prstGeom prst="rect">
            <a:avLst/>
          </a:prstGeom>
          <a:solidFill>
            <a:schemeClr val="bg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cxnSp>
        <p:nvCxnSpPr>
          <p:cNvPr id="109" name="Straight Connector 108"/>
          <p:cNvCxnSpPr>
            <a:stCxn id="104" idx="0"/>
            <a:endCxn id="52" idx="2"/>
          </p:cNvCxnSpPr>
          <p:nvPr/>
        </p:nvCxnSpPr>
        <p:spPr>
          <a:xfrm flipH="1" flipV="1">
            <a:off x="4648200" y="2819400"/>
            <a:ext cx="38862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12" name="Straight Connector 111"/>
          <p:cNvCxnSpPr>
            <a:stCxn id="104" idx="2"/>
          </p:cNvCxnSpPr>
          <p:nvPr/>
        </p:nvCxnSpPr>
        <p:spPr>
          <a:xfrm flipH="1">
            <a:off x="4648200" y="3657600"/>
            <a:ext cx="3886200" cy="381000"/>
          </a:xfrm>
          <a:prstGeom prst="line">
            <a:avLst/>
          </a:prstGeom>
          <a:ln w="57150">
            <a:solidFill>
              <a:schemeClr val="accent6">
                <a:lumMod val="75000"/>
              </a:schemeClr>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bwMode="auto">
          <a:xfrm>
            <a:off x="4572000" y="3124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21" name="Freeform 120"/>
          <p:cNvSpPr/>
          <p:nvPr/>
        </p:nvSpPr>
        <p:spPr>
          <a:xfrm>
            <a:off x="4855029" y="2817586"/>
            <a:ext cx="3592285" cy="546100"/>
          </a:xfrm>
          <a:custGeom>
            <a:avLst/>
            <a:gdLst>
              <a:gd name="connsiteX0" fmla="*/ 0 w 3592285"/>
              <a:gd name="connsiteY0" fmla="*/ 546100 h 546100"/>
              <a:gd name="connsiteX1" fmla="*/ 1611085 w 3592285"/>
              <a:gd name="connsiteY1" fmla="*/ 1814 h 546100"/>
              <a:gd name="connsiteX2" fmla="*/ 3592285 w 3592285"/>
              <a:gd name="connsiteY2" fmla="*/ 535214 h 546100"/>
            </a:gdLst>
            <a:ahLst/>
            <a:cxnLst>
              <a:cxn ang="0">
                <a:pos x="connsiteX0" y="connsiteY0"/>
              </a:cxn>
              <a:cxn ang="0">
                <a:pos x="connsiteX1" y="connsiteY1"/>
              </a:cxn>
              <a:cxn ang="0">
                <a:pos x="connsiteX2" y="connsiteY2"/>
              </a:cxn>
            </a:cxnLst>
            <a:rect l="l" t="t" r="r" b="b"/>
            <a:pathLst>
              <a:path w="3592285" h="546100">
                <a:moveTo>
                  <a:pt x="0" y="546100"/>
                </a:moveTo>
                <a:cubicBezTo>
                  <a:pt x="506185" y="274864"/>
                  <a:pt x="1012371" y="3628"/>
                  <a:pt x="1611085" y="1814"/>
                </a:cubicBezTo>
                <a:cubicBezTo>
                  <a:pt x="2209799" y="0"/>
                  <a:pt x="2901042" y="267607"/>
                  <a:pt x="3592285" y="535214"/>
                </a:cubicBezTo>
              </a:path>
            </a:pathLst>
          </a:custGeom>
          <a:ln w="76200">
            <a:solidFill>
              <a:srgbClr val="FFC000"/>
            </a:solidFill>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2" name="Rectangle 61"/>
          <p:cNvSpPr/>
          <p:nvPr/>
        </p:nvSpPr>
        <p:spPr bwMode="auto">
          <a:xfrm>
            <a:off x="4343400" y="40386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52" name="Rectangle 51"/>
          <p:cNvSpPr/>
          <p:nvPr/>
        </p:nvSpPr>
        <p:spPr bwMode="auto">
          <a:xfrm>
            <a:off x="4343400" y="2362200"/>
            <a:ext cx="609600" cy="457200"/>
          </a:xfrm>
          <a:prstGeom prst="rect">
            <a:avLst/>
          </a:prstGeom>
          <a:solidFill>
            <a:schemeClr val="accent1"/>
          </a:solidFill>
          <a:ln w="57150">
            <a:solidFill>
              <a:schemeClr val="tx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66667E-6 -3.33333E-6 C 0.05174 -0.03588 0.10365 -0.07153 0.17032 -0.06991 C 0.23699 -0.06828 0.31841 -0.0294 0.40001 0.00949 " pathEditMode="relative" ptsTypes="aaA">
                                      <p:cBhvr>
                                        <p:cTn id="6" dur="2000" fill="hold"/>
                                        <p:tgtEl>
                                          <p:spTgt spid="50"/>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500"/>
                                        <p:tgtEl>
                                          <p:spTgt spid="78"/>
                                        </p:tgtEl>
                                      </p:cBhvr>
                                    </p:animEffect>
                                    <p:set>
                                      <p:cBhvr>
                                        <p:cTn id="9" dur="1" fill="hold">
                                          <p:stCondLst>
                                            <p:cond delay="499"/>
                                          </p:stCondLst>
                                        </p:cTn>
                                        <p:tgtEl>
                                          <p:spTgt spid="78"/>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81"/>
                                        </p:tgtEl>
                                      </p:cBhvr>
                                    </p:animEffect>
                                    <p:set>
                                      <p:cBhvr>
                                        <p:cTn id="12" dur="1" fill="hold">
                                          <p:stCondLst>
                                            <p:cond delay="499"/>
                                          </p:stCondLst>
                                        </p:cTn>
                                        <p:tgtEl>
                                          <p:spTgt spid="8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21" grpId="0" animBg="1"/>
    </p:bldLst>
  </p:timing>
</p:sld>
</file>

<file path=ppt/theme/theme1.xml><?xml version="1.0" encoding="utf-8"?>
<a:theme xmlns:a="http://schemas.openxmlformats.org/drawingml/2006/main" name="Tabula - Corporatate Template 2011">
  <a:themeElements>
    <a:clrScheme name="Tabula - New Template PPT Version 2003 rev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200" b="0" i="0" u="none" strike="noStrike" cap="none" normalizeH="0" baseline="0" smtClean="0">
            <a:ln>
              <a:noFill/>
            </a:ln>
            <a:solidFill>
              <a:schemeClr val="tx1"/>
            </a:solidFill>
            <a:effectLst/>
            <a:latin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Tabula - New Template PPT Version 2003 rev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305625</TotalTime>
  <Words>4248</Words>
  <Application>Microsoft Office PowerPoint</Application>
  <PresentationFormat>On-screen Show (4:3)</PresentationFormat>
  <Paragraphs>724</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Tabula - Corporatate Template 2011</vt:lpstr>
      <vt:lpstr>Slide 1</vt:lpstr>
      <vt:lpstr>Programmable Logic Devices</vt:lpstr>
      <vt:lpstr>Lookup Table Fabric</vt:lpstr>
      <vt:lpstr>Interconnect</vt:lpstr>
      <vt:lpstr>Programming</vt:lpstr>
      <vt:lpstr>Programming</vt:lpstr>
      <vt:lpstr>Programming Toolchain</vt:lpstr>
      <vt:lpstr>Detailed Placement</vt:lpstr>
      <vt:lpstr>Fixing an Overlap</vt:lpstr>
      <vt:lpstr>Everybody Shuffle</vt:lpstr>
      <vt:lpstr>Steps Look Bad in Isolation</vt:lpstr>
      <vt:lpstr>Why not SAT?</vt:lpstr>
      <vt:lpstr>Solutions</vt:lpstr>
      <vt:lpstr>Placement Variables</vt:lpstr>
      <vt:lpstr>Placement Delays</vt:lpstr>
      <vt:lpstr>Timing Constraints</vt:lpstr>
      <vt:lpstr>Static Timing Analysis</vt:lpstr>
      <vt:lpstr>Arrival and Required Equations</vt:lpstr>
      <vt:lpstr>Difference Logic Formulation</vt:lpstr>
      <vt:lpstr>Edge Placement Options</vt:lpstr>
      <vt:lpstr>Dynamic Constraint Generation</vt:lpstr>
      <vt:lpstr>Timeline</vt:lpstr>
      <vt:lpstr>Solver Flow Chart</vt:lpstr>
      <vt:lpstr>Propagation Phase</vt:lpstr>
      <vt:lpstr>Batch DL Propagation</vt:lpstr>
      <vt:lpstr>DL Propagation Results</vt:lpstr>
      <vt:lpstr>Search-and-Repair Strategy</vt:lpstr>
      <vt:lpstr>Annealing vs. SAT and SAT vs. SMT</vt:lpstr>
      <vt:lpstr>SAT vs. SMT: Reduction in Problem Size</vt:lpstr>
      <vt:lpstr>Results: Dynamic Clauses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Sabrina Joseph</dc:creator>
  <cp:lastModifiedBy>Andrew Mihal</cp:lastModifiedBy>
  <cp:revision>1848</cp:revision>
  <dcterms:created xsi:type="dcterms:W3CDTF">2009-10-14T01:40:41Z</dcterms:created>
  <dcterms:modified xsi:type="dcterms:W3CDTF">2013-07-23T18:15:06Z</dcterms:modified>
</cp:coreProperties>
</file>